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ink/ink1.xml" ContentType="application/inkml+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257" r:id="rId3"/>
    <p:sldId id="284" r:id="rId4"/>
    <p:sldId id="283" r:id="rId5"/>
    <p:sldId id="285" r:id="rId6"/>
    <p:sldId id="399" r:id="rId7"/>
    <p:sldId id="311" r:id="rId8"/>
    <p:sldId id="316" r:id="rId9"/>
    <p:sldId id="317" r:id="rId10"/>
    <p:sldId id="318" r:id="rId11"/>
    <p:sldId id="319" r:id="rId12"/>
    <p:sldId id="320" r:id="rId13"/>
    <p:sldId id="321" r:id="rId14"/>
    <p:sldId id="322" r:id="rId15"/>
    <p:sldId id="323" r:id="rId16"/>
    <p:sldId id="312" r:id="rId17"/>
    <p:sldId id="324" r:id="rId18"/>
    <p:sldId id="325" r:id="rId19"/>
    <p:sldId id="326" r:id="rId20"/>
    <p:sldId id="327" r:id="rId21"/>
    <p:sldId id="328" r:id="rId22"/>
    <p:sldId id="329" r:id="rId23"/>
    <p:sldId id="330" r:id="rId24"/>
    <p:sldId id="331" r:id="rId25"/>
    <p:sldId id="332" r:id="rId26"/>
    <p:sldId id="333" r:id="rId27"/>
    <p:sldId id="313" r:id="rId28"/>
    <p:sldId id="334" r:id="rId29"/>
    <p:sldId id="335" r:id="rId30"/>
    <p:sldId id="336" r:id="rId31"/>
    <p:sldId id="337" r:id="rId32"/>
    <p:sldId id="338" r:id="rId33"/>
    <p:sldId id="339" r:id="rId34"/>
    <p:sldId id="340" r:id="rId35"/>
    <p:sldId id="341" r:id="rId36"/>
    <p:sldId id="342" r:id="rId37"/>
    <p:sldId id="343" r:id="rId38"/>
    <p:sldId id="344" r:id="rId39"/>
    <p:sldId id="345" r:id="rId40"/>
    <p:sldId id="346" r:id="rId41"/>
    <p:sldId id="347" r:id="rId42"/>
    <p:sldId id="314" r:id="rId43"/>
    <p:sldId id="400" r:id="rId44"/>
    <p:sldId id="401" r:id="rId45"/>
    <p:sldId id="402" r:id="rId46"/>
    <p:sldId id="403" r:id="rId47"/>
    <p:sldId id="404" r:id="rId48"/>
    <p:sldId id="405" r:id="rId49"/>
    <p:sldId id="315" r:id="rId50"/>
    <p:sldId id="492" r:id="rId51"/>
    <p:sldId id="491" r:id="rId52"/>
    <p:sldId id="493" r:id="rId53"/>
    <p:sldId id="494" r:id="rId54"/>
    <p:sldId id="495" r:id="rId55"/>
    <p:sldId id="392" r:id="rId56"/>
    <p:sldId id="396" r:id="rId58"/>
    <p:sldId id="387" r:id="rId59"/>
    <p:sldId id="388" r:id="rId60"/>
    <p:sldId id="393" r:id="rId61"/>
    <p:sldId id="389" r:id="rId62"/>
    <p:sldId id="390" r:id="rId63"/>
    <p:sldId id="394" r:id="rId64"/>
    <p:sldId id="397" r:id="rId65"/>
    <p:sldId id="532" r:id="rId66"/>
    <p:sldId id="496" r:id="rId67"/>
    <p:sldId id="497" r:id="rId68"/>
    <p:sldId id="533" r:id="rId69"/>
    <p:sldId id="281" r:id="rId70"/>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xiaoxuan Zeng" initials="xZ"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4" Type="http://schemas.openxmlformats.org/officeDocument/2006/relationships/commentAuthors" Target="commentAuthors.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notesMaster" Target="notesMasters/notesMaster1.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ink/ink1.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566929134" units="cm"/>
          <inkml:channelProperty channel="Y" name="resolution" value="28.3464566929134" units="cm"/>
        </inkml:channelProperties>
      </inkml:inkSource>
      <inkml:timestamp xml:id="ts0" timeString="2018-01-13T11:25:11"/>
    </inkml:context>
    <inkml:brush xml:id="br0">
      <inkml:brushProperty name="width" value="0.0529169998168945" units="cm"/>
      <inkml:brushProperty name="height" value="0.0529169998168945" units="cm"/>
      <inkml:brushProperty name="color" value="#ff0000"/>
      <inkml:brushProperty name="fitToCurve" value="1"/>
    </inkml:brush>
    <inkml:brush xml:id="br1">
      <inkml:brushProperty name="width" value="0.0529169998168945" units="cm"/>
      <inkml:brushProperty name="height" value="0.0529169998168945" units="cm"/>
      <inkml:brushProperty name="color" value="#ff0000"/>
      <inkml:brushProperty name="fitToCurve" value="1"/>
    </inkml:brush>
  </inkml:definitions>
  <inkml:trace contextRef="#ctx0" brushRef="#br0">19449 14659</inkml:trace>
  <inkml:trace contextRef="#ctx0" brushRef="#br1">18923 13952</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image" Target="../media/image11.emf"/></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customXml" Target="../ink/ink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25120" y="245745"/>
            <a:ext cx="11291570" cy="5931535"/>
          </a:xfrm>
        </p:spPr>
        <p:txBody>
          <a:bodyPr/>
          <a:p>
            <a:pPr marL="0" indent="0">
              <a:buNone/>
            </a:pPr>
            <a:endParaRPr lang="zh-CN" altLang="en-US" sz="4800">
              <a:solidFill>
                <a:srgbClr val="FF0000"/>
              </a:solidFill>
            </a:endParaRPr>
          </a:p>
          <a:p>
            <a:pPr marL="0" indent="0">
              <a:buNone/>
            </a:pPr>
            <a:endParaRPr lang="zh-CN" altLang="zh-CN" sz="4800">
              <a:solidFill>
                <a:srgbClr val="FF0000"/>
              </a:solidFill>
            </a:endParaRPr>
          </a:p>
          <a:p>
            <a:pPr marL="0" indent="0">
              <a:buNone/>
            </a:pPr>
            <a:endParaRPr lang="zh-CN" altLang="zh-CN" sz="4800">
              <a:solidFill>
                <a:srgbClr val="FF0000"/>
              </a:solidFill>
            </a:endParaRPr>
          </a:p>
          <a:p>
            <a:pPr marL="0" indent="0">
              <a:buNone/>
            </a:pPr>
            <a:r>
              <a:rPr lang="zh-CN" altLang="zh-CN" sz="4800">
                <a:solidFill>
                  <a:srgbClr val="FF0000"/>
                </a:solidFill>
              </a:rPr>
              <a:t>      高中历史核心素养与高考例题复习</a:t>
            </a:r>
            <a:endParaRPr lang="zh-CN" altLang="zh-CN" sz="4800">
              <a:solidFill>
                <a:srgbClr val="FF0000"/>
              </a:solidFill>
            </a:endParaRPr>
          </a:p>
          <a:p>
            <a:pPr marL="0" indent="0">
              <a:buNone/>
            </a:pPr>
            <a:r>
              <a:rPr lang="zh-CN" altLang="zh-CN" sz="4800">
                <a:solidFill>
                  <a:srgbClr val="FF0000"/>
                </a:solidFill>
              </a:rPr>
              <a:t>            </a:t>
            </a:r>
            <a:r>
              <a:rPr lang="zh-CN" altLang="zh-CN" sz="4400">
                <a:solidFill>
                  <a:srgbClr val="0070C0"/>
                </a:solidFill>
                <a:latin typeface="楷体" panose="02010609060101010101" charset="-122"/>
                <a:ea typeface="楷体" panose="02010609060101010101" charset="-122"/>
              </a:rPr>
              <a:t>安徽省太和中学    张祖良</a:t>
            </a:r>
            <a:endParaRPr lang="zh-CN" altLang="zh-CN" sz="4400">
              <a:solidFill>
                <a:srgbClr val="0070C0"/>
              </a:solidFill>
              <a:latin typeface="楷体" panose="02010609060101010101" charset="-122"/>
              <a:ea typeface="楷体" panose="02010609060101010101" charset="-122"/>
            </a:endParaRPr>
          </a:p>
          <a:p>
            <a:endParaRPr lang="zh-CN" altLang="en-US" sz="4800">
              <a:solidFill>
                <a:srgbClr val="FF0000"/>
              </a:solidFill>
            </a:endParaRPr>
          </a:p>
          <a:p>
            <a:pPr marL="0" indent="0">
              <a:buNone/>
            </a:pPr>
            <a:endParaRPr lang="zh-CN" altLang="en-US" sz="480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489585" y="716915"/>
            <a:ext cx="10633075" cy="3046095"/>
          </a:xfrm>
          <a:prstGeom prst="rect">
            <a:avLst/>
          </a:prstGeom>
          <a:noFill/>
          <a:ln w="9525">
            <a:noFill/>
          </a:ln>
        </p:spPr>
        <p:txBody>
          <a:bodyPr wrap="square">
            <a:spAutoFit/>
          </a:bodyPr>
          <a:p>
            <a:pPr marL="267970" indent="-267970"/>
            <a:r>
              <a:rPr lang="en-US"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2017</a:t>
            </a:r>
            <a:r>
              <a:rPr lang="zh-CN"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年全国</a:t>
            </a:r>
            <a:r>
              <a:rPr lang="en-US"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3</a:t>
            </a:r>
            <a:r>
              <a:rPr lang="zh-CN" altLang="en-US"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卷</a:t>
            </a:r>
            <a:endParaRPr lang="zh-CN" altLang="en-US"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rPr>
              <a:t>24</a:t>
            </a:r>
            <a:r>
              <a:rPr lang="zh-CN" altLang="en-US" sz="2400" b="1">
                <a:latin typeface="楷体" panose="02010609060101010101" charset="-122"/>
                <a:ea typeface="楷体" panose="02010609060101010101" charset="-122"/>
                <a:cs typeface="楷体" panose="02010609060101010101" charset="-122"/>
              </a:rPr>
              <a:t>．图</a:t>
            </a:r>
            <a:r>
              <a:rPr lang="en-US" altLang="zh-CN" sz="2400" b="1">
                <a:latin typeface="楷体" panose="02010609060101010101" charset="-122"/>
                <a:ea typeface="楷体" panose="02010609060101010101" charset="-122"/>
                <a:cs typeface="楷体" panose="02010609060101010101" charset="-122"/>
              </a:rPr>
              <a:t>4</a:t>
            </a:r>
            <a:r>
              <a:rPr lang="zh-CN" altLang="en-US" sz="2400" b="1">
                <a:latin typeface="楷体" panose="02010609060101010101" charset="-122"/>
                <a:ea typeface="楷体" panose="02010609060101010101" charset="-122"/>
                <a:cs typeface="楷体" panose="02010609060101010101" charset="-122"/>
              </a:rPr>
              <a:t>是西周与战国两个时期相同文字的不同写法，反映出字形发生了变化，促成这一变化的主要因素是图</a:t>
            </a:r>
            <a:r>
              <a:rPr lang="en-US" altLang="zh-CN" sz="2400" b="1">
                <a:latin typeface="楷体" panose="02010609060101010101" charset="-122"/>
                <a:ea typeface="楷体" panose="02010609060101010101" charset="-122"/>
                <a:cs typeface="楷体" panose="02010609060101010101" charset="-122"/>
              </a:rPr>
              <a:t>4</a:t>
            </a:r>
            <a:endParaRPr lang="en-US" altLang="zh-CN" sz="2400" b="1">
              <a:latin typeface="楷体" panose="02010609060101010101" charset="-122"/>
              <a:ea typeface="楷体" panose="02010609060101010101" charset="-122"/>
              <a:cs typeface="楷体" panose="02010609060101010101" charset="-122"/>
            </a:endParaRPr>
          </a:p>
          <a:p>
            <a:pPr marL="267970" indent="-267970"/>
            <a:endParaRPr lang="en-US" altLang="zh-CN" sz="2400" b="1">
              <a:latin typeface="楷体" panose="02010609060101010101" charset="-122"/>
              <a:ea typeface="楷体" panose="02010609060101010101" charset="-122"/>
              <a:cs typeface="楷体" panose="02010609060101010101" charset="-122"/>
            </a:endParaRPr>
          </a:p>
          <a:p>
            <a:pPr marL="267970" indent="-267970"/>
            <a:r>
              <a:rPr lang="en-US" altLang="zh-CN" sz="2400" b="1">
                <a:latin typeface="楷体" panose="02010609060101010101" charset="-122"/>
                <a:ea typeface="楷体" panose="02010609060101010101" charset="-122"/>
                <a:cs typeface="楷体" panose="02010609060101010101" charset="-122"/>
              </a:rPr>
              <a:t>A</a:t>
            </a:r>
            <a:r>
              <a:rPr lang="zh-CN" altLang="en-US" sz="2400" b="1">
                <a:latin typeface="楷体" panose="02010609060101010101" charset="-122"/>
                <a:ea typeface="楷体" panose="02010609060101010101" charset="-122"/>
                <a:cs typeface="楷体" panose="02010609060101010101" charset="-122"/>
              </a:rPr>
              <a:t>．文字的频繁使用	</a:t>
            </a:r>
            <a:r>
              <a:rPr lang="en-US" altLang="zh-CN" sz="2400" b="1">
                <a:latin typeface="楷体" panose="02010609060101010101" charset="-122"/>
                <a:ea typeface="楷体" panose="02010609060101010101" charset="-122"/>
                <a:cs typeface="楷体" panose="02010609060101010101" charset="-122"/>
              </a:rPr>
              <a:t>B</a:t>
            </a:r>
            <a:r>
              <a:rPr lang="zh-CN" altLang="en-US" sz="2400" b="1">
                <a:latin typeface="楷体" panose="02010609060101010101" charset="-122"/>
                <a:ea typeface="楷体" panose="02010609060101010101" charset="-122"/>
                <a:cs typeface="楷体" panose="02010609060101010101" charset="-122"/>
              </a:rPr>
              <a:t>．书写</a:t>
            </a:r>
            <a:r>
              <a:rPr lang="zh-CN" altLang="en-US" sz="2400" b="1">
                <a:solidFill>
                  <a:srgbClr val="FF0000"/>
                </a:solidFill>
                <a:latin typeface="楷体" panose="02010609060101010101" charset="-122"/>
                <a:ea typeface="楷体" panose="02010609060101010101" charset="-122"/>
                <a:cs typeface="楷体" panose="02010609060101010101" charset="-122"/>
              </a:rPr>
              <a:t>材料的不同</a:t>
            </a:r>
            <a:endParaRPr lang="zh-CN" altLang="en-US" sz="2400" b="1">
              <a:solidFill>
                <a:srgbClr val="FF0000"/>
              </a:solidFill>
              <a:latin typeface="楷体" panose="02010609060101010101" charset="-122"/>
              <a:ea typeface="楷体" panose="02010609060101010101" charset="-122"/>
              <a:cs typeface="楷体" panose="02010609060101010101" charset="-122"/>
            </a:endParaRPr>
          </a:p>
          <a:p>
            <a:pPr marL="267970" indent="-267970"/>
            <a:r>
              <a:rPr lang="en-US" altLang="zh-CN" sz="2400" b="1">
                <a:latin typeface="楷体" panose="02010609060101010101" charset="-122"/>
                <a:ea typeface="楷体" panose="02010609060101010101" charset="-122"/>
                <a:cs typeface="楷体" panose="02010609060101010101" charset="-122"/>
              </a:rPr>
              <a:t>C</a:t>
            </a:r>
            <a:r>
              <a:rPr lang="zh-CN" altLang="en-US" sz="2400" b="1">
                <a:latin typeface="楷体" panose="02010609060101010101" charset="-122"/>
                <a:ea typeface="楷体" panose="02010609060101010101" charset="-122"/>
                <a:cs typeface="楷体" panose="02010609060101010101" charset="-122"/>
              </a:rPr>
              <a:t>．</a:t>
            </a:r>
            <a:r>
              <a:rPr lang="zh-CN" altLang="en-US" sz="2400" b="1">
                <a:solidFill>
                  <a:srgbClr val="FF0000"/>
                </a:solidFill>
                <a:latin typeface="楷体" panose="02010609060101010101" charset="-122"/>
                <a:ea typeface="楷体" panose="02010609060101010101" charset="-122"/>
                <a:cs typeface="楷体" panose="02010609060101010101" charset="-122"/>
              </a:rPr>
              <a:t>各国变法</a:t>
            </a:r>
            <a:r>
              <a:rPr lang="zh-CN" altLang="en-US" sz="2400" b="1">
                <a:latin typeface="楷体" panose="02010609060101010101" charset="-122"/>
                <a:ea typeface="楷体" panose="02010609060101010101" charset="-122"/>
                <a:cs typeface="楷体" panose="02010609060101010101" charset="-122"/>
              </a:rPr>
              <a:t>的实施	</a:t>
            </a:r>
            <a:r>
              <a:rPr lang="en-US" altLang="zh-CN" sz="2400" b="1">
                <a:latin typeface="楷体" panose="02010609060101010101" charset="-122"/>
                <a:ea typeface="楷体" panose="02010609060101010101" charset="-122"/>
                <a:cs typeface="楷体" panose="02010609060101010101" charset="-122"/>
              </a:rPr>
              <a:t>D</a:t>
            </a:r>
            <a:r>
              <a:rPr lang="zh-CN" altLang="en-US" sz="2400" b="1">
                <a:latin typeface="楷体" panose="02010609060101010101" charset="-122"/>
                <a:ea typeface="楷体" panose="02010609060101010101" charset="-122"/>
                <a:cs typeface="楷体" panose="02010609060101010101" charset="-122"/>
              </a:rPr>
              <a:t>．</a:t>
            </a:r>
            <a:r>
              <a:rPr lang="zh-CN" altLang="en-US" sz="2400" b="1">
                <a:solidFill>
                  <a:srgbClr val="FF0000"/>
                </a:solidFill>
                <a:latin typeface="楷体" panose="02010609060101010101" charset="-122"/>
                <a:ea typeface="楷体" panose="02010609060101010101" charset="-122"/>
                <a:cs typeface="楷体" panose="02010609060101010101" charset="-122"/>
              </a:rPr>
              <a:t>“书同文”</a:t>
            </a:r>
            <a:r>
              <a:rPr lang="zh-CN" altLang="en-US" sz="2400" b="1">
                <a:latin typeface="楷体" panose="02010609060101010101" charset="-122"/>
                <a:ea typeface="楷体" panose="02010609060101010101" charset="-122"/>
                <a:cs typeface="楷体" panose="02010609060101010101" charset="-122"/>
              </a:rPr>
              <a:t>的推行</a:t>
            </a:r>
            <a:endParaRPr lang="zh-CN" altLang="en-US" sz="2400" b="1">
              <a:latin typeface="楷体" panose="02010609060101010101" charset="-122"/>
              <a:ea typeface="楷体" panose="02010609060101010101" charset="-122"/>
              <a:cs typeface="楷体" panose="02010609060101010101" charset="-122"/>
            </a:endParaRPr>
          </a:p>
          <a:p>
            <a:endParaRPr lang="zh-CN" altLang="en-US" sz="2400"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246380" y="3709670"/>
            <a:ext cx="11699240" cy="2676525"/>
          </a:xfrm>
          <a:prstGeom prst="rect">
            <a:avLst/>
          </a:prstGeom>
          <a:noFill/>
        </p:spPr>
        <p:txBody>
          <a:bodyPr wrap="square" rtlCol="0" anchor="t">
            <a:spAutoFit/>
          </a:bodyPr>
          <a:p>
            <a:pPr marL="267970" indent="-267970"/>
            <a:r>
              <a:rPr lang="en-US" altLang="zh-CN" sz="2400" b="1">
                <a:latin typeface="楷体" panose="02010609060101010101" charset="-122"/>
                <a:ea typeface="楷体" panose="02010609060101010101" charset="-122"/>
                <a:cs typeface="楷体" panose="02010609060101010101" charset="-122"/>
                <a:sym typeface="+mn-ea"/>
              </a:rPr>
              <a:t>31</a:t>
            </a:r>
            <a:r>
              <a:rPr lang="zh-CN" altLang="en-US" sz="2400" b="1">
                <a:latin typeface="楷体" panose="02010609060101010101" charset="-122"/>
                <a:ea typeface="楷体" panose="02010609060101010101" charset="-122"/>
                <a:cs typeface="楷体" panose="02010609060101010101" charset="-122"/>
                <a:sym typeface="+mn-ea"/>
              </a:rPr>
              <a:t>．图</a:t>
            </a:r>
            <a:r>
              <a:rPr lang="en-US" altLang="zh-CN" sz="2400" b="1">
                <a:latin typeface="楷体" panose="02010609060101010101" charset="-122"/>
                <a:ea typeface="楷体" panose="02010609060101010101" charset="-122"/>
                <a:cs typeface="楷体" panose="02010609060101010101" charset="-122"/>
                <a:sym typeface="+mn-ea"/>
              </a:rPr>
              <a:t>5</a:t>
            </a:r>
            <a:r>
              <a:rPr lang="zh-CN" altLang="en-US" sz="2400" b="1">
                <a:latin typeface="楷体" panose="02010609060101010101" charset="-122"/>
                <a:ea typeface="楷体" panose="02010609060101010101" charset="-122"/>
                <a:cs typeface="楷体" panose="02010609060101010101" charset="-122"/>
                <a:sym typeface="+mn-ea"/>
              </a:rPr>
              <a:t>为</a:t>
            </a:r>
            <a:r>
              <a:rPr lang="en-US" altLang="zh-CN" sz="2400" b="1">
                <a:latin typeface="楷体" panose="02010609060101010101" charset="-122"/>
                <a:ea typeface="楷体" panose="02010609060101010101" charset="-122"/>
                <a:cs typeface="楷体" panose="02010609060101010101" charset="-122"/>
                <a:sym typeface="+mn-ea"/>
              </a:rPr>
              <a:t>1954</a:t>
            </a:r>
            <a:r>
              <a:rPr lang="zh-CN" altLang="en-US" sz="2400" b="1">
                <a:latin typeface="楷体" panose="02010609060101010101" charset="-122"/>
                <a:ea typeface="楷体" panose="02010609060101010101" charset="-122"/>
                <a:cs typeface="楷体" panose="02010609060101010101" charset="-122"/>
                <a:sym typeface="+mn-ea"/>
              </a:rPr>
              <a:t>年某画家创作的</a:t>
            </a:r>
            <a:r>
              <a:rPr lang="en-US" altLang="zh-CN" sz="2400" b="1">
                <a:latin typeface="楷体" panose="02010609060101010101" charset="-122"/>
                <a:ea typeface="楷体" panose="02010609060101010101" charset="-122"/>
                <a:cs typeface="楷体" panose="02010609060101010101" charset="-122"/>
                <a:sym typeface="+mn-ea"/>
              </a:rPr>
              <a:t>《</a:t>
            </a:r>
            <a:r>
              <a:rPr lang="zh-CN" altLang="en-US" sz="2400" b="1">
                <a:latin typeface="楷体" panose="02010609060101010101" charset="-122"/>
                <a:ea typeface="楷体" panose="02010609060101010101" charset="-122"/>
                <a:cs typeface="楷体" panose="02010609060101010101" charset="-122"/>
                <a:sym typeface="+mn-ea"/>
              </a:rPr>
              <a:t>婆媳上冬学</a:t>
            </a:r>
            <a:r>
              <a:rPr lang="en-US" altLang="zh-CN" sz="2400" b="1">
                <a:latin typeface="楷体" panose="02010609060101010101" charset="-122"/>
                <a:ea typeface="楷体" panose="02010609060101010101" charset="-122"/>
                <a:cs typeface="楷体" panose="02010609060101010101" charset="-122"/>
                <a:sym typeface="+mn-ea"/>
              </a:rPr>
              <a:t>》</a:t>
            </a:r>
            <a:r>
              <a:rPr lang="zh-CN" altLang="en-US" sz="2400" b="1">
                <a:latin typeface="楷体" panose="02010609060101010101" charset="-122"/>
                <a:ea typeface="楷体" panose="02010609060101010101" charset="-122"/>
                <a:cs typeface="楷体" panose="02010609060101010101" charset="-122"/>
                <a:sym typeface="+mn-ea"/>
              </a:rPr>
              <a:t>，这一作品图</a:t>
            </a:r>
            <a:r>
              <a:rPr lang="en-US" altLang="zh-CN" sz="2400" b="1">
                <a:latin typeface="楷体" panose="02010609060101010101" charset="-122"/>
                <a:ea typeface="楷体" panose="02010609060101010101" charset="-122"/>
                <a:cs typeface="楷体" panose="02010609060101010101" charset="-122"/>
                <a:sym typeface="+mn-ea"/>
              </a:rPr>
              <a:t>5</a:t>
            </a:r>
            <a:endParaRPr lang="en-US" altLang="zh-CN" sz="2400" b="1">
              <a:latin typeface="楷体" panose="02010609060101010101" charset="-122"/>
              <a:ea typeface="楷体" panose="02010609060101010101" charset="-122"/>
              <a:cs typeface="楷体" panose="02010609060101010101" charset="-122"/>
              <a:sym typeface="+mn-ea"/>
            </a:endParaRPr>
          </a:p>
          <a:p>
            <a:pPr marL="267970" indent="-267970"/>
            <a:endParaRPr lang="en-US" altLang="zh-CN" sz="2400" b="1">
              <a:latin typeface="楷体" panose="02010609060101010101" charset="-122"/>
              <a:ea typeface="楷体" panose="02010609060101010101" charset="-122"/>
              <a:cs typeface="楷体" panose="02010609060101010101" charset="-122"/>
              <a:sym typeface="+mn-ea"/>
            </a:endParaRPr>
          </a:p>
          <a:p>
            <a:pPr marL="267970" indent="-267970"/>
            <a:endParaRPr lang="en-US" altLang="zh-CN" sz="2400" b="1">
              <a:latin typeface="楷体" panose="02010609060101010101" charset="-122"/>
              <a:ea typeface="楷体" panose="02010609060101010101" charset="-122"/>
              <a:cs typeface="楷体" panose="02010609060101010101" charset="-122"/>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sym typeface="+mn-ea"/>
              </a:rPr>
              <a:t>A</a:t>
            </a:r>
            <a:r>
              <a:rPr lang="zh-CN" altLang="en-US" sz="2400" b="1">
                <a:latin typeface="楷体" panose="02010609060101010101" charset="-122"/>
                <a:ea typeface="楷体" panose="02010609060101010101" charset="-122"/>
                <a:cs typeface="楷体" panose="02010609060101010101" charset="-122"/>
                <a:sym typeface="+mn-ea"/>
              </a:rPr>
              <a:t>．继承了传统</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文人画</a:t>
            </a:r>
            <a:r>
              <a:rPr lang="zh-CN" altLang="en-US" sz="2400" b="1">
                <a:latin typeface="楷体" panose="02010609060101010101" charset="-122"/>
                <a:ea typeface="楷体" panose="02010609060101010101" charset="-122"/>
                <a:cs typeface="楷体" panose="02010609060101010101" charset="-122"/>
                <a:sym typeface="+mn-ea"/>
              </a:rPr>
              <a:t>的特点           </a:t>
            </a:r>
            <a:r>
              <a:rPr lang="en-US" altLang="zh-CN" sz="2400" b="1">
                <a:latin typeface="楷体" panose="02010609060101010101" charset="-122"/>
                <a:ea typeface="楷体" panose="02010609060101010101" charset="-122"/>
                <a:cs typeface="楷体" panose="02010609060101010101" charset="-122"/>
                <a:sym typeface="+mn-ea"/>
              </a:rPr>
              <a:t>B</a:t>
            </a:r>
            <a:r>
              <a:rPr lang="zh-CN" altLang="en-US" sz="2400" b="1">
                <a:latin typeface="楷体" panose="02010609060101010101" charset="-122"/>
                <a:ea typeface="楷体" panose="02010609060101010101" charset="-122"/>
                <a:cs typeface="楷体" panose="02010609060101010101" charset="-122"/>
                <a:sym typeface="+mn-ea"/>
              </a:rPr>
              <a:t>．受</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同期西方流行画派</a:t>
            </a:r>
            <a:r>
              <a:rPr lang="zh-CN" altLang="en-US" sz="2400" b="1">
                <a:latin typeface="楷体" panose="02010609060101010101" charset="-122"/>
                <a:ea typeface="楷体" panose="02010609060101010101" charset="-122"/>
                <a:cs typeface="楷体" panose="02010609060101010101" charset="-122"/>
                <a:sym typeface="+mn-ea"/>
              </a:rPr>
              <a:t>影响</a:t>
            </a:r>
            <a:endParaRPr lang="zh-CN" altLang="en-US" sz="2400" b="1">
              <a:latin typeface="楷体" panose="02010609060101010101" charset="-122"/>
              <a:ea typeface="楷体" panose="02010609060101010101" charset="-122"/>
              <a:cs typeface="楷体" panose="02010609060101010101" charset="-122"/>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sym typeface="+mn-ea"/>
              </a:rPr>
              <a:t>  C</a:t>
            </a:r>
            <a:r>
              <a:rPr lang="zh-CN" altLang="en-US" sz="2400" b="1">
                <a:latin typeface="楷体" panose="02010609060101010101" charset="-122"/>
                <a:ea typeface="楷体" panose="02010609060101010101" charset="-122"/>
                <a:cs typeface="楷体" panose="02010609060101010101" charset="-122"/>
                <a:sym typeface="+mn-ea"/>
              </a:rPr>
              <a:t>．体现了现实主义绘画风格           </a:t>
            </a:r>
            <a:r>
              <a:rPr lang="en-US" altLang="zh-CN" sz="2400" b="1">
                <a:latin typeface="楷体" panose="02010609060101010101" charset="-122"/>
                <a:ea typeface="楷体" panose="02010609060101010101" charset="-122"/>
                <a:cs typeface="楷体" panose="02010609060101010101" charset="-122"/>
                <a:sym typeface="+mn-ea"/>
              </a:rPr>
              <a:t>D</a:t>
            </a:r>
            <a:r>
              <a:rPr lang="zh-CN" altLang="en-US" sz="2400" b="1">
                <a:latin typeface="楷体" panose="02010609060101010101" charset="-122"/>
                <a:ea typeface="楷体" panose="02010609060101010101" charset="-122"/>
                <a:cs typeface="楷体" panose="02010609060101010101" charset="-122"/>
                <a:sym typeface="+mn-ea"/>
              </a:rPr>
              <a:t>．注重表现作者的</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艺术想象</a:t>
            </a:r>
            <a:endParaRPr lang="zh-CN" altLang="en-US" sz="2400" b="1">
              <a:solidFill>
                <a:srgbClr val="FF0000"/>
              </a:solidFill>
              <a:latin typeface="楷体" panose="02010609060101010101" charset="-122"/>
              <a:ea typeface="楷体" panose="02010609060101010101" charset="-122"/>
              <a:cs typeface="楷体" panose="02010609060101010101" charset="-122"/>
              <a:sym typeface="+mn-ea"/>
            </a:endParaRPr>
          </a:p>
        </p:txBody>
      </p:sp>
      <p:pic>
        <p:nvPicPr>
          <p:cNvPr id="3" name="图片 -2147482606" descr="中学历史教学园地（www.zxls.com）——全国文章总量、访问量最大的历史教学网站。"/>
          <p:cNvPicPr>
            <a:picLocks noChangeAspect="1"/>
          </p:cNvPicPr>
          <p:nvPr/>
        </p:nvPicPr>
        <p:blipFill>
          <a:blip r:embed="rId1"/>
          <a:stretch>
            <a:fillRect/>
          </a:stretch>
        </p:blipFill>
        <p:spPr>
          <a:xfrm>
            <a:off x="8769985" y="3025140"/>
            <a:ext cx="2747010" cy="2404110"/>
          </a:xfrm>
          <a:prstGeom prst="rect">
            <a:avLst/>
          </a:prstGeom>
          <a:noFill/>
          <a:ln w="9525">
            <a:noFill/>
          </a:ln>
        </p:spPr>
      </p:pic>
      <p:pic>
        <p:nvPicPr>
          <p:cNvPr id="4" name="图片 1" descr="中学历史教学园地（www.zxls.com）——全国文章总量、访问量最大的历史教学网站。"/>
          <p:cNvPicPr>
            <a:picLocks noChangeAspect="1"/>
          </p:cNvPicPr>
          <p:nvPr/>
        </p:nvPicPr>
        <p:blipFill>
          <a:blip r:embed="rId2">
            <a:lum bright="6000"/>
          </a:blip>
          <a:stretch>
            <a:fillRect/>
          </a:stretch>
        </p:blipFill>
        <p:spPr>
          <a:xfrm>
            <a:off x="5179695" y="1756410"/>
            <a:ext cx="5136515" cy="833755"/>
          </a:xfrm>
          <a:prstGeom prst="rect">
            <a:avLst/>
          </a:prstGeom>
          <a:noFill/>
          <a:ln w="9525">
            <a:noFill/>
          </a:ln>
        </p:spPr>
      </p:pic>
      <p:sp>
        <p:nvSpPr>
          <p:cNvPr id="5" name="文本框 4"/>
          <p:cNvSpPr txBox="1"/>
          <p:nvPr/>
        </p:nvSpPr>
        <p:spPr>
          <a:xfrm>
            <a:off x="3376930" y="348615"/>
            <a:ext cx="8475980" cy="521970"/>
          </a:xfrm>
          <a:prstGeom prst="rect">
            <a:avLst/>
          </a:prstGeom>
          <a:noFill/>
        </p:spPr>
        <p:txBody>
          <a:bodyPr wrap="square" rtlCol="0" anchor="t">
            <a:spAutoFit/>
          </a:bodyPr>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00B0F0"/>
                </a:solidFill>
                <a:effectLst/>
                <a:uLnTx/>
                <a:uFillTx/>
                <a:latin typeface="楷体" panose="02010609060101010101" charset="-122"/>
                <a:ea typeface="楷体" panose="02010609060101010101" charset="-122"/>
                <a:sym typeface="+mn-ea"/>
              </a:rPr>
              <a:t>理论：社会存在与社会意识（ 经济与政治、文化）</a:t>
            </a:r>
            <a:endParaRPr lang="zh-CN" altLang="en-US" sz="2800" b="1" noProof="0" smtClean="0">
              <a:ln>
                <a:noFill/>
              </a:ln>
              <a:solidFill>
                <a:srgbClr val="00B0F0"/>
              </a:solidFill>
              <a:effectLst/>
              <a:uLnTx/>
              <a:uFillTx/>
              <a:latin typeface="楷体" panose="02010609060101010101" charset="-122"/>
              <a:ea typeface="楷体" panose="02010609060101010101"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22325" y="690880"/>
            <a:ext cx="10547350" cy="1999615"/>
          </a:xfrm>
          <a:prstGeom prst="rect">
            <a:avLst/>
          </a:prstGeom>
          <a:noFill/>
          <a:ln w="9525">
            <a:noFill/>
          </a:ln>
        </p:spPr>
        <p:txBody>
          <a:bodyPr wrap="square">
            <a:spAutoFit/>
          </a:bodyPr>
          <a:p>
            <a:pPr marL="0" indent="0" algn="l"/>
            <a:r>
              <a:rPr lang="en-US" altLang="zh-CN" sz="2000" b="1" u="none">
                <a:solidFill>
                  <a:srgbClr val="FF0000"/>
                </a:solidFill>
                <a:latin typeface="黑体" panose="02010609060101010101" pitchFamily="1" charset="-122"/>
                <a:ea typeface="黑体" panose="02010609060101010101" pitchFamily="1" charset="-122"/>
                <a:cs typeface="宋体" panose="02010600030101010101" pitchFamily="2" charset="-122"/>
              </a:rPr>
              <a:t>2016</a:t>
            </a:r>
            <a:r>
              <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rPr>
              <a:t>年全国</a:t>
            </a:r>
            <a:r>
              <a:rPr lang="en-US" altLang="zh-CN" sz="2000" b="1" u="none">
                <a:solidFill>
                  <a:srgbClr val="FF0000"/>
                </a:solidFill>
                <a:latin typeface="黑体" panose="02010609060101010101" pitchFamily="1" charset="-122"/>
                <a:ea typeface="黑体" panose="02010609060101010101" pitchFamily="1" charset="-122"/>
                <a:cs typeface="宋体" panose="02010600030101010101" pitchFamily="2" charset="-122"/>
              </a:rPr>
              <a:t>2</a:t>
            </a:r>
            <a:r>
              <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rPr>
              <a:t>卷</a:t>
            </a:r>
            <a:endPar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endParaRPr>
          </a:p>
          <a:p>
            <a:pPr marL="0" indent="0" algn="l"/>
            <a:endParaRPr lang="zh-CN" altLang="en-US" sz="2400" b="1" u="none">
              <a:solidFill>
                <a:srgbClr val="FF0000"/>
              </a:solidFill>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宋体" panose="02010600030101010101" pitchFamily="2" charset="-122"/>
              </a:rPr>
              <a:t>26.</a:t>
            </a:r>
            <a:r>
              <a:rPr lang="zh-CN" altLang="en-US" sz="2000" b="1" u="none">
                <a:latin typeface="黑体" panose="02010609060101010101" pitchFamily="1" charset="-122"/>
                <a:ea typeface="黑体" panose="02010609060101010101" pitchFamily="1" charset="-122"/>
                <a:cs typeface="宋体" panose="02010600030101010101" pitchFamily="2" charset="-122"/>
              </a:rPr>
              <a:t>宋代，有田产的“主户”只占民户总数</a:t>
            </a:r>
            <a:r>
              <a:rPr lang="en-US" altLang="zh-CN" sz="2000" b="1" u="none">
                <a:latin typeface="黑体" panose="02010609060101010101" pitchFamily="1" charset="-122"/>
                <a:ea typeface="黑体" panose="02010609060101010101" pitchFamily="1" charset="-122"/>
                <a:cs typeface="Times New Roman" panose="02020603050405020304" pitchFamily="2" charset="0"/>
              </a:rPr>
              <a:t>20%</a:t>
            </a:r>
            <a:r>
              <a:rPr lang="zh-CN" altLang="en-US" sz="2000" b="1" u="none">
                <a:latin typeface="黑体" panose="02010609060101010101" pitchFamily="1" charset="-122"/>
                <a:ea typeface="黑体" panose="02010609060101010101" pitchFamily="1" charset="-122"/>
                <a:cs typeface="宋体" panose="02010600030101010101" pitchFamily="2" charset="-122"/>
              </a:rPr>
              <a:t>左右，其余大都是四处租种土地的“客户”。导致这种状况的重要因素是</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宋体" panose="02010600030101010101" pitchFamily="2" charset="-122"/>
              </a:rPr>
              <a:t>A.</a:t>
            </a:r>
            <a:r>
              <a:rPr lang="zh-CN" altLang="en-US" sz="2000" b="1" u="none">
                <a:latin typeface="黑体" panose="02010609060101010101" pitchFamily="1" charset="-122"/>
                <a:ea typeface="黑体" panose="02010609060101010101" pitchFamily="1" charset="-122"/>
                <a:cs typeface="宋体" panose="02010600030101010101" pitchFamily="2" charset="-122"/>
              </a:rPr>
              <a:t>经济严重衰退    </a:t>
            </a:r>
            <a:r>
              <a:rPr lang="zh-CN" altLang="en-US" sz="2000" b="1" u="none">
                <a:latin typeface="黑体" panose="02010609060101010101" pitchFamily="1" charset="-122"/>
                <a:ea typeface="黑体" panose="02010609060101010101" pitchFamily="1" charset="-122"/>
                <a:cs typeface="Times New Roman" panose="02020603050405020304" pitchFamily="2" charset="0"/>
              </a:rPr>
              <a:t>   </a:t>
            </a:r>
            <a:r>
              <a:rPr lang="zh-CN" altLang="en-US" sz="2000" b="1" u="none">
                <a:latin typeface="黑体" panose="02010609060101010101" pitchFamily="1" charset="-122"/>
                <a:ea typeface="黑体" panose="02010609060101010101" pitchFamily="1" charset="-122"/>
                <a:cs typeface="宋体" panose="02010600030101010101" pitchFamily="2" charset="-122"/>
              </a:rPr>
              <a:t> </a:t>
            </a:r>
            <a:r>
              <a:rPr lang="zh-CN" altLang="en-US" sz="2000" b="1" u="none">
                <a:latin typeface="黑体" panose="02010609060101010101" pitchFamily="1" charset="-122"/>
                <a:ea typeface="黑体" panose="02010609060101010101" pitchFamily="1" charset="-122"/>
                <a:cs typeface="Times New Roman" panose="02020603050405020304" pitchFamily="2" charset="0"/>
              </a:rPr>
              <a:t> </a:t>
            </a:r>
            <a:r>
              <a:rPr lang="en-US" altLang="zh-CN" sz="2000" b="1" u="none">
                <a:latin typeface="黑体" panose="02010609060101010101" pitchFamily="1" charset="-122"/>
                <a:ea typeface="黑体" panose="02010609060101010101" pitchFamily="1" charset="-122"/>
                <a:cs typeface="宋体" panose="02010600030101010101" pitchFamily="2" charset="-122"/>
              </a:rPr>
              <a:t>B.</a:t>
            </a:r>
            <a:r>
              <a:rPr lang="zh-CN" altLang="en-US" sz="2000" b="1" u="none">
                <a:latin typeface="黑体" panose="02010609060101010101" pitchFamily="1" charset="-122"/>
                <a:ea typeface="黑体" panose="02010609060101010101" pitchFamily="1" charset="-122"/>
                <a:cs typeface="宋体" panose="02010600030101010101" pitchFamily="2" charset="-122"/>
              </a:rPr>
              <a:t>土地政策调整</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宋体" panose="02010600030101010101" pitchFamily="2" charset="-122"/>
              </a:rPr>
              <a:t>C.</a:t>
            </a:r>
            <a:r>
              <a:rPr lang="zh-CN" altLang="en-US" sz="2000" b="1" u="none">
                <a:latin typeface="黑体" panose="02010609060101010101" pitchFamily="1" charset="-122"/>
                <a:ea typeface="黑体" panose="02010609060101010101" pitchFamily="1" charset="-122"/>
                <a:cs typeface="宋体" panose="02010600030101010101" pitchFamily="2" charset="-122"/>
              </a:rPr>
              <a:t>坊市制度崩溃   </a:t>
            </a:r>
            <a:r>
              <a:rPr lang="zh-CN" altLang="en-US" sz="2000" b="1" u="none">
                <a:latin typeface="黑体" panose="02010609060101010101" pitchFamily="1" charset="-122"/>
                <a:ea typeface="黑体" panose="02010609060101010101" pitchFamily="1" charset="-122"/>
                <a:cs typeface="Times New Roman" panose="02020603050405020304" pitchFamily="2" charset="0"/>
              </a:rPr>
              <a:t>      </a:t>
            </a:r>
            <a:r>
              <a:rPr lang="en-US" altLang="zh-CN" sz="2000" b="1" u="none">
                <a:latin typeface="黑体" panose="02010609060101010101" pitchFamily="1" charset="-122"/>
                <a:ea typeface="黑体" panose="02010609060101010101" pitchFamily="1" charset="-122"/>
                <a:cs typeface="宋体" panose="02010600030101010101" pitchFamily="2" charset="-122"/>
              </a:rPr>
              <a:t>D.</a:t>
            </a:r>
            <a:r>
              <a:rPr lang="zh-CN" altLang="en-US" sz="2000" b="1" u="none">
                <a:latin typeface="黑体" panose="02010609060101010101" pitchFamily="1" charset="-122"/>
                <a:ea typeface="黑体" panose="02010609060101010101" pitchFamily="1" charset="-122"/>
                <a:cs typeface="宋体" panose="02010600030101010101" pitchFamily="2" charset="-122"/>
              </a:rPr>
              <a:t>政府管理失控</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p:txBody>
      </p:sp>
      <p:sp>
        <p:nvSpPr>
          <p:cNvPr id="2" name="文本框 1"/>
          <p:cNvSpPr txBox="1"/>
          <p:nvPr/>
        </p:nvSpPr>
        <p:spPr>
          <a:xfrm>
            <a:off x="822325" y="3272155"/>
            <a:ext cx="10634345" cy="1322070"/>
          </a:xfrm>
          <a:prstGeom prst="rect">
            <a:avLst/>
          </a:prstGeom>
          <a:noFill/>
          <a:ln w="9525">
            <a:noFill/>
          </a:ln>
        </p:spPr>
        <p:txBody>
          <a:bodyPr wrap="square">
            <a:spAutoFit/>
          </a:bodyPr>
          <a:p>
            <a:pPr marL="0" indent="0" algn="l"/>
            <a:r>
              <a:rPr lang="en-US" altLang="zh-CN" sz="2000" b="1" u="none">
                <a:latin typeface="黑体" panose="02010609060101010101" pitchFamily="1" charset="-122"/>
                <a:ea typeface="黑体" panose="02010609060101010101" pitchFamily="1" charset="-122"/>
                <a:cs typeface="宋体" panose="02010600030101010101" pitchFamily="2" charset="-122"/>
              </a:rPr>
              <a:t>29.1930</a:t>
            </a:r>
            <a:r>
              <a:rPr lang="zh-CN" altLang="en-US" sz="2000" b="1" u="none">
                <a:latin typeface="黑体" panose="02010609060101010101" pitchFamily="1" charset="-122"/>
                <a:ea typeface="黑体" panose="02010609060101010101" pitchFamily="1" charset="-122"/>
                <a:cs typeface="宋体" panose="02010600030101010101" pitchFamily="2" charset="-122"/>
              </a:rPr>
              <a:t>年，鄂豫皖革命根据地英山县水稻单位面积产量增加二三成，有的甚至达到五成，出现“赤色区米价一元一斗，白色区一元只能买四五升”的情况。这主要是因为根据地</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宋体" panose="02010600030101010101" pitchFamily="2" charset="-122"/>
              </a:rPr>
              <a:t>A.</a:t>
            </a:r>
            <a:r>
              <a:rPr lang="zh-CN" altLang="en-US" sz="2000" b="1" u="none">
                <a:latin typeface="黑体" panose="02010609060101010101" pitchFamily="1" charset="-122"/>
                <a:ea typeface="黑体" panose="02010609060101010101" pitchFamily="1" charset="-122"/>
                <a:cs typeface="宋体" panose="02010600030101010101" pitchFamily="2" charset="-122"/>
              </a:rPr>
              <a:t>农民生产的积极性高涨      </a:t>
            </a:r>
            <a:r>
              <a:rPr lang="en-US" altLang="zh-CN" sz="2000" b="1" u="none">
                <a:latin typeface="黑体" panose="02010609060101010101" pitchFamily="1" charset="-122"/>
                <a:ea typeface="黑体" panose="02010609060101010101" pitchFamily="1" charset="-122"/>
                <a:cs typeface="Times New Roman" panose="02020603050405020304" pitchFamily="2" charset="0"/>
              </a:rPr>
              <a:t>B.</a:t>
            </a:r>
            <a:r>
              <a:rPr lang="zh-CN" altLang="en-US" sz="2000" b="1" u="none">
                <a:latin typeface="黑体" panose="02010609060101010101" pitchFamily="1" charset="-122"/>
                <a:ea typeface="黑体" panose="02010609060101010101" pitchFamily="1" charset="-122"/>
                <a:cs typeface="宋体" panose="02010600030101010101" pitchFamily="2" charset="-122"/>
              </a:rPr>
              <a:t>红军英勇奋战保卫农民生产</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宋体" panose="02010600030101010101" pitchFamily="2" charset="-122"/>
              </a:rPr>
              <a:t>C.</a:t>
            </a:r>
            <a:r>
              <a:rPr lang="zh-CN" altLang="en-US" sz="2000" b="1" u="none">
                <a:latin typeface="黑体" panose="02010609060101010101" pitchFamily="1" charset="-122"/>
                <a:ea typeface="黑体" panose="02010609060101010101" pitchFamily="1" charset="-122"/>
                <a:cs typeface="宋体" panose="02010600030101010101" pitchFamily="2" charset="-122"/>
              </a:rPr>
              <a:t>政府主要精力用于增产      </a:t>
            </a:r>
            <a:r>
              <a:rPr lang="en-US" altLang="zh-CN" sz="2000" b="1" u="none">
                <a:latin typeface="黑体" panose="02010609060101010101" pitchFamily="1" charset="-122"/>
                <a:ea typeface="黑体" panose="02010609060101010101" pitchFamily="1" charset="-122"/>
                <a:cs typeface="Times New Roman" panose="02020603050405020304" pitchFamily="2" charset="0"/>
              </a:rPr>
              <a:t>D.</a:t>
            </a:r>
            <a:r>
              <a:rPr lang="zh-CN" altLang="en-US" sz="2000" b="1" u="none">
                <a:latin typeface="黑体" panose="02010609060101010101" pitchFamily="1" charset="-122"/>
                <a:ea typeface="黑体" panose="02010609060101010101" pitchFamily="1" charset="-122"/>
                <a:cs typeface="宋体" panose="02010600030101010101" pitchFamily="2" charset="-122"/>
              </a:rPr>
              <a:t>人民打破国民党的经济封锁</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p:txBody>
      </p:sp>
      <p:sp>
        <p:nvSpPr>
          <p:cNvPr id="3" name="文本框 2"/>
          <p:cNvSpPr txBox="1"/>
          <p:nvPr/>
        </p:nvSpPr>
        <p:spPr>
          <a:xfrm>
            <a:off x="3708400" y="435610"/>
            <a:ext cx="4115435" cy="521970"/>
          </a:xfrm>
          <a:prstGeom prst="rect">
            <a:avLst/>
          </a:prstGeom>
          <a:noFill/>
        </p:spPr>
        <p:txBody>
          <a:bodyPr wrap="none" rtlCol="0" anchor="t">
            <a:spAutoFit/>
          </a:bodyPr>
          <a:p>
            <a:r>
              <a:rPr lang="zh-CN" altLang="en-US" sz="2800" b="1" noProof="0" smtClean="0">
                <a:ln>
                  <a:noFill/>
                </a:ln>
                <a:solidFill>
                  <a:srgbClr val="0070C0"/>
                </a:solidFill>
                <a:effectLst/>
                <a:uLnTx/>
                <a:uFillTx/>
                <a:latin typeface="楷体" panose="02010609060101010101" charset="-122"/>
                <a:ea typeface="楷体" panose="02010609060101010101" charset="-122"/>
                <a:sym typeface="+mn-ea"/>
              </a:rPr>
              <a:t>理论：生产力和生产关系</a:t>
            </a:r>
            <a:endParaRPr lang="zh-CN" altLang="en-US" sz="2800" b="1" noProof="0" smtClean="0">
              <a:ln>
                <a:noFill/>
              </a:ln>
              <a:solidFill>
                <a:srgbClr val="0070C0"/>
              </a:solidFill>
              <a:effectLst/>
              <a:uLnTx/>
              <a:uFillTx/>
              <a:latin typeface="楷体" panose="02010609060101010101" charset="-122"/>
              <a:ea typeface="楷体" panose="02010609060101010101"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643255" y="3342005"/>
            <a:ext cx="10803890" cy="2245360"/>
          </a:xfrm>
          <a:prstGeom prst="rect">
            <a:avLst/>
          </a:prstGeom>
          <a:noFill/>
          <a:ln w="9525">
            <a:noFill/>
          </a:ln>
        </p:spPr>
        <p:txBody>
          <a:bodyPr wrap="square">
            <a:spAutoFit/>
          </a:bodyPr>
          <a:p>
            <a:pPr marL="0" indent="0" algn="l"/>
            <a:r>
              <a:rPr lang="zh-CN" altLang="en-US" sz="2000" b="1" noProof="0" smtClean="0">
                <a:ln>
                  <a:noFill/>
                </a:ln>
                <a:solidFill>
                  <a:srgbClr val="FF0000"/>
                </a:solidFill>
                <a:effectLst/>
                <a:uLnTx/>
                <a:uFillTx/>
                <a:latin typeface="楷体" panose="02010609060101010101" charset="-122"/>
                <a:ea typeface="楷体" panose="02010609060101010101" charset="-122"/>
                <a:sym typeface="+mn-ea"/>
              </a:rPr>
              <a:t>理论：生产力和生产关系</a:t>
            </a:r>
            <a:endParaRPr lang="zh-CN" altLang="en-US" sz="2000" b="1" u="none" noProof="0" smtClean="0">
              <a:ln>
                <a:noFill/>
              </a:ln>
              <a:solidFill>
                <a:srgbClr val="FF0000"/>
              </a:solidFill>
              <a:effectLst/>
              <a:uLnTx/>
              <a:uFillTx/>
              <a:latin typeface="楷体" panose="02010609060101010101" charset="-122"/>
              <a:ea typeface="楷体" panose="02010609060101010101" charset="-122"/>
              <a:cs typeface="Times New Roman" panose="02020603050405020304" pitchFamily="2" charset="0"/>
              <a:sym typeface="+mn-ea"/>
            </a:endParaRPr>
          </a:p>
          <a:p>
            <a:pPr marL="0" indent="0" algn="l"/>
            <a:endParaRPr lang="zh-CN" altLang="en-US" sz="2000" b="1" u="none">
              <a:latin typeface="黑体" panose="02010609060101010101" pitchFamily="1" charset="-122"/>
              <a:ea typeface="黑体" panose="02010609060101010101" pitchFamily="1" charset="-122"/>
              <a:cs typeface="Times New Roman" panose="02020603050405020304" pitchFamily="2" charset="0"/>
            </a:endParaRPr>
          </a:p>
          <a:p>
            <a:pPr marL="0" indent="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31.1980</a:t>
            </a:r>
            <a:r>
              <a:rPr lang="zh-CN" altLang="en-US" sz="2000" b="1" u="none">
                <a:latin typeface="黑体" panose="02010609060101010101" pitchFamily="1" charset="-122"/>
                <a:ea typeface="黑体" panose="02010609060101010101" pitchFamily="1" charset="-122"/>
                <a:cs typeface="宋体" panose="02010600030101010101" pitchFamily="2" charset="-122"/>
              </a:rPr>
              <a:t>年与</a:t>
            </a:r>
            <a:r>
              <a:rPr lang="en-US" altLang="zh-CN" sz="2000" b="1" u="none">
                <a:latin typeface="黑体" panose="02010609060101010101" pitchFamily="1" charset="-122"/>
                <a:ea typeface="黑体" panose="02010609060101010101" pitchFamily="1" charset="-122"/>
                <a:cs typeface="Times New Roman" panose="02020603050405020304" pitchFamily="2" charset="0"/>
              </a:rPr>
              <a:t>1975</a:t>
            </a:r>
            <a:r>
              <a:rPr lang="zh-CN" altLang="en-US" sz="2000" b="1" u="none">
                <a:latin typeface="黑体" panose="02010609060101010101" pitchFamily="1" charset="-122"/>
                <a:ea typeface="黑体" panose="02010609060101010101" pitchFamily="1" charset="-122"/>
                <a:cs typeface="宋体" panose="02010600030101010101" pitchFamily="2" charset="-122"/>
              </a:rPr>
              <a:t>年相比，我国粮食播种面积减少</a:t>
            </a:r>
            <a:r>
              <a:rPr lang="en-US" altLang="zh-CN" sz="2000" b="1" u="none">
                <a:latin typeface="黑体" panose="02010609060101010101" pitchFamily="1" charset="-122"/>
                <a:ea typeface="黑体" panose="02010609060101010101" pitchFamily="1" charset="-122"/>
                <a:cs typeface="Times New Roman" panose="02020603050405020304" pitchFamily="2" charset="0"/>
              </a:rPr>
              <a:t>6884</a:t>
            </a:r>
            <a:r>
              <a:rPr lang="zh-CN" altLang="en-US" sz="2000" b="1" u="none">
                <a:latin typeface="黑体" panose="02010609060101010101" pitchFamily="1" charset="-122"/>
                <a:ea typeface="黑体" panose="02010609060101010101" pitchFamily="1" charset="-122"/>
                <a:cs typeface="宋体" panose="02010600030101010101" pitchFamily="2" charset="-122"/>
              </a:rPr>
              <a:t>万亩，总产量却增加</a:t>
            </a:r>
            <a:r>
              <a:rPr lang="en-US" altLang="zh-CN" sz="2000" b="1" u="none">
                <a:latin typeface="黑体" panose="02010609060101010101" pitchFamily="1" charset="-122"/>
                <a:ea typeface="黑体" panose="02010609060101010101" pitchFamily="1" charset="-122"/>
                <a:cs typeface="Times New Roman" panose="02020603050405020304" pitchFamily="2" charset="0"/>
              </a:rPr>
              <a:t>674</a:t>
            </a:r>
            <a:r>
              <a:rPr lang="zh-CN" altLang="en-US" sz="2000" b="1" u="none">
                <a:latin typeface="黑体" panose="02010609060101010101" pitchFamily="1" charset="-122"/>
                <a:ea typeface="黑体" panose="02010609060101010101" pitchFamily="1" charset="-122"/>
                <a:cs typeface="宋体" panose="02010600030101010101" pitchFamily="2" charset="-122"/>
              </a:rPr>
              <a:t>亿斤；棉花播种面积减少</a:t>
            </a:r>
            <a:r>
              <a:rPr lang="en-US" altLang="zh-CN" sz="2000" b="1" u="none">
                <a:latin typeface="黑体" panose="02010609060101010101" pitchFamily="1" charset="-122"/>
                <a:ea typeface="黑体" panose="02010609060101010101" pitchFamily="1" charset="-122"/>
                <a:cs typeface="Times New Roman" panose="02020603050405020304" pitchFamily="2" charset="0"/>
              </a:rPr>
              <a:t>53</a:t>
            </a:r>
            <a:r>
              <a:rPr lang="zh-CN" altLang="en-US" sz="2000" b="1" u="none">
                <a:latin typeface="黑体" panose="02010609060101010101" pitchFamily="1" charset="-122"/>
                <a:ea typeface="黑体" panose="02010609060101010101" pitchFamily="1" charset="-122"/>
                <a:cs typeface="宋体" panose="02010600030101010101" pitchFamily="2" charset="-122"/>
              </a:rPr>
              <a:t>万亩，总产量增加</a:t>
            </a:r>
            <a:r>
              <a:rPr lang="en-US" altLang="zh-CN" sz="2000" b="1" u="none">
                <a:latin typeface="黑体" panose="02010609060101010101" pitchFamily="1" charset="-122"/>
                <a:ea typeface="黑体" panose="02010609060101010101" pitchFamily="1" charset="-122"/>
                <a:cs typeface="Times New Roman" panose="02020603050405020304" pitchFamily="2" charset="0"/>
              </a:rPr>
              <a:t>652</a:t>
            </a:r>
            <a:r>
              <a:rPr lang="zh-CN" altLang="en-US" sz="2000" b="1" u="none">
                <a:latin typeface="黑体" panose="02010609060101010101" pitchFamily="1" charset="-122"/>
                <a:ea typeface="黑体" panose="02010609060101010101" pitchFamily="1" charset="-122"/>
                <a:cs typeface="宋体" panose="02010600030101010101" pitchFamily="2" charset="-122"/>
              </a:rPr>
              <a:t>万担；油料作物和甜菜播种面积共扩大</a:t>
            </a:r>
            <a:r>
              <a:rPr lang="en-US" altLang="zh-CN" sz="2000" b="1" u="none">
                <a:latin typeface="黑体" panose="02010609060101010101" pitchFamily="1" charset="-122"/>
                <a:ea typeface="黑体" panose="02010609060101010101" pitchFamily="1" charset="-122"/>
                <a:cs typeface="Times New Roman" panose="02020603050405020304" pitchFamily="2" charset="0"/>
              </a:rPr>
              <a:t>3626</a:t>
            </a:r>
            <a:r>
              <a:rPr lang="zh-CN" altLang="en-US" sz="2000" b="1" u="none">
                <a:latin typeface="黑体" panose="02010609060101010101" pitchFamily="1" charset="-122"/>
                <a:ea typeface="黑体" panose="02010609060101010101" pitchFamily="1" charset="-122"/>
                <a:cs typeface="宋体" panose="02010600030101010101" pitchFamily="2" charset="-122"/>
              </a:rPr>
              <a:t>万亩，其总产量分别增加</a:t>
            </a:r>
            <a:r>
              <a:rPr lang="en-US" altLang="zh-CN" sz="2000" b="1" u="none">
                <a:latin typeface="黑体" panose="02010609060101010101" pitchFamily="1" charset="-122"/>
                <a:ea typeface="黑体" panose="02010609060101010101" pitchFamily="1" charset="-122"/>
                <a:cs typeface="Times New Roman" panose="02020603050405020304" pitchFamily="2" charset="0"/>
              </a:rPr>
              <a:t>70%</a:t>
            </a:r>
            <a:r>
              <a:rPr lang="zh-CN" altLang="en-US" sz="2000" b="1" u="none">
                <a:latin typeface="黑体" panose="02010609060101010101" pitchFamily="1" charset="-122"/>
                <a:ea typeface="黑体" panose="02010609060101010101" pitchFamily="1" charset="-122"/>
                <a:cs typeface="宋体" panose="02010600030101010101" pitchFamily="2" charset="-122"/>
              </a:rPr>
              <a:t>和</a:t>
            </a:r>
            <a:r>
              <a:rPr lang="en-US" altLang="zh-CN" sz="2000" b="1" u="none">
                <a:latin typeface="黑体" panose="02010609060101010101" pitchFamily="1" charset="-122"/>
                <a:ea typeface="黑体" panose="02010609060101010101" pitchFamily="1" charset="-122"/>
                <a:cs typeface="Times New Roman" panose="02020603050405020304" pitchFamily="2" charset="0"/>
              </a:rPr>
              <a:t>150%</a:t>
            </a:r>
            <a:r>
              <a:rPr lang="zh-CN" altLang="en-US" sz="2000" b="1" u="none">
                <a:latin typeface="黑体" panose="02010609060101010101" pitchFamily="1" charset="-122"/>
                <a:ea typeface="黑体" panose="02010609060101010101" pitchFamily="1" charset="-122"/>
                <a:cs typeface="宋体" panose="02010600030101010101" pitchFamily="2" charset="-122"/>
              </a:rPr>
              <a:t>。出现这一现象的主要原因是</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A.</a:t>
            </a:r>
            <a:r>
              <a:rPr lang="zh-CN" altLang="en-US" sz="2000" b="1" u="none">
                <a:latin typeface="黑体" panose="02010609060101010101" pitchFamily="1" charset="-122"/>
                <a:ea typeface="黑体" panose="02010609060101010101" pitchFamily="1" charset="-122"/>
                <a:cs typeface="宋体" panose="02010600030101010101" pitchFamily="2" charset="-122"/>
              </a:rPr>
              <a:t>农民生产自主权的扩大       </a:t>
            </a:r>
            <a:r>
              <a:rPr lang="en-US" altLang="zh-CN" sz="2000" b="1" u="none">
                <a:latin typeface="黑体" panose="02010609060101010101" pitchFamily="1" charset="-122"/>
                <a:ea typeface="黑体" panose="02010609060101010101" pitchFamily="1" charset="-122"/>
                <a:cs typeface="Times New Roman" panose="02020603050405020304" pitchFamily="2" charset="0"/>
              </a:rPr>
              <a:t>B.</a:t>
            </a:r>
            <a:r>
              <a:rPr lang="zh-CN" altLang="en-US" sz="2000" b="1" u="none">
                <a:latin typeface="黑体" panose="02010609060101010101" pitchFamily="1" charset="-122"/>
                <a:ea typeface="黑体" panose="02010609060101010101" pitchFamily="1" charset="-122"/>
                <a:cs typeface="宋体" panose="02010600030101010101" pitchFamily="2" charset="-122"/>
              </a:rPr>
              <a:t>农业生产技术有了</a:t>
            </a:r>
            <a:r>
              <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rPr>
              <a:t>革命性的改变</a:t>
            </a:r>
            <a:endPar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C.</a:t>
            </a:r>
            <a:r>
              <a:rPr lang="zh-CN" altLang="en-US" sz="2000" b="1" u="none">
                <a:latin typeface="黑体" panose="02010609060101010101" pitchFamily="1" charset="-122"/>
                <a:ea typeface="黑体" panose="02010609060101010101" pitchFamily="1" charset="-122"/>
                <a:cs typeface="宋体" panose="02010600030101010101" pitchFamily="2" charset="-122"/>
              </a:rPr>
              <a:t>农村经济体制</a:t>
            </a:r>
            <a:r>
              <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rPr>
              <a:t>改革完成</a:t>
            </a:r>
            <a:r>
              <a:rPr lang="zh-CN" altLang="en-US" sz="2000" b="1" u="none">
                <a:latin typeface="黑体" panose="02010609060101010101" pitchFamily="1" charset="-122"/>
                <a:ea typeface="黑体" panose="02010609060101010101" pitchFamily="1" charset="-122"/>
                <a:cs typeface="宋体" panose="02010600030101010101" pitchFamily="2" charset="-122"/>
              </a:rPr>
              <a:t>       </a:t>
            </a:r>
            <a:r>
              <a:rPr lang="en-US" altLang="zh-CN" sz="2000" b="1" u="none">
                <a:latin typeface="黑体" panose="02010609060101010101" pitchFamily="1" charset="-122"/>
                <a:ea typeface="黑体" panose="02010609060101010101" pitchFamily="1" charset="-122"/>
                <a:cs typeface="Times New Roman" panose="02020603050405020304" pitchFamily="2" charset="0"/>
              </a:rPr>
              <a:t>D.</a:t>
            </a:r>
            <a:r>
              <a:rPr lang="zh-CN" altLang="en-US" sz="2000" b="1" u="none">
                <a:latin typeface="黑体" panose="02010609060101010101" pitchFamily="1" charset="-122"/>
                <a:ea typeface="黑体" panose="02010609060101010101" pitchFamily="1" charset="-122"/>
                <a:cs typeface="宋体" panose="02010600030101010101" pitchFamily="2" charset="-122"/>
              </a:rPr>
              <a:t>国家取消对农副产品的</a:t>
            </a:r>
            <a:r>
              <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rPr>
              <a:t>统销政策</a:t>
            </a:r>
            <a:endPar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endParaRPr>
          </a:p>
        </p:txBody>
      </p:sp>
      <p:sp>
        <p:nvSpPr>
          <p:cNvPr id="2" name="文本框 1"/>
          <p:cNvSpPr txBox="1"/>
          <p:nvPr/>
        </p:nvSpPr>
        <p:spPr>
          <a:xfrm>
            <a:off x="542925" y="958850"/>
            <a:ext cx="10904220" cy="2122805"/>
          </a:xfrm>
          <a:prstGeom prst="rect">
            <a:avLst/>
          </a:prstGeom>
          <a:noFill/>
          <a:ln w="9525">
            <a:noFill/>
          </a:ln>
        </p:spPr>
        <p:txBody>
          <a:bodyPr wrap="square">
            <a:spAutoFit/>
          </a:bodyPr>
          <a:p>
            <a:pPr marL="0" indent="0" algn="l"/>
            <a:r>
              <a:rPr lang="en-US" altLang="zh-CN"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2016</a:t>
            </a:r>
            <a:r>
              <a:rPr lang="zh-CN" altLang="zh-CN"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年全国</a:t>
            </a:r>
            <a:r>
              <a:rPr lang="en-US" altLang="zh-CN"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3</a:t>
            </a:r>
            <a:r>
              <a:rPr lang="zh-CN" altLang="en-US"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卷</a:t>
            </a:r>
            <a:endParaRPr lang="zh-CN" altLang="en-US"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endParaRPr>
          </a:p>
          <a:p>
            <a:pPr marL="0" indent="0" algn="l"/>
            <a:endParaRPr lang="en-US" altLang="zh-CN" b="1" u="none">
              <a:latin typeface="黑体" panose="02010609060101010101" pitchFamily="1" charset="-122"/>
              <a:ea typeface="黑体" panose="02010609060101010101" pitchFamily="1" charset="-122"/>
              <a:cs typeface="Times New Roman" panose="02020603050405020304" pitchFamily="2" charset="0"/>
            </a:endParaRPr>
          </a:p>
          <a:p>
            <a:pPr marL="0" indent="0" algn="l"/>
            <a:r>
              <a:rPr lang="en-US" altLang="zh-CN" b="1" u="none">
                <a:latin typeface="黑体" panose="02010609060101010101" pitchFamily="1" charset="-122"/>
                <a:ea typeface="黑体" panose="02010609060101010101" pitchFamily="1" charset="-122"/>
                <a:cs typeface="Times New Roman" panose="02020603050405020304" pitchFamily="2" charset="0"/>
              </a:rPr>
              <a:t>26.</a:t>
            </a:r>
            <a:r>
              <a:rPr lang="zh-CN" altLang="en-US" b="1" u="none">
                <a:latin typeface="黑体" panose="02010609060101010101" pitchFamily="1" charset="-122"/>
                <a:ea typeface="黑体" panose="02010609060101010101" pitchFamily="1" charset="-122"/>
                <a:cs typeface="宋体" panose="02010600030101010101" pitchFamily="2" charset="-122"/>
              </a:rPr>
              <a:t>唐太宗对南朝后期竞相模仿萧子云书法的风气表示不屑，认为其</a:t>
            </a:r>
            <a:r>
              <a:rPr lang="zh-CN" altLang="en-US" b="1" u="none">
                <a:latin typeface="黑体" panose="02010609060101010101" pitchFamily="1" charset="-122"/>
                <a:ea typeface="黑体" panose="02010609060101010101" pitchFamily="1" charset="-122"/>
                <a:cs typeface="Times New Roman" panose="02020603050405020304" pitchFamily="2" charset="0"/>
              </a:rPr>
              <a:t>“</a:t>
            </a:r>
            <a:r>
              <a:rPr lang="zh-CN" altLang="en-US" b="1" u="none">
                <a:latin typeface="黑体" panose="02010609060101010101" pitchFamily="1" charset="-122"/>
                <a:ea typeface="黑体" panose="02010609060101010101" pitchFamily="1" charset="-122"/>
                <a:cs typeface="宋体" panose="02010600030101010101" pitchFamily="2" charset="-122"/>
              </a:rPr>
              <a:t>仅得成书，无丈夫之气</a:t>
            </a:r>
            <a:r>
              <a:rPr lang="zh-CN" altLang="en-US" b="1" u="none">
                <a:latin typeface="黑体" panose="02010609060101010101" pitchFamily="1" charset="-122"/>
                <a:ea typeface="黑体" panose="02010609060101010101" pitchFamily="1" charset="-122"/>
                <a:cs typeface="Times New Roman" panose="02020603050405020304" pitchFamily="2" charset="0"/>
              </a:rPr>
              <a:t>”</a:t>
            </a:r>
            <a:r>
              <a:rPr lang="zh-CN" altLang="en-US" b="1" u="none">
                <a:latin typeface="黑体" panose="02010609060101010101" pitchFamily="1" charset="-122"/>
                <a:ea typeface="黑体" panose="02010609060101010101" pitchFamily="1" charset="-122"/>
                <a:cs typeface="宋体" panose="02010600030101010101" pitchFamily="2" charset="-122"/>
              </a:rPr>
              <a:t>，只有王羲之的书法才</a:t>
            </a:r>
            <a:r>
              <a:rPr lang="zh-CN" altLang="en-US" b="1" u="none">
                <a:latin typeface="黑体" panose="02010609060101010101" pitchFamily="1" charset="-122"/>
                <a:ea typeface="黑体" panose="02010609060101010101" pitchFamily="1" charset="-122"/>
                <a:cs typeface="Times New Roman" panose="02020603050405020304" pitchFamily="2" charset="0"/>
              </a:rPr>
              <a:t>“</a:t>
            </a:r>
            <a:r>
              <a:rPr lang="zh-CN" altLang="en-US" b="1" u="none">
                <a:latin typeface="黑体" panose="02010609060101010101" pitchFamily="1" charset="-122"/>
                <a:ea typeface="黑体" panose="02010609060101010101" pitchFamily="1" charset="-122"/>
                <a:cs typeface="宋体" panose="02010600030101010101" pitchFamily="2" charset="-122"/>
              </a:rPr>
              <a:t>尽善尽美</a:t>
            </a:r>
            <a:r>
              <a:rPr lang="zh-CN" altLang="en-US" b="1" u="none">
                <a:latin typeface="黑体" panose="02010609060101010101" pitchFamily="1" charset="-122"/>
                <a:ea typeface="黑体" panose="02010609060101010101" pitchFamily="1" charset="-122"/>
                <a:cs typeface="Times New Roman" panose="02020603050405020304" pitchFamily="2" charset="0"/>
              </a:rPr>
              <a:t>”</a:t>
            </a:r>
            <a:r>
              <a:rPr lang="zh-CN" altLang="en-US" sz="2000" b="1" u="none">
                <a:latin typeface="黑体" panose="02010609060101010101" pitchFamily="1" charset="-122"/>
                <a:ea typeface="黑体" panose="02010609060101010101" pitchFamily="1" charset="-122"/>
                <a:cs typeface="宋体" panose="02010600030101010101" pitchFamily="2" charset="-122"/>
              </a:rPr>
              <a:t>，于是连西州（今吐鲁番）幼童习字的范本都是王羲之书帖。王羲之在中国书法史上地位的确立，是因为</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b="1" u="none">
                <a:latin typeface="黑体" panose="02010609060101010101" pitchFamily="1" charset="-122"/>
                <a:ea typeface="黑体" panose="02010609060101010101" pitchFamily="1" charset="-122"/>
                <a:cs typeface="Times New Roman" panose="02020603050405020304" pitchFamily="2" charset="0"/>
              </a:rPr>
              <a:t>A.</a:t>
            </a:r>
            <a:r>
              <a:rPr lang="zh-CN" altLang="en-US" b="1" u="none">
                <a:latin typeface="黑体" panose="02010609060101010101" pitchFamily="1" charset="-122"/>
                <a:ea typeface="黑体" panose="02010609060101010101" pitchFamily="1" charset="-122"/>
                <a:cs typeface="宋体" panose="02010600030101010101" pitchFamily="2" charset="-122"/>
              </a:rPr>
              <a:t>皇帝</a:t>
            </a:r>
            <a:r>
              <a:rPr lang="zh-CN" altLang="en-US" b="1" u="none">
                <a:solidFill>
                  <a:srgbClr val="FF0000"/>
                </a:solidFill>
                <a:latin typeface="黑体" panose="02010609060101010101" pitchFamily="1" charset="-122"/>
                <a:ea typeface="黑体" panose="02010609060101010101" pitchFamily="1" charset="-122"/>
                <a:cs typeface="宋体" panose="02010600030101010101" pitchFamily="2" charset="-122"/>
              </a:rPr>
              <a:t>好恶决定</a:t>
            </a:r>
            <a:r>
              <a:rPr lang="zh-CN" altLang="en-US" b="1" u="none">
                <a:latin typeface="黑体" panose="02010609060101010101" pitchFamily="1" charset="-122"/>
                <a:ea typeface="黑体" panose="02010609060101010101" pitchFamily="1" charset="-122"/>
                <a:cs typeface="宋体" panose="02010600030101010101" pitchFamily="2" charset="-122"/>
              </a:rPr>
              <a:t>社会对艺术的批判     </a:t>
            </a:r>
            <a:r>
              <a:rPr lang="en-US" altLang="zh-CN" b="1" u="none">
                <a:latin typeface="黑体" panose="02010609060101010101" pitchFamily="1" charset="-122"/>
                <a:ea typeface="黑体" panose="02010609060101010101" pitchFamily="1" charset="-122"/>
                <a:cs typeface="Times New Roman" panose="02020603050405020304" pitchFamily="2" charset="0"/>
              </a:rPr>
              <a:t>B.</a:t>
            </a:r>
            <a:r>
              <a:rPr lang="zh-CN" altLang="en-US" sz="2000" b="1" u="none">
                <a:latin typeface="黑体" panose="02010609060101010101" pitchFamily="1" charset="-122"/>
                <a:ea typeface="黑体" panose="02010609060101010101" pitchFamily="1" charset="-122"/>
                <a:cs typeface="宋体" panose="02010600030101010101" pitchFamily="2" charset="-122"/>
              </a:rPr>
              <a:t>王羲之的艺术成就</a:t>
            </a:r>
            <a:r>
              <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rPr>
              <a:t>不可超越</a:t>
            </a:r>
            <a:endParaRPr lang="zh-CN" altLang="en-US" sz="2000" b="1" u="none">
              <a:solidFill>
                <a:srgbClr val="FF0000"/>
              </a:solidFill>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b="1" u="none">
                <a:latin typeface="黑体" panose="02010609060101010101" pitchFamily="1" charset="-122"/>
                <a:ea typeface="黑体" panose="02010609060101010101" pitchFamily="1" charset="-122"/>
                <a:cs typeface="Times New Roman" panose="02020603050405020304" pitchFamily="2" charset="0"/>
              </a:rPr>
              <a:t>C.</a:t>
            </a:r>
            <a:r>
              <a:rPr lang="zh-CN" altLang="en-US" b="1" u="none">
                <a:latin typeface="黑体" panose="02010609060101010101" pitchFamily="1" charset="-122"/>
                <a:ea typeface="黑体" panose="02010609060101010101" pitchFamily="1" charset="-122"/>
                <a:cs typeface="宋体" panose="02010600030101010101" pitchFamily="2" charset="-122"/>
              </a:rPr>
              <a:t>艺术水平与时代选择的共同作用     </a:t>
            </a:r>
            <a:r>
              <a:rPr lang="en-US" altLang="zh-CN" b="1" u="none">
                <a:latin typeface="黑体" panose="02010609060101010101" pitchFamily="1" charset="-122"/>
                <a:ea typeface="黑体" panose="02010609060101010101" pitchFamily="1" charset="-122"/>
                <a:cs typeface="Times New Roman" panose="02020603050405020304" pitchFamily="2" charset="0"/>
              </a:rPr>
              <a:t>D.</a:t>
            </a:r>
            <a:r>
              <a:rPr lang="zh-CN" altLang="en-US" b="1" u="none">
                <a:solidFill>
                  <a:srgbClr val="FF0000"/>
                </a:solidFill>
                <a:latin typeface="黑体" panose="02010609060101010101" pitchFamily="1" charset="-122"/>
                <a:ea typeface="黑体" panose="02010609060101010101" pitchFamily="1" charset="-122"/>
                <a:cs typeface="宋体" panose="02010600030101010101" pitchFamily="2" charset="-122"/>
              </a:rPr>
              <a:t>朝代更替</a:t>
            </a:r>
            <a:r>
              <a:rPr lang="zh-CN" altLang="en-US" b="1" u="none">
                <a:latin typeface="黑体" panose="02010609060101010101" pitchFamily="1" charset="-122"/>
                <a:ea typeface="黑体" panose="02010609060101010101" pitchFamily="1" charset="-122"/>
                <a:cs typeface="宋体" panose="02010600030101010101" pitchFamily="2" charset="-122"/>
              </a:rPr>
              <a:t>影响艺术评判标准</a:t>
            </a:r>
            <a:endParaRPr lang="zh-CN" altLang="en-US" b="1" u="none">
              <a:latin typeface="黑体" panose="02010609060101010101" pitchFamily="1" charset="-122"/>
              <a:ea typeface="黑体" panose="02010609060101010101" pitchFamily="1" charset="-122"/>
              <a:cs typeface="宋体" panose="02010600030101010101" pitchFamily="2" charset="-122"/>
            </a:endParaRPr>
          </a:p>
        </p:txBody>
      </p:sp>
      <p:sp>
        <p:nvSpPr>
          <p:cNvPr id="3" name="文本框 2"/>
          <p:cNvSpPr txBox="1"/>
          <p:nvPr/>
        </p:nvSpPr>
        <p:spPr>
          <a:xfrm>
            <a:off x="3783330" y="156845"/>
            <a:ext cx="4856480" cy="1032510"/>
          </a:xfrm>
          <a:prstGeom prst="rect">
            <a:avLst/>
          </a:prstGeom>
          <a:noFill/>
        </p:spPr>
        <p:txBody>
          <a:bodyPr wrap="square" rtlCol="0" anchor="t">
            <a:spAutoFit/>
          </a:bodyPr>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b="1" noProof="0" smtClean="0">
                <a:ln>
                  <a:noFill/>
                </a:ln>
                <a:solidFill>
                  <a:srgbClr val="00B0F0"/>
                </a:solidFill>
                <a:effectLst/>
                <a:uLnTx/>
                <a:uFillTx/>
                <a:latin typeface="楷体" panose="02010609060101010101" charset="-122"/>
                <a:ea typeface="楷体" panose="02010609060101010101" charset="-122"/>
                <a:sym typeface="+mn-ea"/>
              </a:rPr>
              <a:t>理论：社会存在与社会意识</a:t>
            </a:r>
            <a:endParaRPr lang="zh-CN" altLang="en-US" b="1" noProof="0" smtClean="0">
              <a:ln>
                <a:noFill/>
              </a:ln>
              <a:solidFill>
                <a:srgbClr val="00B0F0"/>
              </a:solidFill>
              <a:effectLst/>
              <a:uLnTx/>
              <a:uFillTx/>
              <a:latin typeface="楷体" panose="02010609060101010101" charset="-122"/>
              <a:ea typeface="楷体" panose="02010609060101010101" charset="-122"/>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b="1" noProof="0" smtClean="0">
                <a:ln>
                  <a:noFill/>
                </a:ln>
                <a:solidFill>
                  <a:srgbClr val="00B0F0"/>
                </a:solidFill>
                <a:effectLst/>
                <a:uLnTx/>
                <a:uFillTx/>
                <a:latin typeface="楷体" panose="02010609060101010101" charset="-122"/>
                <a:ea typeface="楷体" panose="02010609060101010101" charset="-122"/>
                <a:sym typeface="+mn-ea"/>
              </a:rPr>
              <a:t>     （ 经济与政治、文化）</a:t>
            </a:r>
            <a:endParaRPr lang="zh-CN" altLang="en-US" b="1" noProof="0" smtClean="0">
              <a:ln>
                <a:noFill/>
              </a:ln>
              <a:solidFill>
                <a:srgbClr val="00B0F0"/>
              </a:solidFill>
              <a:effectLst/>
              <a:uLnTx/>
              <a:uFillTx/>
              <a:latin typeface="楷体" panose="02010609060101010101" charset="-122"/>
              <a:ea typeface="楷体" panose="02010609060101010101" charset="-122"/>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b="1" noProof="0" smtClean="0">
                <a:ln>
                  <a:noFill/>
                </a:ln>
                <a:solidFill>
                  <a:srgbClr val="00B0F0"/>
                </a:solidFill>
                <a:effectLst/>
                <a:uLnTx/>
                <a:uFillTx/>
                <a:latin typeface="楷体" panose="02010609060101010101" charset="-122"/>
                <a:ea typeface="楷体" panose="02010609060101010101" charset="-122"/>
                <a:sym typeface="+mn-ea"/>
              </a:rPr>
              <a:t>      时势与英雄</a:t>
            </a:r>
            <a:endParaRPr lang="zh-CN" altLang="en-US" b="1" noProof="0" smtClean="0">
              <a:ln>
                <a:noFill/>
              </a:ln>
              <a:solidFill>
                <a:srgbClr val="00B0F0"/>
              </a:solidFill>
              <a:effectLst/>
              <a:uLnTx/>
              <a:uFillTx/>
              <a:latin typeface="楷体" panose="02010609060101010101" charset="-122"/>
              <a:ea typeface="楷体" panose="02010609060101010101"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498475" y="352425"/>
            <a:ext cx="10935970" cy="2676525"/>
          </a:xfrm>
          <a:prstGeom prst="rect">
            <a:avLst/>
          </a:prstGeom>
          <a:noFill/>
          <a:ln w="9525">
            <a:noFill/>
          </a:ln>
        </p:spPr>
        <p:txBody>
          <a:bodyPr wrap="square">
            <a:spAutoFit/>
          </a:bodyPr>
          <a:p>
            <a:pPr marL="203200" indent="-203200" algn="l"/>
            <a:r>
              <a:rPr lang="en-US" altLang="zh-CN" b="1" u="none">
                <a:solidFill>
                  <a:srgbClr val="FF0000"/>
                </a:solidFill>
                <a:latin typeface="黑体" panose="02010609060101010101" pitchFamily="1" charset="-122"/>
                <a:ea typeface="黑体" panose="02010609060101010101" pitchFamily="1" charset="-122"/>
                <a:cs typeface="Times New Roman" panose="02020603050405020304" pitchFamily="2" charset="0"/>
              </a:rPr>
              <a:t>2015</a:t>
            </a:r>
            <a:r>
              <a:rPr lang="zh-CN" altLang="en-US" b="1" u="none">
                <a:solidFill>
                  <a:srgbClr val="FF0000"/>
                </a:solidFill>
                <a:latin typeface="黑体" panose="02010609060101010101" pitchFamily="1" charset="-122"/>
                <a:ea typeface="黑体" panose="02010609060101010101" pitchFamily="1" charset="-122"/>
                <a:cs typeface="Times New Roman" panose="02020603050405020304" pitchFamily="2" charset="0"/>
              </a:rPr>
              <a:t>年全国</a:t>
            </a:r>
            <a:r>
              <a:rPr lang="en-US" altLang="zh-CN" b="1" u="none">
                <a:solidFill>
                  <a:srgbClr val="FF0000"/>
                </a:solidFill>
                <a:latin typeface="黑体" panose="02010609060101010101" pitchFamily="1" charset="-122"/>
                <a:ea typeface="黑体" panose="02010609060101010101" pitchFamily="1" charset="-122"/>
                <a:cs typeface="Times New Roman" panose="02020603050405020304" pitchFamily="2" charset="0"/>
              </a:rPr>
              <a:t>1</a:t>
            </a:r>
            <a:r>
              <a:rPr lang="zh-CN" altLang="en-US" b="1" u="none">
                <a:solidFill>
                  <a:srgbClr val="FF0000"/>
                </a:solidFill>
                <a:latin typeface="黑体" panose="02010609060101010101" pitchFamily="1" charset="-122"/>
                <a:ea typeface="黑体" panose="02010609060101010101" pitchFamily="1" charset="-122"/>
                <a:cs typeface="Times New Roman" panose="02020603050405020304" pitchFamily="2" charset="0"/>
              </a:rPr>
              <a:t>卷</a:t>
            </a:r>
            <a:endParaRPr lang="zh-CN" altLang="en-US" b="1" u="none">
              <a:solidFill>
                <a:srgbClr val="FF0000"/>
              </a:solidFill>
              <a:latin typeface="黑体" panose="02010609060101010101" pitchFamily="1" charset="-122"/>
              <a:ea typeface="黑体" panose="02010609060101010101" pitchFamily="1" charset="-122"/>
              <a:cs typeface="Times New Roman" panose="02020603050405020304" pitchFamily="2" charset="0"/>
            </a:endParaRPr>
          </a:p>
          <a:p>
            <a:pPr marL="203200" indent="-203200" algn="l"/>
            <a:r>
              <a:rPr lang="en-US" altLang="zh-CN" b="1" u="none">
                <a:latin typeface="黑体" panose="02010609060101010101" pitchFamily="1" charset="-122"/>
                <a:ea typeface="黑体" panose="02010609060101010101" pitchFamily="1" charset="-122"/>
                <a:cs typeface="Times New Roman" panose="02020603050405020304" pitchFamily="2" charset="0"/>
              </a:rPr>
              <a:t>26</a:t>
            </a:r>
            <a:r>
              <a:rPr lang="zh-CN" altLang="en-US" sz="2000" b="1" u="none">
                <a:latin typeface="黑体" panose="02010609060101010101" pitchFamily="1" charset="-122"/>
                <a:ea typeface="黑体" panose="02010609060101010101" pitchFamily="1" charset="-122"/>
                <a:cs typeface="宋体" panose="02010600030101010101" pitchFamily="2" charset="-122"/>
              </a:rPr>
              <a:t>．宋代东南沿海地区出现了一些民间崇拜，如后来被视为海上保护神的妈祖、被视为妇幼保护神的临水夫人等，这些崇拜得到朝廷认可，后世影响不断扩大。这反映出</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203200" indent="-203200" algn="l"/>
            <a:r>
              <a:rPr lang="en-US" altLang="zh-CN" b="1" u="none">
                <a:latin typeface="黑体" panose="02010609060101010101" pitchFamily="1" charset="-122"/>
                <a:ea typeface="黑体" panose="02010609060101010101" pitchFamily="1" charset="-122"/>
                <a:cs typeface="Times New Roman" panose="02020603050405020304" pitchFamily="2" charset="0"/>
              </a:rPr>
              <a:t>A</a:t>
            </a:r>
            <a:r>
              <a:rPr lang="zh-CN" altLang="en-US" b="1" u="none">
                <a:latin typeface="黑体" panose="02010609060101010101" pitchFamily="1" charset="-122"/>
                <a:ea typeface="黑体" panose="02010609060101010101" pitchFamily="1" charset="-122"/>
                <a:cs typeface="宋体" panose="02010600030101010101" pitchFamily="2" charset="-122"/>
              </a:rPr>
              <a:t>．朝廷不断鼓励海洋开发</a:t>
            </a:r>
            <a:r>
              <a:rPr lang="zh-CN" altLang="en-US" b="1" u="none">
                <a:latin typeface="黑体" panose="02010609060101010101" pitchFamily="1" charset="-122"/>
                <a:ea typeface="黑体" panose="02010609060101010101" pitchFamily="1" charset="-122"/>
                <a:cs typeface="Times New Roman" panose="02020603050405020304" pitchFamily="2" charset="0"/>
              </a:rPr>
              <a:t>      	</a:t>
            </a:r>
            <a:r>
              <a:rPr lang="en-US" altLang="zh-CN" b="1" u="none">
                <a:latin typeface="黑体" panose="02010609060101010101" pitchFamily="1" charset="-122"/>
                <a:ea typeface="黑体" panose="02010609060101010101" pitchFamily="1" charset="-122"/>
                <a:cs typeface="Times New Roman" panose="02020603050405020304" pitchFamily="2" charset="0"/>
              </a:rPr>
              <a:t>B</a:t>
            </a:r>
            <a:r>
              <a:rPr lang="zh-CN" altLang="en-US" b="1" u="none">
                <a:latin typeface="黑体" panose="02010609060101010101" pitchFamily="1" charset="-122"/>
                <a:ea typeface="黑体" panose="02010609060101010101" pitchFamily="1" charset="-122"/>
                <a:cs typeface="宋体" panose="02010600030101010101" pitchFamily="2" charset="-122"/>
              </a:rPr>
              <a:t>．女性地位逐渐得到提高</a:t>
            </a:r>
            <a:endParaRPr lang="zh-CN" altLang="en-US" sz="2000" b="1" u="none">
              <a:solidFill>
                <a:srgbClr val="0000FF"/>
              </a:solidFill>
              <a:latin typeface="黑体" panose="02010609060101010101" pitchFamily="1" charset="-122"/>
              <a:ea typeface="黑体" panose="02010609060101010101" pitchFamily="1" charset="-122"/>
              <a:cs typeface="宋体" panose="02010600030101010101" pitchFamily="2" charset="-122"/>
            </a:endParaRPr>
          </a:p>
          <a:p>
            <a:pPr marL="203200" indent="-203200" algn="l"/>
            <a:r>
              <a:rPr lang="en-US" altLang="zh-CN" b="1" u="none">
                <a:solidFill>
                  <a:srgbClr val="0000FF"/>
                </a:solidFill>
                <a:latin typeface="黑体" panose="02010609060101010101" pitchFamily="1" charset="-122"/>
                <a:ea typeface="黑体" panose="02010609060101010101" pitchFamily="1" charset="-122"/>
                <a:cs typeface="Times New Roman" panose="02020603050405020304" pitchFamily="2" charset="0"/>
              </a:rPr>
              <a:t>C</a:t>
            </a:r>
            <a:r>
              <a:rPr lang="zh-CN" altLang="en-US" b="1" u="none">
                <a:solidFill>
                  <a:srgbClr val="0000FF"/>
                </a:solidFill>
                <a:latin typeface="黑体" panose="02010609060101010101" pitchFamily="1" charset="-122"/>
                <a:ea typeface="黑体" panose="02010609060101010101" pitchFamily="1" charset="-122"/>
                <a:cs typeface="宋体" panose="02010600030101010101" pitchFamily="2" charset="-122"/>
              </a:rPr>
              <a:t>．东南沿海经济社会影响力上升</a:t>
            </a:r>
            <a:r>
              <a:rPr lang="zh-CN" altLang="en-US" b="1" u="none">
                <a:solidFill>
                  <a:srgbClr val="0000FF"/>
                </a:solidFill>
                <a:latin typeface="黑体" panose="02010609060101010101" pitchFamily="1" charset="-122"/>
                <a:ea typeface="黑体" panose="02010609060101010101" pitchFamily="1" charset="-122"/>
                <a:cs typeface="Times New Roman" panose="02020603050405020304" pitchFamily="2" charset="0"/>
              </a:rPr>
              <a:t> </a:t>
            </a:r>
            <a:r>
              <a:rPr lang="zh-CN" altLang="en-US" b="1" u="none">
                <a:latin typeface="黑体" panose="02010609060101010101" pitchFamily="1" charset="-122"/>
                <a:ea typeface="黑体" panose="02010609060101010101" pitchFamily="1" charset="-122"/>
                <a:cs typeface="Times New Roman" panose="02020603050405020304" pitchFamily="2" charset="0"/>
              </a:rPr>
              <a:t>   	</a:t>
            </a:r>
            <a:r>
              <a:rPr lang="en-US" altLang="zh-CN" b="1" u="none">
                <a:latin typeface="黑体" panose="02010609060101010101" pitchFamily="1" charset="-122"/>
                <a:ea typeface="黑体" panose="02010609060101010101" pitchFamily="1" charset="-122"/>
                <a:cs typeface="Times New Roman" panose="02020603050405020304" pitchFamily="2" charset="0"/>
              </a:rPr>
              <a:t>D</a:t>
            </a:r>
            <a:r>
              <a:rPr lang="zh-CN" altLang="en-US" sz="2000" b="1" u="none">
                <a:latin typeface="黑体" panose="02010609060101010101" pitchFamily="1" charset="-122"/>
                <a:ea typeface="黑体" panose="02010609060101010101" pitchFamily="1" charset="-122"/>
                <a:cs typeface="宋体" panose="02010600030101010101" pitchFamily="2" charset="-122"/>
              </a:rPr>
              <a:t>．统治思想与民众观念趋向一致</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a:p>
            <a:pPr marL="203200" indent="-203200" algn="l"/>
            <a:endParaRPr lang="zh-CN" altLang="en-US" sz="2400" b="1" u="none">
              <a:latin typeface="黑体" panose="02010609060101010101" pitchFamily="1" charset="-122"/>
              <a:ea typeface="黑体" panose="02010609060101010101" pitchFamily="1" charset="-122"/>
              <a:cs typeface="宋体" panose="02010600030101010101" pitchFamily="2" charset="-122"/>
            </a:endParaRPr>
          </a:p>
          <a:p>
            <a:pPr marL="203200" indent="-203200" algn="l"/>
            <a:r>
              <a:rPr lang="en-US" altLang="zh-CN" sz="2400" b="1" u="none">
                <a:latin typeface="黑体" panose="02010609060101010101" pitchFamily="1" charset="-122"/>
                <a:ea typeface="黑体" panose="02010609060101010101" pitchFamily="1" charset="-122"/>
                <a:cs typeface="Times New Roman" panose="02020603050405020304" pitchFamily="2" charset="0"/>
              </a:rPr>
              <a:t>27</a:t>
            </a:r>
            <a:r>
              <a:rPr lang="zh-CN" altLang="en-US" sz="2400" b="1" u="none">
                <a:latin typeface="黑体" panose="02010609060101010101" pitchFamily="1" charset="-122"/>
                <a:ea typeface="黑体" panose="02010609060101010101" pitchFamily="1" charset="-122"/>
                <a:cs typeface="宋体" panose="02010600030101010101" pitchFamily="2" charset="-122"/>
              </a:rPr>
              <a:t>．表</a:t>
            </a:r>
            <a:r>
              <a:rPr lang="en-US" altLang="zh-CN" sz="2400" b="1" u="none">
                <a:latin typeface="黑体" panose="02010609060101010101" pitchFamily="1" charset="-122"/>
                <a:ea typeface="黑体" panose="02010609060101010101" pitchFamily="1" charset="-122"/>
                <a:cs typeface="Times New Roman" panose="02020603050405020304" pitchFamily="2" charset="0"/>
              </a:rPr>
              <a:t>1  </a:t>
            </a:r>
            <a:r>
              <a:rPr lang="zh-CN" altLang="en-US" sz="2400" b="1" u="none">
                <a:latin typeface="黑体" panose="02010609060101010101" pitchFamily="1" charset="-122"/>
                <a:ea typeface="黑体" panose="02010609060101010101" pitchFamily="1" charset="-122"/>
                <a:cs typeface="宋体" panose="02010600030101010101" pitchFamily="2" charset="-122"/>
              </a:rPr>
              <a:t>河南、江苏两地科举考试状元人数表</a:t>
            </a:r>
            <a:endParaRPr lang="zh-CN" altLang="en-US" sz="2400" b="1" u="none">
              <a:latin typeface="黑体" panose="02010609060101010101" pitchFamily="1" charset="-122"/>
              <a:ea typeface="黑体" panose="02010609060101010101" pitchFamily="1" charset="-122"/>
              <a:cs typeface="宋体" panose="02010600030101010101" pitchFamily="2" charset="-122"/>
            </a:endParaRPr>
          </a:p>
          <a:p>
            <a:endParaRPr lang="zh-CN" altLang="en-US" sz="2400" b="1" u="none">
              <a:latin typeface="黑体" panose="02010609060101010101" pitchFamily="1" charset="-122"/>
              <a:ea typeface="黑体" panose="02010609060101010101" pitchFamily="1" charset="-122"/>
              <a:cs typeface="宋体" panose="02010600030101010101" pitchFamily="2" charset="-122"/>
            </a:endParaRPr>
          </a:p>
        </p:txBody>
      </p:sp>
      <p:graphicFrame>
        <p:nvGraphicFramePr>
          <p:cNvPr id="2" name="表格 1"/>
          <p:cNvGraphicFramePr/>
          <p:nvPr/>
        </p:nvGraphicFramePr>
        <p:xfrm>
          <a:off x="2733675" y="2699385"/>
          <a:ext cx="6689725" cy="1155700"/>
        </p:xfrm>
        <a:graphic>
          <a:graphicData uri="http://schemas.openxmlformats.org/drawingml/2006/table">
            <a:tbl>
              <a:tblPr firstRow="1" bandRow="1">
                <a:tableStyleId>{5940675A-B579-460E-94D1-54222C63F5DA}</a:tableStyleId>
              </a:tblPr>
              <a:tblGrid>
                <a:gridCol w="1337310"/>
                <a:gridCol w="1336675"/>
                <a:gridCol w="1339850"/>
                <a:gridCol w="1338580"/>
                <a:gridCol w="1337310"/>
              </a:tblGrid>
              <a:tr h="385445">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 </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2400" b="1" u="none">
                          <a:latin typeface="宋体" panose="02010600030101010101" pitchFamily="2" charset="-122"/>
                          <a:ea typeface="宋体" panose="02010600030101010101" pitchFamily="2" charset="-122"/>
                          <a:cs typeface="宋体" panose="02010600030101010101" pitchFamily="2" charset="-122"/>
                        </a:rPr>
                        <a:t>唐</a:t>
                      </a:r>
                      <a:endParaRPr lang="zh-CN" altLang="en-US" sz="2400" b="1"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2400" b="1" u="none">
                          <a:latin typeface="宋体" panose="02010600030101010101" pitchFamily="2" charset="-122"/>
                          <a:ea typeface="宋体" panose="02010600030101010101" pitchFamily="2" charset="-122"/>
                          <a:cs typeface="宋体" panose="02010600030101010101" pitchFamily="2" charset="-122"/>
                        </a:rPr>
                        <a:t>宋</a:t>
                      </a:r>
                      <a:endParaRPr lang="zh-CN" altLang="en-US" sz="2400" b="1"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2400" b="1" u="none">
                          <a:latin typeface="宋体" panose="02010600030101010101" pitchFamily="2" charset="-122"/>
                          <a:ea typeface="宋体" panose="02010600030101010101" pitchFamily="2" charset="-122"/>
                          <a:cs typeface="宋体" panose="02010600030101010101" pitchFamily="2" charset="-122"/>
                        </a:rPr>
                        <a:t>明</a:t>
                      </a:r>
                      <a:endParaRPr lang="zh-CN" altLang="en-US" sz="2400" b="1"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zh-CN" altLang="en-US" sz="2400" b="1" u="none">
                          <a:latin typeface="宋体" panose="02010600030101010101" pitchFamily="2" charset="-122"/>
                          <a:ea typeface="宋体" panose="02010600030101010101" pitchFamily="2" charset="-122"/>
                          <a:cs typeface="宋体" panose="02010600030101010101" pitchFamily="2" charset="-122"/>
                        </a:rPr>
                        <a:t>清</a:t>
                      </a:r>
                      <a:endParaRPr lang="zh-CN" altLang="en-US" sz="2400" b="1"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4810">
                <a:tc>
                  <a:txBody>
                    <a:bodyPr/>
                    <a:p>
                      <a:pPr marL="0" indent="0" algn="ctr">
                        <a:buNone/>
                      </a:pPr>
                      <a:r>
                        <a:rPr lang="zh-CN" altLang="en-US" sz="2400" b="1" u="none">
                          <a:latin typeface="宋体" panose="02010600030101010101" pitchFamily="2" charset="-122"/>
                          <a:ea typeface="宋体" panose="02010600030101010101" pitchFamily="2" charset="-122"/>
                          <a:cs typeface="宋体" panose="02010600030101010101" pitchFamily="2" charset="-122"/>
                        </a:rPr>
                        <a:t>河南</a:t>
                      </a:r>
                      <a:endParaRPr lang="zh-CN" altLang="en-US" sz="2400" b="1"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15</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16</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2</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1</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5445">
                <a:tc>
                  <a:txBody>
                    <a:bodyPr/>
                    <a:p>
                      <a:pPr marL="0" indent="0" algn="ctr">
                        <a:buNone/>
                      </a:pPr>
                      <a:r>
                        <a:rPr lang="zh-CN" altLang="en-US" sz="2400" b="1" u="none">
                          <a:latin typeface="宋体" panose="02010600030101010101" pitchFamily="2" charset="-122"/>
                          <a:ea typeface="宋体" panose="02010600030101010101" pitchFamily="2" charset="-122"/>
                          <a:cs typeface="宋体" panose="02010600030101010101" pitchFamily="2" charset="-122"/>
                        </a:rPr>
                        <a:t>江苏</a:t>
                      </a:r>
                      <a:endParaRPr lang="zh-CN" altLang="en-US" sz="2400" b="1" u="none">
                        <a:latin typeface="宋体" panose="02010600030101010101" pitchFamily="2" charset="-122"/>
                        <a:ea typeface="宋体" panose="02010600030101010101" pitchFamily="2" charset="-122"/>
                        <a:cs typeface="宋体" panose="02010600030101010101" pitchFamily="2" charset="-122"/>
                      </a:endParaRPr>
                    </a:p>
                  </a:txBody>
                  <a:tcPr marL="0" marR="0" marT="0" marB="1"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7</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8</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17</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ctr">
                        <a:buNone/>
                      </a:pPr>
                      <a:r>
                        <a:rPr lang="en-US" altLang="zh-CN" sz="2400" b="1" u="none">
                          <a:latin typeface="Times New Roman" panose="02020603050405020304" pitchFamily="2" charset="0"/>
                          <a:ea typeface="Times New Roman" panose="02020603050405020304" pitchFamily="2" charset="0"/>
                          <a:cs typeface="Times New Roman" panose="02020603050405020304" pitchFamily="2" charset="0"/>
                        </a:rPr>
                        <a:t>49</a:t>
                      </a:r>
                      <a:endParaRPr lang="en-US" altLang="zh-CN" sz="2400" b="1" u="none">
                        <a:latin typeface="Times New Roman" panose="02020603050405020304" pitchFamily="2" charset="0"/>
                        <a:ea typeface="Times New Roman" panose="02020603050405020304" pitchFamily="2" charset="0"/>
                        <a:cs typeface="Times New Roman" panose="02020603050405020304" pitchFamily="2" charset="0"/>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 name="文本框 2"/>
          <p:cNvSpPr txBox="1"/>
          <p:nvPr/>
        </p:nvSpPr>
        <p:spPr>
          <a:xfrm>
            <a:off x="1054735" y="3368040"/>
            <a:ext cx="10380345" cy="1753235"/>
          </a:xfrm>
          <a:prstGeom prst="rect">
            <a:avLst/>
          </a:prstGeom>
          <a:noFill/>
          <a:ln w="9525">
            <a:noFill/>
          </a:ln>
        </p:spPr>
        <p:txBody>
          <a:bodyPr wrap="square">
            <a:spAutoFit/>
          </a:bodyPr>
          <a:p>
            <a:pPr marL="0" indent="0" algn="l"/>
            <a:r>
              <a:rPr lang="en-US" altLang="zh-CN" sz="800" b="0" u="none">
                <a:latin typeface="宋体" panose="02010600030101010101" pitchFamily="2" charset="-122"/>
                <a:ea typeface="宋体" panose="02010600030101010101" pitchFamily="2" charset="-122"/>
                <a:cs typeface="宋体" panose="02010600030101010101" pitchFamily="2" charset="-122"/>
              </a:rPr>
              <a:t>     </a:t>
            </a:r>
            <a:endParaRPr lang="en-US" altLang="zh-CN" sz="800" b="0" u="none">
              <a:latin typeface="宋体" panose="02010600030101010101" pitchFamily="2" charset="-122"/>
              <a:ea typeface="宋体" panose="02010600030101010101" pitchFamily="2" charset="-122"/>
              <a:cs typeface="宋体" panose="02010600030101010101" pitchFamily="2" charset="-122"/>
            </a:endParaRPr>
          </a:p>
          <a:p>
            <a:pPr marL="0" indent="0" algn="l"/>
            <a:r>
              <a:rPr lang="zh-CN" altLang="en-US" sz="2000" b="0" u="none">
                <a:latin typeface="黑体" panose="02010609060101010101" pitchFamily="1" charset="-122"/>
                <a:ea typeface="黑体" panose="02010609060101010101" pitchFamily="1" charset="-122"/>
                <a:cs typeface="宋体" panose="02010600030101010101" pitchFamily="2" charset="-122"/>
              </a:rPr>
              <a:t>表</a:t>
            </a:r>
            <a:r>
              <a:rPr lang="en-US" altLang="zh-CN" sz="2000" b="0" u="none">
                <a:latin typeface="黑体" panose="02010609060101010101" pitchFamily="1" charset="-122"/>
                <a:ea typeface="黑体" panose="02010609060101010101" pitchFamily="1" charset="-122"/>
                <a:cs typeface="Times New Roman" panose="02020603050405020304" pitchFamily="2" charset="0"/>
              </a:rPr>
              <a:t>1</a:t>
            </a:r>
            <a:r>
              <a:rPr lang="zh-CN" altLang="en-US" sz="2000" b="0" u="none">
                <a:latin typeface="黑体" panose="02010609060101010101" pitchFamily="1" charset="-122"/>
                <a:ea typeface="黑体" panose="02010609060101010101" pitchFamily="1" charset="-122"/>
                <a:cs typeface="宋体" panose="02010600030101010101" pitchFamily="2" charset="-122"/>
              </a:rPr>
              <a:t>呈现的变化反映了</a:t>
            </a:r>
            <a:endParaRPr lang="zh-CN" altLang="en-US" sz="2000" b="0" u="none">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0" u="none">
                <a:latin typeface="黑体" panose="02010609060101010101" pitchFamily="1" charset="-122"/>
                <a:ea typeface="黑体" panose="02010609060101010101" pitchFamily="1" charset="-122"/>
                <a:cs typeface="Times New Roman" panose="02020603050405020304" pitchFamily="2" charset="0"/>
              </a:rPr>
              <a:t>A</a:t>
            </a:r>
            <a:r>
              <a:rPr lang="zh-CN" altLang="en-US" sz="2000" b="0" u="none">
                <a:latin typeface="黑体" panose="02010609060101010101" pitchFamily="1" charset="-122"/>
                <a:ea typeface="黑体" panose="02010609060101010101" pitchFamily="1" charset="-122"/>
                <a:cs typeface="宋体" panose="02010600030101010101" pitchFamily="2" charset="-122"/>
              </a:rPr>
              <a:t>．理学的影响力不断扩大</a:t>
            </a:r>
            <a:r>
              <a:rPr lang="zh-CN" altLang="en-US" sz="2000" b="0" u="none">
                <a:latin typeface="黑体" panose="02010609060101010101" pitchFamily="1" charset="-122"/>
                <a:ea typeface="黑体" panose="02010609060101010101" pitchFamily="1" charset="-122"/>
                <a:cs typeface="Times New Roman" panose="02020603050405020304" pitchFamily="2" charset="0"/>
              </a:rPr>
              <a:t>      	</a:t>
            </a:r>
            <a:r>
              <a:rPr lang="en-US" altLang="zh-CN" sz="2000" b="0" u="none">
                <a:solidFill>
                  <a:srgbClr val="0000FF"/>
                </a:solidFill>
                <a:latin typeface="黑体" panose="02010609060101010101" pitchFamily="1" charset="-122"/>
                <a:ea typeface="黑体" panose="02010609060101010101" pitchFamily="1" charset="-122"/>
                <a:cs typeface="Times New Roman" panose="02020603050405020304" pitchFamily="2" charset="0"/>
              </a:rPr>
              <a:t>B</a:t>
            </a:r>
            <a:r>
              <a:rPr lang="zh-CN" altLang="en-US" sz="2000" b="0" u="none">
                <a:solidFill>
                  <a:srgbClr val="0000FF"/>
                </a:solidFill>
                <a:latin typeface="黑体" panose="02010609060101010101" pitchFamily="1" charset="-122"/>
                <a:ea typeface="黑体" panose="02010609060101010101" pitchFamily="1" charset="-122"/>
                <a:cs typeface="宋体" panose="02010600030101010101" pitchFamily="2" charset="-122"/>
              </a:rPr>
              <a:t>．经济发展促进文化兴盛</a:t>
            </a:r>
            <a:endParaRPr lang="zh-CN" altLang="en-US" sz="2000" b="0" u="none">
              <a:solidFill>
                <a:srgbClr val="0000FF"/>
              </a:solidFill>
              <a:latin typeface="黑体" panose="02010609060101010101" pitchFamily="1" charset="-122"/>
              <a:ea typeface="黑体" panose="02010609060101010101" pitchFamily="1" charset="-122"/>
              <a:cs typeface="宋体" panose="02010600030101010101" pitchFamily="2" charset="-122"/>
            </a:endParaRPr>
          </a:p>
          <a:p>
            <a:pPr marL="0" indent="0" algn="l"/>
            <a:r>
              <a:rPr lang="en-US" altLang="zh-CN" sz="2000" b="0" u="none">
                <a:latin typeface="黑体" panose="02010609060101010101" pitchFamily="1" charset="-122"/>
                <a:ea typeface="黑体" panose="02010609060101010101" pitchFamily="1" charset="-122"/>
                <a:cs typeface="Times New Roman" panose="02020603050405020304" pitchFamily="2" charset="0"/>
              </a:rPr>
              <a:t>C</a:t>
            </a:r>
            <a:r>
              <a:rPr lang="zh-CN" altLang="en-US" sz="2000" b="0" u="none">
                <a:latin typeface="黑体" panose="02010609060101010101" pitchFamily="1" charset="-122"/>
                <a:ea typeface="黑体" panose="02010609060101010101" pitchFamily="1" charset="-122"/>
                <a:cs typeface="宋体" panose="02010600030101010101" pitchFamily="2" charset="-122"/>
              </a:rPr>
              <a:t>．中原地区经济急剧衰退</a:t>
            </a:r>
            <a:r>
              <a:rPr lang="zh-CN" altLang="en-US" sz="2000" b="0" u="none">
                <a:latin typeface="黑体" panose="02010609060101010101" pitchFamily="1" charset="-122"/>
                <a:ea typeface="黑体" panose="02010609060101010101" pitchFamily="1" charset="-122"/>
                <a:cs typeface="Times New Roman" panose="02020603050405020304" pitchFamily="2" charset="0"/>
              </a:rPr>
              <a:t>       	</a:t>
            </a:r>
            <a:r>
              <a:rPr lang="en-US" altLang="zh-CN" sz="2000" b="0" u="none">
                <a:latin typeface="黑体" panose="02010609060101010101" pitchFamily="1" charset="-122"/>
                <a:ea typeface="黑体" panose="02010609060101010101" pitchFamily="1" charset="-122"/>
                <a:cs typeface="Times New Roman" panose="02020603050405020304" pitchFamily="2" charset="0"/>
              </a:rPr>
              <a:t>D</a:t>
            </a:r>
            <a:r>
              <a:rPr lang="zh-CN" altLang="en-US" sz="2000" b="0" u="none">
                <a:latin typeface="黑体" panose="02010609060101010101" pitchFamily="1" charset="-122"/>
                <a:ea typeface="黑体" panose="02010609060101010101" pitchFamily="1" charset="-122"/>
                <a:cs typeface="宋体" panose="02010600030101010101" pitchFamily="2" charset="-122"/>
              </a:rPr>
              <a:t>．政治重心南移趋势明显</a:t>
            </a:r>
            <a:endParaRPr lang="zh-CN" altLang="en-US" sz="2000" b="0" u="none">
              <a:latin typeface="黑体" panose="02010609060101010101" pitchFamily="1" charset="-122"/>
              <a:ea typeface="黑体" panose="02010609060101010101" pitchFamily="1" charset="-122"/>
              <a:cs typeface="宋体" panose="02010600030101010101" pitchFamily="2" charset="-122"/>
            </a:endParaRPr>
          </a:p>
        </p:txBody>
      </p:sp>
      <p:sp>
        <p:nvSpPr>
          <p:cNvPr id="5" name="文本框 4"/>
          <p:cNvSpPr txBox="1"/>
          <p:nvPr/>
        </p:nvSpPr>
        <p:spPr>
          <a:xfrm>
            <a:off x="1054735" y="5774055"/>
            <a:ext cx="8475980" cy="521970"/>
          </a:xfrm>
          <a:prstGeom prst="rect">
            <a:avLst/>
          </a:prstGeom>
          <a:noFill/>
        </p:spPr>
        <p:txBody>
          <a:bodyPr wrap="square" rtlCol="0" anchor="t">
            <a:spAutoFit/>
          </a:bodyPr>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00B0F0"/>
                </a:solidFill>
                <a:effectLst/>
                <a:uLnTx/>
                <a:uFillTx/>
                <a:latin typeface="楷体" panose="02010609060101010101" charset="-122"/>
                <a:ea typeface="楷体" panose="02010609060101010101" charset="-122"/>
                <a:sym typeface="+mn-ea"/>
              </a:rPr>
              <a:t>理论：社会存在与社会意识（ 经济与政治、文化）</a:t>
            </a:r>
            <a:endParaRPr lang="zh-CN" altLang="en-US" sz="2800" b="1" noProof="0" smtClean="0">
              <a:ln>
                <a:noFill/>
              </a:ln>
              <a:solidFill>
                <a:srgbClr val="00B0F0"/>
              </a:solidFill>
              <a:effectLst/>
              <a:uLnTx/>
              <a:uFillTx/>
              <a:latin typeface="楷体" panose="02010609060101010101" charset="-122"/>
              <a:ea typeface="楷体" panose="02010609060101010101" charset="-122"/>
              <a:sym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898525" y="662940"/>
            <a:ext cx="10633075" cy="2830195"/>
          </a:xfrm>
          <a:prstGeom prst="rect">
            <a:avLst/>
          </a:prstGeom>
          <a:noFill/>
          <a:ln w="9525">
            <a:noFill/>
          </a:ln>
        </p:spPr>
        <p:txBody>
          <a:bodyPr wrap="square">
            <a:spAutoFit/>
          </a:bodyPr>
          <a:p>
            <a:pPr marL="228600" indent="-22860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2015</a:t>
            </a:r>
            <a:r>
              <a:rPr lang="zh-CN" altLang="en-US" sz="2000" b="1" u="none">
                <a:latin typeface="黑体" panose="02010609060101010101" pitchFamily="1" charset="-122"/>
                <a:ea typeface="黑体" panose="02010609060101010101" pitchFamily="1" charset="-122"/>
                <a:cs typeface="Times New Roman" panose="02020603050405020304" pitchFamily="2" charset="0"/>
              </a:rPr>
              <a:t>年全国</a:t>
            </a:r>
            <a:r>
              <a:rPr lang="en-US" altLang="zh-CN" sz="2000" b="1" u="none">
                <a:latin typeface="黑体" panose="02010609060101010101" pitchFamily="1" charset="-122"/>
                <a:ea typeface="黑体" panose="02010609060101010101" pitchFamily="1" charset="-122"/>
                <a:cs typeface="Times New Roman" panose="02020603050405020304" pitchFamily="2" charset="0"/>
              </a:rPr>
              <a:t>2</a:t>
            </a:r>
            <a:r>
              <a:rPr lang="zh-CN" altLang="en-US" sz="2000" b="1" u="none">
                <a:latin typeface="黑体" panose="02010609060101010101" pitchFamily="1" charset="-122"/>
                <a:ea typeface="黑体" panose="02010609060101010101" pitchFamily="1" charset="-122"/>
                <a:cs typeface="Times New Roman" panose="02020603050405020304" pitchFamily="2" charset="0"/>
              </a:rPr>
              <a:t>卷</a:t>
            </a:r>
            <a:endParaRPr lang="zh-CN" altLang="en-US" sz="2000" b="1" u="none">
              <a:latin typeface="黑体" panose="02010609060101010101" pitchFamily="1" charset="-122"/>
              <a:ea typeface="黑体" panose="02010609060101010101" pitchFamily="1" charset="-122"/>
              <a:cs typeface="Times New Roman" panose="02020603050405020304" pitchFamily="2" charset="0"/>
            </a:endParaRPr>
          </a:p>
          <a:p>
            <a:pPr marL="228600" indent="-228600" algn="l"/>
            <a:endParaRPr lang="zh-CN" altLang="en-US" b="0" u="none">
              <a:latin typeface="黑体" panose="02010609060101010101" pitchFamily="1" charset="-122"/>
              <a:ea typeface="黑体" panose="02010609060101010101" pitchFamily="1" charset="-122"/>
              <a:cs typeface="Times New Roman" panose="02020603050405020304" pitchFamily="2" charset="0"/>
            </a:endParaRPr>
          </a:p>
          <a:p>
            <a:pPr marL="228600" indent="-228600" algn="l"/>
            <a:r>
              <a:rPr lang="en-US" altLang="zh-CN" sz="2400" b="1" u="none">
                <a:latin typeface="黑体" panose="02010609060101010101" pitchFamily="1" charset="-122"/>
                <a:ea typeface="黑体" panose="02010609060101010101" pitchFamily="1" charset="-122"/>
                <a:cs typeface="Times New Roman" panose="02020603050405020304" pitchFamily="2" charset="0"/>
              </a:rPr>
              <a:t>26</a:t>
            </a:r>
            <a:r>
              <a:rPr lang="zh-CN" altLang="en-US" sz="2400" b="1" u="none">
                <a:latin typeface="黑体" panose="02010609060101010101" pitchFamily="1" charset="-122"/>
                <a:ea typeface="黑体" panose="02010609060101010101" pitchFamily="1" charset="-122"/>
                <a:cs typeface="宋体" panose="02010600030101010101" pitchFamily="2" charset="-122"/>
              </a:rPr>
              <a:t>．唐宋时期，江南经济迅猛发展，南宋时全国经济重心已移至江南。促成这一转变的主要动力之一是</a:t>
            </a:r>
            <a:endParaRPr lang="zh-CN" altLang="en-US" sz="2400" b="1" u="none">
              <a:latin typeface="黑体" panose="02010609060101010101" pitchFamily="1" charset="-122"/>
              <a:ea typeface="黑体" panose="02010609060101010101" pitchFamily="1" charset="-122"/>
              <a:cs typeface="宋体" panose="02010600030101010101" pitchFamily="2" charset="-122"/>
            </a:endParaRPr>
          </a:p>
          <a:p>
            <a:pPr marL="228600" indent="-228600" algn="l"/>
            <a:r>
              <a:rPr lang="en-US" altLang="zh-CN" sz="2400" b="1" u="none">
                <a:latin typeface="黑体" panose="02010609060101010101" pitchFamily="1" charset="-122"/>
                <a:ea typeface="黑体" panose="02010609060101010101" pitchFamily="1" charset="-122"/>
                <a:cs typeface="Times New Roman" panose="02020603050405020304" pitchFamily="2" charset="0"/>
              </a:rPr>
              <a:t>A</a:t>
            </a:r>
            <a:r>
              <a:rPr lang="zh-CN" altLang="en-US" sz="2400" b="1" u="none">
                <a:latin typeface="黑体" panose="02010609060101010101" pitchFamily="1" charset="-122"/>
                <a:ea typeface="黑体" panose="02010609060101010101" pitchFamily="1" charset="-122"/>
                <a:cs typeface="宋体" panose="02010600030101010101" pitchFamily="2" charset="-122"/>
              </a:rPr>
              <a:t>．坊市制度瓦解</a:t>
            </a:r>
            <a:r>
              <a:rPr lang="zh-CN" altLang="en-US" sz="2400" b="1" u="none">
                <a:latin typeface="黑体" panose="02010609060101010101" pitchFamily="1" charset="-122"/>
                <a:ea typeface="黑体" panose="02010609060101010101" pitchFamily="1" charset="-122"/>
                <a:cs typeface="Times New Roman" panose="02020603050405020304" pitchFamily="2" charset="0"/>
              </a:rPr>
              <a:t>         </a:t>
            </a:r>
            <a:r>
              <a:rPr lang="en-US" altLang="zh-CN" sz="2400" b="1" u="none">
                <a:latin typeface="黑体" panose="02010609060101010101" pitchFamily="1" charset="-122"/>
                <a:ea typeface="黑体" panose="02010609060101010101" pitchFamily="1" charset="-122"/>
                <a:cs typeface="Times New Roman" panose="02020603050405020304" pitchFamily="2" charset="0"/>
              </a:rPr>
              <a:t>B</a:t>
            </a:r>
            <a:r>
              <a:rPr lang="zh-CN" altLang="en-US" sz="2400" b="1" u="none">
                <a:latin typeface="黑体" panose="02010609060101010101" pitchFamily="1" charset="-122"/>
                <a:ea typeface="黑体" panose="02010609060101010101" pitchFamily="1" charset="-122"/>
                <a:cs typeface="宋体" panose="02010600030101010101" pitchFamily="2" charset="-122"/>
              </a:rPr>
              <a:t>．土地集中加剧</a:t>
            </a:r>
            <a:endParaRPr lang="zh-CN" altLang="en-US" sz="2800" b="1" u="none">
              <a:solidFill>
                <a:srgbClr val="0000FF"/>
              </a:solidFill>
              <a:latin typeface="黑体" panose="02010609060101010101" pitchFamily="1" charset="-122"/>
              <a:ea typeface="黑体" panose="02010609060101010101" pitchFamily="1" charset="-122"/>
              <a:cs typeface="宋体" panose="02010600030101010101" pitchFamily="2" charset="-122"/>
            </a:endParaRPr>
          </a:p>
          <a:p>
            <a:pPr marL="228600" indent="-228600" algn="l"/>
            <a:r>
              <a:rPr lang="en-US" altLang="zh-CN" sz="2400" b="1" u="none">
                <a:solidFill>
                  <a:srgbClr val="0000FF"/>
                </a:solidFill>
                <a:latin typeface="黑体" panose="02010609060101010101" pitchFamily="1" charset="-122"/>
                <a:ea typeface="黑体" panose="02010609060101010101" pitchFamily="1" charset="-122"/>
                <a:cs typeface="Times New Roman" panose="02020603050405020304" pitchFamily="2" charset="0"/>
              </a:rPr>
              <a:t>C</a:t>
            </a:r>
            <a:r>
              <a:rPr lang="zh-CN" altLang="en-US" sz="2400" b="1" u="none">
                <a:solidFill>
                  <a:srgbClr val="0000FF"/>
                </a:solidFill>
                <a:latin typeface="黑体" panose="02010609060101010101" pitchFamily="1" charset="-122"/>
                <a:ea typeface="黑体" panose="02010609060101010101" pitchFamily="1" charset="-122"/>
                <a:cs typeface="宋体" panose="02010600030101010101" pitchFamily="2" charset="-122"/>
              </a:rPr>
              <a:t>．农业技术进步</a:t>
            </a:r>
            <a:r>
              <a:rPr lang="zh-CN" altLang="en-US" sz="2400" b="1" u="none">
                <a:solidFill>
                  <a:srgbClr val="0000FF"/>
                </a:solidFill>
                <a:latin typeface="黑体" panose="02010609060101010101" pitchFamily="1" charset="-122"/>
                <a:ea typeface="黑体" panose="02010609060101010101" pitchFamily="1" charset="-122"/>
                <a:cs typeface="Times New Roman" panose="02020603050405020304" pitchFamily="2" charset="0"/>
              </a:rPr>
              <a:t> </a:t>
            </a:r>
            <a:r>
              <a:rPr lang="zh-CN" altLang="en-US" sz="2400" b="1" u="none">
                <a:latin typeface="黑体" panose="02010609060101010101" pitchFamily="1" charset="-122"/>
                <a:ea typeface="黑体" panose="02010609060101010101" pitchFamily="1" charset="-122"/>
                <a:cs typeface="Times New Roman" panose="02020603050405020304" pitchFamily="2" charset="0"/>
              </a:rPr>
              <a:t>   	</a:t>
            </a:r>
            <a:r>
              <a:rPr lang="en-US" altLang="zh-CN" sz="2400" b="1" u="none">
                <a:latin typeface="黑体" panose="02010609060101010101" pitchFamily="1" charset="-122"/>
                <a:ea typeface="黑体" panose="02010609060101010101" pitchFamily="1" charset="-122"/>
                <a:cs typeface="Times New Roman" panose="02020603050405020304" pitchFamily="2" charset="0"/>
              </a:rPr>
              <a:t>D</a:t>
            </a:r>
            <a:r>
              <a:rPr lang="zh-CN" altLang="en-US" sz="2400" b="1" u="none">
                <a:latin typeface="黑体" panose="02010609060101010101" pitchFamily="1" charset="-122"/>
                <a:ea typeface="黑体" panose="02010609060101010101" pitchFamily="1" charset="-122"/>
                <a:cs typeface="宋体" panose="02010600030101010101" pitchFamily="2" charset="-122"/>
              </a:rPr>
              <a:t>．海外贸易拓展</a:t>
            </a:r>
            <a:endParaRPr lang="zh-CN" altLang="en-US" sz="2400" b="1" u="none">
              <a:latin typeface="黑体" panose="02010609060101010101" pitchFamily="1" charset="-122"/>
              <a:ea typeface="黑体" panose="02010609060101010101" pitchFamily="1" charset="-122"/>
              <a:cs typeface="宋体" panose="02010600030101010101" pitchFamily="2" charset="-122"/>
            </a:endParaRPr>
          </a:p>
          <a:p>
            <a:pPr marL="228600" indent="-228600" algn="l"/>
            <a:endParaRPr lang="zh-CN" altLang="en-US" sz="2400" b="1" u="none">
              <a:latin typeface="黑体" panose="02010609060101010101" pitchFamily="1" charset="-122"/>
              <a:ea typeface="黑体" panose="02010609060101010101" pitchFamily="1" charset="-122"/>
              <a:cs typeface="宋体" panose="02010600030101010101" pitchFamily="2" charset="-122"/>
            </a:endParaRPr>
          </a:p>
          <a:p>
            <a:endParaRPr lang="zh-CN" altLang="en-US" sz="2000" b="0" u="none">
              <a:latin typeface="黑体" panose="02010609060101010101" pitchFamily="1" charset="-122"/>
              <a:ea typeface="黑体" panose="02010609060101010101" pitchFamily="1" charset="-122"/>
              <a:cs typeface="宋体" panose="02010600030101010101" pitchFamily="2" charset="-122"/>
            </a:endParaRPr>
          </a:p>
        </p:txBody>
      </p:sp>
      <p:sp>
        <p:nvSpPr>
          <p:cNvPr id="3" name="文本框 2"/>
          <p:cNvSpPr txBox="1"/>
          <p:nvPr/>
        </p:nvSpPr>
        <p:spPr>
          <a:xfrm>
            <a:off x="767080" y="3280410"/>
            <a:ext cx="10764520" cy="1506855"/>
          </a:xfrm>
          <a:prstGeom prst="rect">
            <a:avLst/>
          </a:prstGeom>
          <a:noFill/>
          <a:ln w="9525">
            <a:noFill/>
          </a:ln>
        </p:spPr>
        <p:txBody>
          <a:bodyPr wrap="square">
            <a:spAutoFit/>
          </a:bodyPr>
          <a:p>
            <a:pPr marL="228600" indent="-22860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27</a:t>
            </a:r>
            <a:r>
              <a:rPr lang="zh-CN" altLang="en-US" sz="2400" b="1" u="none">
                <a:latin typeface="黑体" panose="02010609060101010101" pitchFamily="1" charset="-122"/>
                <a:ea typeface="黑体" panose="02010609060101010101" pitchFamily="1" charset="-122"/>
                <a:cs typeface="宋体" panose="02010600030101010101" pitchFamily="2" charset="-122"/>
              </a:rPr>
              <a:t>．明成祖朱棣认为，北京“山川形胜，足以控四夷，制天下”，将都城从南京迁至北京。这一举措客观上</a:t>
            </a:r>
            <a:endParaRPr lang="zh-CN" altLang="en-US" sz="2400" b="1" u="none">
              <a:latin typeface="黑体" panose="02010609060101010101" pitchFamily="1" charset="-122"/>
              <a:ea typeface="黑体" panose="02010609060101010101" pitchFamily="1" charset="-122"/>
              <a:cs typeface="宋体" panose="02010600030101010101" pitchFamily="2" charset="-122"/>
            </a:endParaRPr>
          </a:p>
          <a:p>
            <a:pPr marL="228600" indent="-22860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A</a:t>
            </a:r>
            <a:r>
              <a:rPr lang="zh-CN" altLang="en-US" sz="2000" b="1" u="none">
                <a:latin typeface="黑体" panose="02010609060101010101" pitchFamily="1" charset="-122"/>
                <a:ea typeface="黑体" panose="02010609060101010101" pitchFamily="1" charset="-122"/>
                <a:cs typeface="宋体" panose="02010600030101010101" pitchFamily="2" charset="-122"/>
              </a:rPr>
              <a:t>．推动了国家政治统一进程</a:t>
            </a:r>
            <a:r>
              <a:rPr lang="zh-CN" altLang="en-US" sz="2000" b="1" u="none">
                <a:latin typeface="黑体" panose="02010609060101010101" pitchFamily="1" charset="-122"/>
                <a:ea typeface="黑体" panose="02010609060101010101" pitchFamily="1" charset="-122"/>
                <a:cs typeface="Times New Roman" panose="02020603050405020304" pitchFamily="2" charset="0"/>
              </a:rPr>
              <a:t>    </a:t>
            </a:r>
            <a:r>
              <a:rPr lang="en-US" altLang="zh-CN" sz="2000" b="1" u="none">
                <a:solidFill>
                  <a:srgbClr val="0000FF"/>
                </a:solidFill>
                <a:latin typeface="黑体" panose="02010609060101010101" pitchFamily="1" charset="-122"/>
                <a:ea typeface="黑体" panose="02010609060101010101" pitchFamily="1" charset="-122"/>
                <a:cs typeface="Times New Roman" panose="02020603050405020304" pitchFamily="2" charset="0"/>
              </a:rPr>
              <a:t>B</a:t>
            </a:r>
            <a:r>
              <a:rPr lang="zh-CN" altLang="en-US" sz="2400" b="1" u="none">
                <a:solidFill>
                  <a:srgbClr val="0000FF"/>
                </a:solidFill>
                <a:latin typeface="黑体" panose="02010609060101010101" pitchFamily="1" charset="-122"/>
                <a:ea typeface="黑体" panose="02010609060101010101" pitchFamily="1" charset="-122"/>
                <a:cs typeface="宋体" panose="02010600030101010101" pitchFamily="2" charset="-122"/>
              </a:rPr>
              <a:t>．促进了跨区域贸易的繁荣</a:t>
            </a:r>
            <a:endParaRPr lang="zh-CN" altLang="en-US" sz="2400" b="1" u="none">
              <a:solidFill>
                <a:srgbClr val="0000FF"/>
              </a:solidFill>
              <a:latin typeface="黑体" panose="02010609060101010101" pitchFamily="1" charset="-122"/>
              <a:ea typeface="黑体" panose="02010609060101010101" pitchFamily="1" charset="-122"/>
              <a:cs typeface="宋体" panose="02010600030101010101" pitchFamily="2" charset="-122"/>
            </a:endParaRPr>
          </a:p>
          <a:p>
            <a:pPr marL="228600" indent="-228600" algn="l"/>
            <a:r>
              <a:rPr lang="en-US" altLang="zh-CN" sz="2000" b="1" u="none">
                <a:latin typeface="黑体" panose="02010609060101010101" pitchFamily="1" charset="-122"/>
                <a:ea typeface="黑体" panose="02010609060101010101" pitchFamily="1" charset="-122"/>
                <a:cs typeface="Times New Roman" panose="02020603050405020304" pitchFamily="2" charset="0"/>
              </a:rPr>
              <a:t>C</a:t>
            </a:r>
            <a:r>
              <a:rPr lang="zh-CN" altLang="en-US" sz="2000" b="1" u="none">
                <a:latin typeface="黑体" panose="02010609060101010101" pitchFamily="1" charset="-122"/>
                <a:ea typeface="黑体" panose="02010609060101010101" pitchFamily="1" charset="-122"/>
                <a:cs typeface="宋体" panose="02010600030101010101" pitchFamily="2" charset="-122"/>
              </a:rPr>
              <a:t>．抑制了区域性商帮的形成</a:t>
            </a:r>
            <a:r>
              <a:rPr lang="zh-CN" altLang="en-US" sz="2000" b="1" u="none">
                <a:latin typeface="黑体" panose="02010609060101010101" pitchFamily="1" charset="-122"/>
                <a:ea typeface="黑体" panose="02010609060101010101" pitchFamily="1" charset="-122"/>
                <a:cs typeface="Times New Roman" panose="02020603050405020304" pitchFamily="2" charset="0"/>
              </a:rPr>
              <a:t>    </a:t>
            </a:r>
            <a:r>
              <a:rPr lang="en-US" altLang="zh-CN" sz="2000" b="1" u="none">
                <a:latin typeface="黑体" panose="02010609060101010101" pitchFamily="1" charset="-122"/>
                <a:ea typeface="黑体" panose="02010609060101010101" pitchFamily="1" charset="-122"/>
                <a:cs typeface="Times New Roman" panose="02020603050405020304" pitchFamily="2" charset="0"/>
              </a:rPr>
              <a:t>D</a:t>
            </a:r>
            <a:r>
              <a:rPr lang="zh-CN" altLang="en-US" sz="2000" b="1" u="none">
                <a:latin typeface="黑体" panose="02010609060101010101" pitchFamily="1" charset="-122"/>
                <a:ea typeface="黑体" panose="02010609060101010101" pitchFamily="1" charset="-122"/>
                <a:cs typeface="宋体" panose="02010600030101010101" pitchFamily="2" charset="-122"/>
              </a:rPr>
              <a:t>．改变了南北经济文化格局</a:t>
            </a:r>
            <a:endParaRPr lang="zh-CN" altLang="en-US" sz="2000" b="1" u="none">
              <a:latin typeface="黑体" panose="02010609060101010101" pitchFamily="1" charset="-122"/>
              <a:ea typeface="黑体" panose="02010609060101010101" pitchFamily="1" charset="-122"/>
              <a:cs typeface="宋体" panose="02010600030101010101" pitchFamily="2" charset="-122"/>
            </a:endParaRPr>
          </a:p>
        </p:txBody>
      </p:sp>
      <p:sp>
        <p:nvSpPr>
          <p:cNvPr id="5" name="文本框 4"/>
          <p:cNvSpPr txBox="1"/>
          <p:nvPr/>
        </p:nvSpPr>
        <p:spPr>
          <a:xfrm>
            <a:off x="838200" y="5416550"/>
            <a:ext cx="8475980" cy="521970"/>
          </a:xfrm>
          <a:prstGeom prst="rect">
            <a:avLst/>
          </a:prstGeom>
          <a:noFill/>
        </p:spPr>
        <p:txBody>
          <a:bodyPr wrap="square" rtlCol="0" anchor="t">
            <a:spAutoFit/>
          </a:bodyPr>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00B0F0"/>
                </a:solidFill>
                <a:effectLst/>
                <a:uLnTx/>
                <a:uFillTx/>
                <a:latin typeface="楷体" panose="02010609060101010101" charset="-122"/>
                <a:ea typeface="楷体" panose="02010609060101010101" charset="-122"/>
                <a:sym typeface="+mn-ea"/>
              </a:rPr>
              <a:t>理论：社会存在与社会意识（ 经济与政治、文化）</a:t>
            </a:r>
            <a:endParaRPr lang="zh-CN" altLang="en-US" sz="2800" b="1" noProof="0" smtClean="0">
              <a:ln>
                <a:noFill/>
              </a:ln>
              <a:solidFill>
                <a:srgbClr val="00B0F0"/>
              </a:solidFill>
              <a:effectLst/>
              <a:uLnTx/>
              <a:uFillTx/>
              <a:latin typeface="楷体" panose="02010609060101010101" charset="-122"/>
              <a:ea typeface="楷体" panose="02010609060101010101" charset="-122"/>
              <a:sym typeface="+mn-ea"/>
            </a:endParaRPr>
          </a:p>
        </p:txBody>
      </p:sp>
      <p:sp>
        <p:nvSpPr>
          <p:cNvPr id="2" name="文本框 1"/>
          <p:cNvSpPr txBox="1"/>
          <p:nvPr/>
        </p:nvSpPr>
        <p:spPr>
          <a:xfrm>
            <a:off x="4606290" y="252095"/>
            <a:ext cx="4115435" cy="521970"/>
          </a:xfrm>
          <a:prstGeom prst="rect">
            <a:avLst/>
          </a:prstGeom>
          <a:noFill/>
        </p:spPr>
        <p:txBody>
          <a:bodyPr wrap="none" rtlCol="0" anchor="t">
            <a:spAutoFit/>
          </a:bodyPr>
          <a:p>
            <a:r>
              <a:rPr lang="zh-CN" altLang="en-US" sz="2800" b="1" noProof="0" smtClean="0">
                <a:ln>
                  <a:noFill/>
                </a:ln>
                <a:solidFill>
                  <a:srgbClr val="0070C0"/>
                </a:solidFill>
                <a:effectLst/>
                <a:uLnTx/>
                <a:uFillTx/>
                <a:latin typeface="楷体" panose="02010609060101010101" charset="-122"/>
                <a:ea typeface="楷体" panose="02010609060101010101" charset="-122"/>
                <a:sym typeface="+mn-ea"/>
              </a:rPr>
              <a:t>理论：生产力和生产关系</a:t>
            </a:r>
            <a:endParaRPr lang="zh-CN" altLang="en-US" sz="2800" b="1" noProof="0" smtClean="0">
              <a:ln>
                <a:noFill/>
              </a:ln>
              <a:solidFill>
                <a:srgbClr val="0070C0"/>
              </a:solidFill>
              <a:effectLst/>
              <a:uLnTx/>
              <a:uFillTx/>
              <a:latin typeface="楷体" panose="02010609060101010101" charset="-122"/>
              <a:ea typeface="楷体" panose="02010609060101010101"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69265" y="496570"/>
            <a:ext cx="10884535" cy="5680710"/>
          </a:xfrm>
        </p:spPr>
        <p:txBody>
          <a:bodyPr>
            <a:normAutofit fontScale="90000" lnSpcReduction="20000"/>
          </a:bodyPr>
          <a:p>
            <a:pPr marL="0" indent="0">
              <a:buNone/>
            </a:pPr>
            <a:r>
              <a:rPr lang="zh-CN" altLang="en-US" sz="3600" b="1">
                <a:latin typeface="楷体" panose="02010609060101010101" charset="-122"/>
                <a:ea typeface="楷体" panose="02010609060101010101" charset="-122"/>
                <a:sym typeface="+mn-ea"/>
              </a:rPr>
              <a:t>2. 时空观念</a:t>
            </a:r>
            <a:endParaRPr lang="zh-CN" altLang="en-US" sz="3600" b="1">
              <a:latin typeface="楷体" panose="02010609060101010101" charset="-122"/>
              <a:ea typeface="楷体" panose="02010609060101010101" charset="-122"/>
              <a:sym typeface="+mn-ea"/>
            </a:endParaRPr>
          </a:p>
          <a:p>
            <a:pPr marL="0" indent="0">
              <a:buNone/>
            </a:pPr>
            <a:r>
              <a:rPr lang="zh-CN" altLang="en-US" sz="3200" b="1">
                <a:latin typeface="楷体" panose="02010609060101010101" charset="-122"/>
                <a:ea typeface="楷体" panose="02010609060101010101" charset="-122"/>
                <a:sym typeface="+mn-ea"/>
              </a:rPr>
              <a:t>     时空观念是</a:t>
            </a:r>
            <a:r>
              <a:rPr lang="zh-CN" altLang="en-US" sz="3200" b="1">
                <a:solidFill>
                  <a:srgbClr val="0070C0"/>
                </a:solidFill>
                <a:latin typeface="楷体" panose="02010609060101010101" charset="-122"/>
                <a:ea typeface="楷体" panose="02010609060101010101" charset="-122"/>
                <a:sym typeface="+mn-ea"/>
              </a:rPr>
              <a:t>在特定的时间联系和空间联系中对事物进行观察、分析的意识和思维方式。</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latin typeface="楷体" panose="02010609060101010101" charset="-122"/>
                <a:ea typeface="楷体" panose="02010609060101010101" charset="-122"/>
                <a:sym typeface="+mn-ea"/>
              </a:rPr>
              <a:t>    任何历史事物都是在特定的、具体的时间和空间条件下发生的，只有在特定的时空框架当中，才可能对史事有准确的理解。</a:t>
            </a:r>
            <a:endParaRPr lang="zh-CN" altLang="en-US" sz="3200" b="1">
              <a:latin typeface="楷体" panose="02010609060101010101" charset="-122"/>
              <a:ea typeface="楷体" panose="02010609060101010101" charset="-122"/>
              <a:sym typeface="+mn-ea"/>
            </a:endParaRPr>
          </a:p>
          <a:p>
            <a:endParaRPr lang="zh-CN" altLang="en-US" sz="3200" b="1">
              <a:latin typeface="楷体" panose="02010609060101010101" charset="-122"/>
              <a:ea typeface="楷体" panose="02010609060101010101" charset="-122"/>
              <a:sym typeface="+mn-ea"/>
            </a:endParaRPr>
          </a:p>
          <a:p>
            <a:pPr marL="0" indent="0">
              <a:buNone/>
            </a:pPr>
            <a:r>
              <a:rPr lang="zh-CN" altLang="en-US">
                <a:sym typeface="+mn-ea"/>
              </a:rPr>
              <a:t>   目标：</a:t>
            </a:r>
            <a:endParaRPr lang="zh-CN" altLang="en-US">
              <a:sym typeface="+mn-ea"/>
            </a:endParaRPr>
          </a:p>
          <a:p>
            <a:r>
              <a:rPr lang="zh-CN" altLang="en-US" b="1">
                <a:solidFill>
                  <a:srgbClr val="FF0000"/>
                </a:solidFill>
                <a:latin typeface="楷体" panose="02010609060101010101" charset="-122"/>
                <a:ea typeface="楷体" panose="02010609060101010101" charset="-122"/>
                <a:sym typeface="+mn-ea"/>
              </a:rPr>
              <a:t>知道特定的史事是与特定的时间和空间相联系的；</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能够知道划分历史时间与空间的多种方式，并能够运用这些方式叙述过去；</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能够按照时间顺序和空间要素，建构历史事件、历史人物、历史现象之间的相互关联；</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能够在不同的时空框架下对史事作出合理解释；</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在认识现实社会时，能够</a:t>
            </a:r>
            <a:r>
              <a:rPr lang="zh-CN" altLang="en-US" b="1">
                <a:solidFill>
                  <a:srgbClr val="0070C0"/>
                </a:solidFill>
                <a:latin typeface="楷体" panose="02010609060101010101" charset="-122"/>
                <a:ea typeface="楷体" panose="02010609060101010101" charset="-122"/>
                <a:sym typeface="+mn-ea"/>
              </a:rPr>
              <a:t>将认识的对象置于具体的时空条件下进行考察</a:t>
            </a:r>
            <a:r>
              <a:rPr lang="zh-CN" altLang="en-US" b="1">
                <a:solidFill>
                  <a:srgbClr val="FF0000"/>
                </a:solidFill>
                <a:latin typeface="楷体" panose="02010609060101010101" charset="-122"/>
                <a:ea typeface="楷体" panose="02010609060101010101" charset="-122"/>
                <a:sym typeface="+mn-ea"/>
              </a:rPr>
              <a:t>。</a:t>
            </a:r>
            <a:endParaRPr lang="zh-CN" altLang="en-US" b="1">
              <a:solidFill>
                <a:srgbClr val="FF0000"/>
              </a:solidFill>
              <a:latin typeface="楷体" panose="02010609060101010101" charset="-122"/>
              <a:ea typeface="楷体" panose="02010609060101010101"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1617" name="Picture 2" descr="网站标志"/>
          <p:cNvPicPr preferRelativeResize="0"/>
          <p:nvPr/>
        </p:nvPicPr>
        <p:blipFill>
          <a:blip r:embed="rId1"/>
          <a:stretch>
            <a:fillRect/>
          </a:stretch>
        </p:blipFill>
        <p:spPr>
          <a:xfrm>
            <a:off x="1524000" y="2243138"/>
            <a:ext cx="6350" cy="6350"/>
          </a:xfrm>
          <a:prstGeom prst="rect">
            <a:avLst/>
          </a:prstGeom>
          <a:noFill/>
          <a:ln w="9525">
            <a:noFill/>
          </a:ln>
        </p:spPr>
      </p:pic>
      <p:pic>
        <p:nvPicPr>
          <p:cNvPr id="111618" name="Picture 1" descr="网站标志"/>
          <p:cNvPicPr preferRelativeResize="0"/>
          <p:nvPr/>
        </p:nvPicPr>
        <p:blipFill>
          <a:blip r:embed="rId1"/>
          <a:stretch>
            <a:fillRect/>
          </a:stretch>
        </p:blipFill>
        <p:spPr>
          <a:xfrm>
            <a:off x="1524000" y="2592388"/>
            <a:ext cx="6350" cy="6350"/>
          </a:xfrm>
          <a:prstGeom prst="rect">
            <a:avLst/>
          </a:prstGeom>
          <a:noFill/>
          <a:ln w="9525">
            <a:noFill/>
          </a:ln>
        </p:spPr>
      </p:pic>
      <p:sp>
        <p:nvSpPr>
          <p:cNvPr id="111619" name="Rectangle 3"/>
          <p:cNvSpPr/>
          <p:nvPr/>
        </p:nvSpPr>
        <p:spPr>
          <a:xfrm>
            <a:off x="1776413" y="947580"/>
            <a:ext cx="8823325" cy="4523105"/>
          </a:xfrm>
          <a:prstGeom prst="rect">
            <a:avLst/>
          </a:prstGeom>
          <a:noFill/>
          <a:ln w="9525">
            <a:noFill/>
          </a:ln>
        </p:spPr>
        <p:txBody>
          <a:bodyPr wrap="square" anchor="ctr">
            <a:spAutoFit/>
          </a:bodyPr>
          <a:p>
            <a:pPr lvl="0" indent="200025" defTabSz="0" eaLnBrk="0" hangingPunct="0">
              <a:tabLst>
                <a:tab pos="2628900" algn="l"/>
              </a:tabLst>
            </a:pPr>
            <a:r>
              <a:rPr lang="zh-CN" altLang="en-US" sz="2400" b="1" dirty="0">
                <a:solidFill>
                  <a:srgbClr val="FF0000"/>
                </a:solidFill>
                <a:latin typeface="Times New Roman" panose="02020603050405020304" pitchFamily="2" charset="0"/>
                <a:ea typeface="宋体" panose="02010600030101010101" pitchFamily="2" charset="-122"/>
              </a:rPr>
              <a:t>（</a:t>
            </a:r>
            <a:r>
              <a:rPr lang="en-US" altLang="zh-CN" sz="2400" b="1" dirty="0">
                <a:solidFill>
                  <a:srgbClr val="FF0000"/>
                </a:solidFill>
                <a:latin typeface="Times New Roman" panose="02020603050405020304" pitchFamily="2" charset="0"/>
                <a:ea typeface="宋体" panose="02010600030101010101" pitchFamily="2" charset="-122"/>
              </a:rPr>
              <a:t>2016·</a:t>
            </a:r>
            <a:r>
              <a:rPr lang="zh-CN" altLang="en-US" sz="2400" b="1" dirty="0">
                <a:solidFill>
                  <a:srgbClr val="FF0000"/>
                </a:solidFill>
                <a:latin typeface="黑体" panose="02010609060101010101" pitchFamily="1" charset="-122"/>
                <a:ea typeface="宋体" panose="02010600030101010101" pitchFamily="2" charset="-122"/>
              </a:rPr>
              <a:t>新课标全国</a:t>
            </a:r>
            <a:r>
              <a:rPr lang="en-US" altLang="zh-CN" sz="2400" b="1" dirty="0">
                <a:solidFill>
                  <a:srgbClr val="FF0000"/>
                </a:solidFill>
                <a:latin typeface="宋体" panose="02010600030101010101" pitchFamily="2" charset="-122"/>
                <a:ea typeface="宋体" panose="02010600030101010101" pitchFamily="2" charset="-122"/>
              </a:rPr>
              <a:t>Ⅰ</a:t>
            </a:r>
            <a:r>
              <a:rPr lang="zh-CN" altLang="en-US" sz="2400" b="1" dirty="0">
                <a:solidFill>
                  <a:srgbClr val="FF0000"/>
                </a:solidFill>
                <a:latin typeface="黑体" panose="02010609060101010101" pitchFamily="1" charset="-122"/>
                <a:ea typeface="宋体" panose="02010600030101010101" pitchFamily="2" charset="-122"/>
              </a:rPr>
              <a:t>卷文综</a:t>
            </a:r>
            <a:r>
              <a:rPr lang="en-US" altLang="zh-CN" sz="2400" b="1" dirty="0">
                <a:solidFill>
                  <a:srgbClr val="FF0000"/>
                </a:solidFill>
                <a:latin typeface="Times New Roman" panose="02020603050405020304" pitchFamily="2" charset="0"/>
                <a:ea typeface="宋体" panose="02010600030101010101" pitchFamily="2" charset="-122"/>
              </a:rPr>
              <a:t>·</a:t>
            </a:r>
            <a:r>
              <a:rPr lang="zh-CN" altLang="en-US" sz="2400" b="1" dirty="0">
                <a:solidFill>
                  <a:srgbClr val="FF0000"/>
                </a:solidFill>
                <a:latin typeface="Times New Roman" panose="02020603050405020304" pitchFamily="2" charset="0"/>
                <a:ea typeface="宋体" panose="02010600030101010101" pitchFamily="2" charset="-122"/>
              </a:rPr>
              <a:t>）</a:t>
            </a:r>
            <a:r>
              <a:rPr lang="zh-CN" altLang="en-US" sz="2400" b="1">
                <a:latin typeface="楷体" panose="02010609060101010101" charset="-122"/>
                <a:ea typeface="楷体" panose="02010609060101010101" charset="-122"/>
                <a:sym typeface="+mn-ea"/>
              </a:rPr>
              <a:t>33.1702年英国国王威廉三世去世，安妮女王即位。当时议会内部存在两个党派，安妮厌恶占多数席位的辉格党，于是解除了辉格党人的行政要职，代之以托利党人。这说明在当时英国</a:t>
            </a:r>
            <a:endParaRPr lang="zh-CN" altLang="en-US" sz="2400" b="1">
              <a:latin typeface="楷体" panose="02010609060101010101" charset="-122"/>
              <a:ea typeface="楷体" panose="02010609060101010101" charset="-122"/>
            </a:endParaRPr>
          </a:p>
          <a:p>
            <a:pPr lvl="0" indent="200025" defTabSz="0" eaLnBrk="0" hangingPunct="0">
              <a:tabLst>
                <a:tab pos="2628900" algn="l"/>
              </a:tabLst>
            </a:pPr>
            <a:r>
              <a:rPr lang="zh-CN" altLang="en-US" sz="2400" b="1">
                <a:latin typeface="楷体" panose="02010609060101010101" charset="-122"/>
                <a:ea typeface="楷体" panose="02010609060101010101" charset="-122"/>
                <a:sym typeface="+mn-ea"/>
              </a:rPr>
              <a:t>A.议会无权制约国王</a:t>
            </a:r>
            <a:endParaRPr lang="zh-CN" altLang="en-US" sz="2400" b="1">
              <a:latin typeface="楷体" panose="02010609060101010101" charset="-122"/>
              <a:ea typeface="楷体" panose="02010609060101010101" charset="-122"/>
            </a:endParaRPr>
          </a:p>
          <a:p>
            <a:pPr lvl="0" indent="200025" defTabSz="0" eaLnBrk="0" hangingPunct="0">
              <a:tabLst>
                <a:tab pos="2628900" algn="l"/>
              </a:tabLst>
            </a:pPr>
            <a:r>
              <a:rPr lang="zh-CN" altLang="en-US" sz="2400" b="1">
                <a:latin typeface="楷体" panose="02010609060101010101" charset="-122"/>
                <a:ea typeface="楷体" panose="02010609060101010101" charset="-122"/>
                <a:sym typeface="+mn-ea"/>
              </a:rPr>
              <a:t>B.君主立宪制尚未完善</a:t>
            </a:r>
            <a:endParaRPr lang="zh-CN" altLang="en-US" sz="2400" b="1">
              <a:latin typeface="楷体" panose="02010609060101010101" charset="-122"/>
              <a:ea typeface="楷体" panose="02010609060101010101" charset="-122"/>
            </a:endParaRPr>
          </a:p>
          <a:p>
            <a:pPr lvl="0" indent="200025" defTabSz="0" eaLnBrk="0" hangingPunct="0">
              <a:tabLst>
                <a:tab pos="2628900" algn="l"/>
              </a:tabLst>
            </a:pPr>
            <a:r>
              <a:rPr lang="zh-CN" altLang="en-US" sz="2400" b="1">
                <a:latin typeface="楷体" panose="02010609060101010101" charset="-122"/>
                <a:ea typeface="楷体" panose="02010609060101010101" charset="-122"/>
                <a:sym typeface="+mn-ea"/>
              </a:rPr>
              <a:t>C.内阁制已基本确立</a:t>
            </a:r>
            <a:endParaRPr lang="zh-CN" altLang="en-US" sz="2400" b="1">
              <a:latin typeface="楷体" panose="02010609060101010101" charset="-122"/>
              <a:ea typeface="楷体" panose="02010609060101010101" charset="-122"/>
            </a:endParaRPr>
          </a:p>
          <a:p>
            <a:pPr lvl="0" indent="200025" defTabSz="0" eaLnBrk="0" hangingPunct="0">
              <a:tabLst>
                <a:tab pos="2628900" algn="l"/>
              </a:tabLst>
            </a:pPr>
            <a:r>
              <a:rPr lang="zh-CN" altLang="en-US" sz="2400" b="1">
                <a:latin typeface="楷体" panose="02010609060101010101" charset="-122"/>
                <a:ea typeface="楷体" panose="02010609060101010101" charset="-122"/>
                <a:sym typeface="+mn-ea"/>
              </a:rPr>
              <a:t>D.《权利法案》遭到破坏</a:t>
            </a:r>
            <a:endParaRPr lang="zh-CN" altLang="en-US" sz="2400" b="1">
              <a:latin typeface="楷体" panose="02010609060101010101" charset="-122"/>
              <a:ea typeface="楷体" panose="02010609060101010101" charset="-122"/>
              <a:sym typeface="+mn-ea"/>
            </a:endParaRPr>
          </a:p>
          <a:p>
            <a:pPr lvl="0" indent="200025" defTabSz="0" eaLnBrk="0" hangingPunct="0">
              <a:tabLst>
                <a:tab pos="2628900" algn="l"/>
              </a:tabLst>
            </a:pPr>
            <a:endParaRPr lang="zh-CN" altLang="en-US" sz="2400" b="1" dirty="0">
              <a:solidFill>
                <a:srgbClr val="FF0000"/>
              </a:solidFill>
              <a:latin typeface="楷体" panose="02010609060101010101" charset="-122"/>
              <a:ea typeface="楷体" panose="02010609060101010101" charset="-122"/>
            </a:endParaRPr>
          </a:p>
          <a:p>
            <a:pPr lvl="0" indent="200025" defTabSz="0" eaLnBrk="0" hangingPunct="0">
              <a:tabLst>
                <a:tab pos="2628900" algn="l"/>
              </a:tabLst>
            </a:pPr>
            <a:r>
              <a:rPr lang="zh-CN" altLang="en-US" sz="2400" b="1" dirty="0">
                <a:solidFill>
                  <a:srgbClr val="FF0000"/>
                </a:solidFill>
                <a:latin typeface="Arial" panose="020B0604020202020204" pitchFamily="34" charset="0"/>
                <a:ea typeface="宋体" panose="02010600030101010101" pitchFamily="2" charset="-122"/>
              </a:rPr>
              <a:t>时间：</a:t>
            </a:r>
            <a:r>
              <a:rPr lang="en-US" altLang="zh-CN" sz="2400" b="1" dirty="0">
                <a:solidFill>
                  <a:srgbClr val="FF0000"/>
                </a:solidFill>
                <a:latin typeface="Arial" panose="020B0604020202020204" pitchFamily="34" charset="0"/>
                <a:ea typeface="宋体" panose="02010600030101010101" pitchFamily="2" charset="-122"/>
              </a:rPr>
              <a:t>1689</a:t>
            </a:r>
            <a:r>
              <a:rPr lang="zh-CN" altLang="en-US" sz="2400">
                <a:sym typeface="+mn-ea"/>
              </a:rPr>
              <a:t>《权利法案》、</a:t>
            </a:r>
            <a:r>
              <a:rPr lang="en-US" altLang="zh-CN" sz="2400">
                <a:sym typeface="+mn-ea"/>
              </a:rPr>
              <a:t>1721</a:t>
            </a:r>
            <a:r>
              <a:rPr lang="zh-CN" altLang="en-US" sz="2400">
                <a:sym typeface="+mn-ea"/>
              </a:rPr>
              <a:t>责任内阁制、</a:t>
            </a:r>
            <a:r>
              <a:rPr lang="en-US" altLang="zh-CN" sz="2400">
                <a:sym typeface="+mn-ea"/>
              </a:rPr>
              <a:t>1832</a:t>
            </a:r>
            <a:r>
              <a:rPr lang="zh-CN" altLang="en-US" sz="2400">
                <a:sym typeface="+mn-ea"/>
              </a:rPr>
              <a:t>议会改革</a:t>
            </a:r>
            <a:endParaRPr lang="zh-CN" altLang="en-US" sz="2400" b="1" dirty="0">
              <a:solidFill>
                <a:srgbClr val="FF0000"/>
              </a:solidFill>
              <a:latin typeface="Arial" panose="020B0604020202020204" pitchFamily="34" charset="0"/>
              <a:ea typeface="宋体" panose="02010600030101010101" pitchFamily="2" charset="-122"/>
              <a:sym typeface="+mn-ea"/>
            </a:endParaRPr>
          </a:p>
          <a:p>
            <a:pPr lvl="0" indent="200025" defTabSz="0" eaLnBrk="0" hangingPunct="0">
              <a:tabLst>
                <a:tab pos="2628900" algn="l"/>
              </a:tabLst>
            </a:pPr>
            <a:endParaRPr lang="zh-CN" altLang="en-US" sz="2400" b="1" dirty="0">
              <a:solidFill>
                <a:srgbClr val="FF0000"/>
              </a:solidFill>
              <a:latin typeface="Arial" panose="020B0604020202020204" pitchFamily="34" charset="0"/>
              <a:ea typeface="宋体" panose="02010600030101010101" pitchFamily="2" charset="-122"/>
            </a:endParaRPr>
          </a:p>
          <a:p>
            <a:pPr lvl="0" indent="200025" defTabSz="0" eaLnBrk="0" hangingPunct="0">
              <a:tabLst>
                <a:tab pos="2628900" algn="l"/>
              </a:tabLst>
            </a:pPr>
            <a:endParaRPr lang="zh-CN" altLang="en-US" sz="2400" b="1" dirty="0">
              <a:solidFill>
                <a:srgbClr val="FF0000"/>
              </a:solidFill>
              <a:latin typeface="Arial" panose="020B0604020202020204" pitchFamily="34" charset="0"/>
              <a:ea typeface="宋体" panose="02010600030101010101" pitchFamily="2" charset="-122"/>
            </a:endParaRPr>
          </a:p>
        </p:txBody>
      </p:sp>
      <p:sp>
        <p:nvSpPr>
          <p:cNvPr id="8" name="矩形 7"/>
          <p:cNvSpPr/>
          <p:nvPr/>
        </p:nvSpPr>
        <p:spPr>
          <a:xfrm>
            <a:off x="6121996" y="2951052"/>
            <a:ext cx="573405" cy="9220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defRPr/>
            </a:pPr>
            <a:r>
              <a:rPr lang="en-US" altLang="zh-CN" sz="5400" b="1" strike="noStrik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a:t>
            </a:r>
            <a:endParaRPr lang="en-US" altLang="zh-CN" sz="5400" b="1" strike="noStrik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矩形 8"/>
          <p:cNvSpPr/>
          <p:nvPr/>
        </p:nvSpPr>
        <p:spPr>
          <a:xfrm>
            <a:off x="746443" y="238760"/>
            <a:ext cx="4308475" cy="497205"/>
          </a:xfrm>
          <a:prstGeom prst="rect">
            <a:avLst/>
          </a:prstGeom>
        </p:spPr>
        <p:txBody>
          <a:bodyPr wrap="square" lIns="71078" tIns="35539" rIns="71078" bIns="35539">
            <a:spAutoFit/>
          </a:bodyPr>
          <a:lstStyle/>
          <a:p>
            <a:pPr fontAlgn="base"/>
            <a:r>
              <a:rPr lang="zh-CN" altLang="en-US" sz="2775" b="1" strike="noStrike" noProof="1" dirty="0" smtClean="0">
                <a:solidFill>
                  <a:srgbClr val="0000FF"/>
                </a:solidFill>
                <a:latin typeface="微软雅黑" panose="020B0503020204020204" charset="-122"/>
                <a:ea typeface="微软雅黑" panose="020B0503020204020204" charset="-122"/>
                <a:cs typeface="宋体" panose="02010600030101010101" pitchFamily="2" charset="-122"/>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7" name="椭圆 6"/>
          <p:cNvSpPr/>
          <p:nvPr/>
        </p:nvSpPr>
        <p:spPr>
          <a:xfrm>
            <a:off x="6375083" y="794385"/>
            <a:ext cx="1231900" cy="6429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矩形 1"/>
          <p:cNvSpPr/>
          <p:nvPr/>
        </p:nvSpPr>
        <p:spPr>
          <a:xfrm>
            <a:off x="1703388" y="1768475"/>
            <a:ext cx="8785225" cy="3784600"/>
          </a:xfrm>
          <a:prstGeom prst="rect">
            <a:avLst/>
          </a:prstGeom>
          <a:noFill/>
          <a:ln w="9525">
            <a:noFill/>
          </a:ln>
        </p:spPr>
        <p:txBody>
          <a:bodyPr wrap="square" anchor="t">
            <a:spAutoFit/>
          </a:bodyPr>
          <a:p>
            <a:pPr lvl="0" indent="0"/>
            <a:r>
              <a:rPr lang="zh-CN" altLang="zh-CN" sz="2400" b="1" dirty="0">
                <a:latin typeface="Arial" panose="020B0604020202020204" pitchFamily="34" charset="0"/>
                <a:ea typeface="宋体" panose="02010600030101010101" pitchFamily="2" charset="-122"/>
              </a:rPr>
              <a:t>（</a:t>
            </a:r>
            <a:r>
              <a:rPr lang="en-US" altLang="zh-CN" sz="2400" b="1" dirty="0">
                <a:solidFill>
                  <a:srgbClr val="FF0000"/>
                </a:solidFill>
                <a:latin typeface="Arial" panose="020B0604020202020204" pitchFamily="34" charset="0"/>
                <a:ea typeface="宋体" panose="02010600030101010101" pitchFamily="2" charset="-122"/>
              </a:rPr>
              <a:t>201</a:t>
            </a:r>
            <a:r>
              <a:rPr lang="zh-CN" altLang="en-US" sz="2400" b="1" dirty="0">
                <a:solidFill>
                  <a:srgbClr val="FF0000"/>
                </a:solidFill>
                <a:latin typeface="Arial" panose="020B0604020202020204" pitchFamily="34" charset="0"/>
                <a:ea typeface="宋体" panose="02010600030101010101" pitchFamily="2" charset="-122"/>
              </a:rPr>
              <a:t>６</a:t>
            </a:r>
            <a:r>
              <a:rPr lang="zh-CN" altLang="zh-CN" sz="2400" b="1" dirty="0">
                <a:solidFill>
                  <a:srgbClr val="FF0000"/>
                </a:solidFill>
                <a:latin typeface="Arial" panose="020B0604020202020204" pitchFamily="34" charset="0"/>
                <a:ea typeface="宋体" panose="02010600030101010101" pitchFamily="2" charset="-122"/>
              </a:rPr>
              <a:t>·新课标全国Ⅰ卷文综·</a:t>
            </a:r>
            <a:r>
              <a:rPr lang="zh-CN" altLang="zh-CN" sz="2400" b="1" dirty="0">
                <a:latin typeface="Arial" panose="020B0604020202020204" pitchFamily="34" charset="0"/>
                <a:ea typeface="宋体" panose="02010600030101010101" pitchFamily="2" charset="-122"/>
              </a:rPr>
              <a:t>）</a:t>
            </a:r>
            <a:r>
              <a:rPr lang="zh-CN" altLang="en-US" sz="2400" b="1">
                <a:latin typeface="楷体" panose="02010609060101010101" charset="-122"/>
                <a:ea typeface="楷体" panose="02010609060101010101" charset="-122"/>
                <a:sym typeface="+mn-ea"/>
              </a:rPr>
              <a:t>31.1965年，中国大陆与西方国家的贸易额在进出口总额中所占的比重，由1957年17.9%上升到52.8%。这种变化的外交背景是，我国</a:t>
            </a:r>
            <a:endParaRPr lang="zh-CN" altLang="en-US" sz="2400" b="1">
              <a:latin typeface="楷体" panose="02010609060101010101" charset="-122"/>
              <a:ea typeface="楷体" panose="02010609060101010101" charset="-122"/>
            </a:endParaRPr>
          </a:p>
          <a:p>
            <a:pPr lvl="0" indent="0"/>
            <a:r>
              <a:rPr lang="zh-CN" altLang="en-US" sz="2400" b="1">
                <a:latin typeface="楷体" panose="02010609060101010101" charset="-122"/>
                <a:ea typeface="楷体" panose="02010609060101010101" charset="-122"/>
                <a:sym typeface="+mn-ea"/>
              </a:rPr>
              <a:t>A.实现了与西方国家关系的正常化</a:t>
            </a:r>
            <a:endParaRPr lang="zh-CN" altLang="en-US" sz="2400" b="1">
              <a:latin typeface="楷体" panose="02010609060101010101" charset="-122"/>
              <a:ea typeface="楷体" panose="02010609060101010101" charset="-122"/>
            </a:endParaRPr>
          </a:p>
          <a:p>
            <a:pPr lvl="0" indent="0"/>
            <a:r>
              <a:rPr lang="zh-CN" altLang="en-US" sz="2400" b="1">
                <a:latin typeface="楷体" panose="02010609060101010101" charset="-122"/>
                <a:ea typeface="楷体" panose="02010609060101010101" charset="-122"/>
                <a:sym typeface="+mn-ea"/>
              </a:rPr>
              <a:t>B.调整了与苏联的外交政策</a:t>
            </a:r>
            <a:endParaRPr lang="zh-CN" altLang="en-US" sz="2400" b="1">
              <a:latin typeface="楷体" panose="02010609060101010101" charset="-122"/>
              <a:ea typeface="楷体" panose="02010609060101010101" charset="-122"/>
            </a:endParaRPr>
          </a:p>
          <a:p>
            <a:pPr lvl="0" indent="0"/>
            <a:r>
              <a:rPr lang="zh-CN" altLang="en-US" sz="2400" b="1">
                <a:latin typeface="楷体" panose="02010609060101010101" charset="-122"/>
                <a:ea typeface="楷体" panose="02010609060101010101" charset="-122"/>
                <a:sym typeface="+mn-ea"/>
              </a:rPr>
              <a:t>C.推行了全方位外交的政策</a:t>
            </a:r>
            <a:endParaRPr lang="zh-CN" altLang="en-US" sz="2400" b="1">
              <a:latin typeface="楷体" panose="02010609060101010101" charset="-122"/>
              <a:ea typeface="楷体" panose="02010609060101010101" charset="-122"/>
            </a:endParaRPr>
          </a:p>
          <a:p>
            <a:pPr lvl="0" indent="0"/>
            <a:r>
              <a:rPr lang="zh-CN" altLang="en-US" sz="2400" b="1">
                <a:latin typeface="楷体" panose="02010609060101010101" charset="-122"/>
                <a:ea typeface="楷体" panose="02010609060101010101" charset="-122"/>
                <a:sym typeface="+mn-ea"/>
              </a:rPr>
              <a:t>D.打破了欧美对华经济封锁</a:t>
            </a:r>
            <a:endParaRPr lang="zh-CN" altLang="en-US" sz="2400" b="1">
              <a:latin typeface="楷体" panose="02010609060101010101" charset="-122"/>
              <a:ea typeface="楷体" panose="02010609060101010101" charset="-122"/>
              <a:sym typeface="+mn-ea"/>
            </a:endParaRPr>
          </a:p>
          <a:p>
            <a:pPr lvl="0" indent="0"/>
            <a:endParaRPr lang="zh-CN" altLang="zh-CN" sz="2400" b="1" dirty="0">
              <a:solidFill>
                <a:srgbClr val="0000FF"/>
              </a:solidFill>
              <a:latin typeface="楷体" panose="02010609060101010101" charset="-122"/>
              <a:ea typeface="楷体" panose="02010609060101010101" charset="-122"/>
            </a:endParaRPr>
          </a:p>
          <a:p>
            <a:pPr lvl="0" indent="0"/>
            <a:r>
              <a:rPr lang="zh-CN" altLang="zh-CN" sz="2400" b="1" dirty="0">
                <a:solidFill>
                  <a:srgbClr val="0000FF"/>
                </a:solidFill>
                <a:latin typeface="Arial" panose="020B0604020202020204" pitchFamily="34" charset="0"/>
                <a:ea typeface="宋体" panose="02010600030101010101" pitchFamily="2" charset="-122"/>
              </a:rPr>
              <a:t>时间：１９６０中苏破裂、</a:t>
            </a:r>
            <a:r>
              <a:rPr lang="en-US" altLang="zh-CN" sz="2400" b="1" dirty="0">
                <a:solidFill>
                  <a:srgbClr val="0000FF"/>
                </a:solidFill>
                <a:latin typeface="Arial" panose="020B0604020202020204" pitchFamily="34" charset="0"/>
                <a:ea typeface="宋体" panose="02010600030101010101" pitchFamily="2" charset="-122"/>
              </a:rPr>
              <a:t>1964</a:t>
            </a:r>
            <a:r>
              <a:rPr lang="zh-CN" altLang="en-US" sz="2400" b="1" dirty="0">
                <a:solidFill>
                  <a:srgbClr val="0000FF"/>
                </a:solidFill>
                <a:latin typeface="Arial" panose="020B0604020202020204" pitchFamily="34" charset="0"/>
                <a:ea typeface="宋体" panose="02010600030101010101" pitchFamily="2" charset="-122"/>
              </a:rPr>
              <a:t>中法建交、</a:t>
            </a:r>
            <a:r>
              <a:rPr lang="en-US" altLang="zh-CN" sz="2400" b="1" dirty="0">
                <a:solidFill>
                  <a:srgbClr val="0000FF"/>
                </a:solidFill>
                <a:latin typeface="Arial" panose="020B0604020202020204" pitchFamily="34" charset="0"/>
                <a:ea typeface="宋体" panose="02010600030101010101" pitchFamily="2" charset="-122"/>
              </a:rPr>
              <a:t>1972</a:t>
            </a:r>
            <a:r>
              <a:rPr lang="zh-CN" altLang="en-US" sz="2400" b="1" dirty="0">
                <a:solidFill>
                  <a:srgbClr val="0000FF"/>
                </a:solidFill>
                <a:latin typeface="Arial" panose="020B0604020202020204" pitchFamily="34" charset="0"/>
                <a:ea typeface="宋体" panose="02010600030101010101" pitchFamily="2" charset="-122"/>
              </a:rPr>
              <a:t>中美正常化、</a:t>
            </a:r>
            <a:r>
              <a:rPr lang="en-US" altLang="zh-CN" sz="2400" b="1" dirty="0">
                <a:solidFill>
                  <a:srgbClr val="0000FF"/>
                </a:solidFill>
                <a:latin typeface="Arial" panose="020B0604020202020204" pitchFamily="34" charset="0"/>
                <a:ea typeface="宋体" panose="02010600030101010101" pitchFamily="2" charset="-122"/>
              </a:rPr>
              <a:t>1978</a:t>
            </a:r>
            <a:r>
              <a:rPr lang="zh-CN" altLang="en-US" sz="2400" b="1" dirty="0">
                <a:solidFill>
                  <a:srgbClr val="0000FF"/>
                </a:solidFill>
                <a:latin typeface="Arial" panose="020B0604020202020204" pitchFamily="34" charset="0"/>
                <a:ea typeface="宋体" panose="02010600030101010101" pitchFamily="2" charset="-122"/>
              </a:rPr>
              <a:t>全方位外交</a:t>
            </a:r>
            <a:endParaRPr lang="zh-CN" altLang="en-US" sz="2400" b="1" dirty="0">
              <a:solidFill>
                <a:srgbClr val="0000FF"/>
              </a:solidFill>
              <a:latin typeface="Arial" panose="020B0604020202020204" pitchFamily="34" charset="0"/>
              <a:ea typeface="宋体" panose="02010600030101010101" pitchFamily="2" charset="-122"/>
            </a:endParaRPr>
          </a:p>
        </p:txBody>
      </p:sp>
      <p:pic>
        <p:nvPicPr>
          <p:cNvPr id="112642" name="Picture 2" descr="网站标志"/>
          <p:cNvPicPr preferRelativeResize="0"/>
          <p:nvPr/>
        </p:nvPicPr>
        <p:blipFill>
          <a:blip r:embed="rId1"/>
          <a:stretch>
            <a:fillRect/>
          </a:stretch>
        </p:blipFill>
        <p:spPr>
          <a:xfrm>
            <a:off x="1524000" y="2082800"/>
            <a:ext cx="6350" cy="7938"/>
          </a:xfrm>
          <a:prstGeom prst="rect">
            <a:avLst/>
          </a:prstGeom>
          <a:noFill/>
          <a:ln w="9525">
            <a:noFill/>
          </a:ln>
        </p:spPr>
      </p:pic>
      <p:pic>
        <p:nvPicPr>
          <p:cNvPr id="112643" name="Picture 1" descr="网站标志"/>
          <p:cNvPicPr preferRelativeResize="0"/>
          <p:nvPr/>
        </p:nvPicPr>
        <p:blipFill>
          <a:blip r:embed="rId1"/>
          <a:stretch>
            <a:fillRect/>
          </a:stretch>
        </p:blipFill>
        <p:spPr>
          <a:xfrm>
            <a:off x="1524000" y="2432050"/>
            <a:ext cx="6350" cy="7938"/>
          </a:xfrm>
          <a:prstGeom prst="rect">
            <a:avLst/>
          </a:prstGeom>
          <a:noFill/>
          <a:ln w="9525">
            <a:noFill/>
          </a:ln>
        </p:spPr>
      </p:pic>
      <p:sp>
        <p:nvSpPr>
          <p:cNvPr id="8" name="矩形 7"/>
          <p:cNvSpPr/>
          <p:nvPr/>
        </p:nvSpPr>
        <p:spPr>
          <a:xfrm>
            <a:off x="7162169" y="2600696"/>
            <a:ext cx="560705" cy="7143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defRPr/>
            </a:pPr>
            <a:r>
              <a:rPr lang="en-US" altLang="zh-CN" sz="4050" b="1" strike="noStrik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rPr>
              <a:t>B</a:t>
            </a:r>
            <a:endParaRPr lang="zh-CN" altLang="en-US" sz="4050" b="1" strike="noStrik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矩形 8"/>
          <p:cNvSpPr/>
          <p:nvPr/>
        </p:nvSpPr>
        <p:spPr>
          <a:xfrm>
            <a:off x="399098" y="347345"/>
            <a:ext cx="4308475" cy="925195"/>
          </a:xfrm>
          <a:prstGeom prst="rect">
            <a:avLst/>
          </a:prstGeom>
        </p:spPr>
        <p:txBody>
          <a:bodyPr wrap="square" lIns="71078" tIns="35539" rIns="71078" bIns="35539">
            <a:spAutoFit/>
          </a:bodyPr>
          <a:lstStyle/>
          <a:p>
            <a:pPr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a:p>
            <a:pPr fontAlgn="base"/>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10" name="椭圆 9"/>
          <p:cNvSpPr/>
          <p:nvPr/>
        </p:nvSpPr>
        <p:spPr>
          <a:xfrm>
            <a:off x="6593205" y="1607185"/>
            <a:ext cx="903605" cy="6972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5" name="Rectangle 1"/>
          <p:cNvSpPr/>
          <p:nvPr/>
        </p:nvSpPr>
        <p:spPr>
          <a:xfrm>
            <a:off x="1543050" y="1752125"/>
            <a:ext cx="9105900" cy="2430145"/>
          </a:xfrm>
          <a:prstGeom prst="rect">
            <a:avLst/>
          </a:prstGeom>
          <a:noFill/>
          <a:ln w="9525">
            <a:noFill/>
          </a:ln>
        </p:spPr>
        <p:txBody>
          <a:bodyPr anchor="ctr">
            <a:spAutoFit/>
          </a:bodyPr>
          <a:p>
            <a:pPr lvl="0" indent="200025" defTabSz="0" eaLnBrk="0" hangingPunct="0">
              <a:tabLst>
                <a:tab pos="2628900" algn="l"/>
              </a:tabLst>
            </a:pPr>
            <a:r>
              <a:rPr lang="zh-CN" altLang="en-US" sz="2400" b="1" dirty="0">
                <a:solidFill>
                  <a:srgbClr val="FF0000"/>
                </a:solidFill>
                <a:latin typeface="Times New Roman" panose="02020603050405020304" pitchFamily="2" charset="0"/>
                <a:ea typeface="宋体" panose="02010600030101010101" pitchFamily="2" charset="-122"/>
              </a:rPr>
              <a:t>（</a:t>
            </a:r>
            <a:r>
              <a:rPr lang="en-US" altLang="zh-CN" sz="2400" b="1" dirty="0">
                <a:solidFill>
                  <a:srgbClr val="FF0000"/>
                </a:solidFill>
                <a:latin typeface="Times New Roman" panose="02020603050405020304" pitchFamily="2" charset="0"/>
                <a:ea typeface="宋体" panose="02010600030101010101" pitchFamily="2" charset="-122"/>
              </a:rPr>
              <a:t>2016·</a:t>
            </a:r>
            <a:r>
              <a:rPr lang="zh-CN" altLang="en-US" sz="2400" b="1" dirty="0">
                <a:solidFill>
                  <a:srgbClr val="FF0000"/>
                </a:solidFill>
                <a:latin typeface="黑体" panose="02010609060101010101" pitchFamily="1" charset="-122"/>
                <a:ea typeface="宋体" panose="02010600030101010101" pitchFamily="2" charset="-122"/>
              </a:rPr>
              <a:t>新课标全国</a:t>
            </a:r>
            <a:r>
              <a:rPr lang="en-US" altLang="zh-CN" sz="2400" b="1" dirty="0">
                <a:solidFill>
                  <a:srgbClr val="FF0000"/>
                </a:solidFill>
                <a:latin typeface="黑体" panose="02010609060101010101" pitchFamily="1" charset="-122"/>
                <a:ea typeface="宋体" panose="02010600030101010101" pitchFamily="2" charset="-122"/>
              </a:rPr>
              <a:t>3</a:t>
            </a:r>
            <a:r>
              <a:rPr lang="zh-CN" altLang="en-US" sz="2400" b="1" dirty="0">
                <a:solidFill>
                  <a:srgbClr val="FF0000"/>
                </a:solidFill>
                <a:latin typeface="黑体" panose="02010609060101010101" pitchFamily="1" charset="-122"/>
                <a:ea typeface="宋体" panose="02010600030101010101" pitchFamily="2" charset="-122"/>
              </a:rPr>
              <a:t>卷文综</a:t>
            </a:r>
            <a:r>
              <a:rPr lang="en-US" altLang="zh-CN" sz="2400" b="1" dirty="0">
                <a:solidFill>
                  <a:srgbClr val="FF0000"/>
                </a:solidFill>
                <a:latin typeface="Times New Roman" panose="02020603050405020304" pitchFamily="2" charset="0"/>
                <a:ea typeface="宋体" panose="02010600030101010101" pitchFamily="2" charset="-122"/>
              </a:rPr>
              <a:t>·</a:t>
            </a:r>
            <a:r>
              <a:rPr lang="zh-CN" altLang="en-US" sz="2400" b="1" dirty="0">
                <a:solidFill>
                  <a:srgbClr val="FF0000"/>
                </a:solidFill>
                <a:latin typeface="Times New Roman" panose="02020603050405020304" pitchFamily="2" charset="0"/>
                <a:ea typeface="宋体" panose="02010600030101010101" pitchFamily="2" charset="-122"/>
              </a:rPr>
              <a:t>）</a:t>
            </a:r>
            <a:r>
              <a:rPr lang="zh-CN" altLang="en-US" sz="2400" b="1">
                <a:latin typeface="楷体" panose="02010609060101010101" charset="-122"/>
                <a:ea typeface="楷体" panose="02010609060101010101" charset="-122"/>
                <a:sym typeface="+mn-ea"/>
              </a:rPr>
              <a:t>28.甲午战后，梁启超提出“诗界革命”，曾赋诗“泱泱哉我中华……物产腴沃甲大地，天府雄国言非夸。君不见英日区区三岛尚崛起，况乃堂裔吾中华！”这反映出“诗界革命”</a:t>
            </a:r>
            <a:endParaRPr lang="zh-CN" altLang="en-US" sz="2400" b="1">
              <a:latin typeface="楷体" panose="02010609060101010101" charset="-122"/>
              <a:ea typeface="楷体" panose="02010609060101010101" charset="-122"/>
            </a:endParaRPr>
          </a:p>
          <a:p>
            <a:pPr lvl="0" indent="200025" defTabSz="0" eaLnBrk="0" hangingPunct="0">
              <a:tabLst>
                <a:tab pos="2628900" algn="l"/>
              </a:tabLst>
            </a:pPr>
            <a:r>
              <a:rPr lang="zh-CN" altLang="en-US" sz="2800" b="1">
                <a:latin typeface="楷体" panose="02010609060101010101" charset="-122"/>
                <a:ea typeface="楷体" panose="02010609060101010101" charset="-122"/>
                <a:sym typeface="+mn-ea"/>
              </a:rPr>
              <a:t>A.倡导</a:t>
            </a:r>
            <a:r>
              <a:rPr lang="zh-CN" altLang="en-US" sz="2800" b="1">
                <a:solidFill>
                  <a:srgbClr val="FF0000"/>
                </a:solidFill>
                <a:latin typeface="楷体" panose="02010609060101010101" charset="-122"/>
                <a:ea typeface="楷体" panose="02010609060101010101" charset="-122"/>
                <a:sym typeface="+mn-ea"/>
              </a:rPr>
              <a:t>民主革命</a:t>
            </a:r>
            <a:r>
              <a:rPr lang="zh-CN" altLang="en-US" sz="2800" b="1">
                <a:latin typeface="楷体" panose="02010609060101010101" charset="-122"/>
                <a:ea typeface="楷体" panose="02010609060101010101" charset="-122"/>
                <a:sym typeface="+mn-ea"/>
              </a:rPr>
              <a:t>的思想        B.推动了</a:t>
            </a:r>
            <a:r>
              <a:rPr lang="zh-CN" altLang="en-US" sz="2800" b="1">
                <a:solidFill>
                  <a:srgbClr val="FF0000"/>
                </a:solidFill>
                <a:latin typeface="楷体" panose="02010609060101010101" charset="-122"/>
                <a:ea typeface="楷体" panose="02010609060101010101" charset="-122"/>
                <a:sym typeface="+mn-ea"/>
              </a:rPr>
              <a:t>白话文运动</a:t>
            </a:r>
            <a:endParaRPr lang="zh-CN" altLang="en-US" sz="2800" b="1">
              <a:solidFill>
                <a:srgbClr val="FF0000"/>
              </a:solidFill>
              <a:latin typeface="楷体" panose="02010609060101010101" charset="-122"/>
              <a:ea typeface="楷体" panose="02010609060101010101" charset="-122"/>
              <a:sym typeface="+mn-ea"/>
            </a:endParaRPr>
          </a:p>
          <a:p>
            <a:pPr lvl="0" indent="200025" defTabSz="0" eaLnBrk="0" hangingPunct="0">
              <a:tabLst>
                <a:tab pos="2628900" algn="l"/>
              </a:tabLst>
            </a:pPr>
            <a:r>
              <a:rPr lang="zh-CN" altLang="en-US" sz="2800" b="1">
                <a:latin typeface="楷体" panose="02010609060101010101" charset="-122"/>
                <a:ea typeface="楷体" panose="02010609060101010101" charset="-122"/>
                <a:sym typeface="+mn-ea"/>
              </a:rPr>
              <a:t>C.适应了救亡图存的需要      D.成为改良思潮的</a:t>
            </a:r>
            <a:r>
              <a:rPr lang="zh-CN" altLang="en-US" sz="2800" b="1">
                <a:solidFill>
                  <a:srgbClr val="FF0000"/>
                </a:solidFill>
                <a:latin typeface="楷体" panose="02010609060101010101" charset="-122"/>
                <a:ea typeface="楷体" panose="02010609060101010101" charset="-122"/>
                <a:sym typeface="+mn-ea"/>
              </a:rPr>
              <a:t>开端</a:t>
            </a:r>
            <a:endParaRPr lang="zh-CN" altLang="en-US" sz="2800" b="1" dirty="0">
              <a:solidFill>
                <a:srgbClr val="FF0000"/>
              </a:solidFill>
              <a:latin typeface="楷体" panose="02010609060101010101" charset="-122"/>
              <a:ea typeface="楷体" panose="02010609060101010101" charset="-122"/>
              <a:sym typeface="+mn-ea"/>
            </a:endParaRPr>
          </a:p>
        </p:txBody>
      </p:sp>
      <p:sp>
        <p:nvSpPr>
          <p:cNvPr id="6" name="矩形 5"/>
          <p:cNvSpPr/>
          <p:nvPr/>
        </p:nvSpPr>
        <p:spPr>
          <a:xfrm>
            <a:off x="7852410" y="4884420"/>
            <a:ext cx="1393825" cy="714375"/>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defRPr/>
            </a:pPr>
            <a:r>
              <a:rPr lang="en-US" altLang="zh-CN" sz="4050" b="1" strike="noStrik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rPr>
              <a:t>C</a:t>
            </a:r>
            <a:endParaRPr lang="zh-CN" altLang="en-US" sz="4050" b="1" strike="noStrik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8" name="矩形 7"/>
          <p:cNvSpPr/>
          <p:nvPr/>
        </p:nvSpPr>
        <p:spPr>
          <a:xfrm>
            <a:off x="853123" y="414655"/>
            <a:ext cx="4308475" cy="925195"/>
          </a:xfrm>
          <a:prstGeom prst="rect">
            <a:avLst/>
          </a:prstGeom>
        </p:spPr>
        <p:txBody>
          <a:bodyPr wrap="square" lIns="71078" tIns="35539" rIns="71078" bIns="35539">
            <a:spAutoFit/>
          </a:bodyPr>
          <a:lstStyle/>
          <a:p>
            <a:pPr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a:p>
            <a:pPr fontAlgn="base"/>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5" name="椭圆 4"/>
          <p:cNvSpPr/>
          <p:nvPr/>
        </p:nvSpPr>
        <p:spPr>
          <a:xfrm>
            <a:off x="6726555" y="1717675"/>
            <a:ext cx="1125538" cy="5889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955675" y="457518"/>
            <a:ext cx="3402013" cy="925195"/>
          </a:xfrm>
          <a:prstGeom prst="rect">
            <a:avLst/>
          </a:prstGeom>
        </p:spPr>
        <p:txBody>
          <a:bodyPr wrap="square" lIns="71078" tIns="35539" rIns="71078" bIns="35539">
            <a:spAutoFit/>
          </a:bodyPr>
          <a:lstStyle/>
          <a:p>
            <a:pPr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a:p>
            <a:pPr fontAlgn="base"/>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5" name="矩形 4"/>
          <p:cNvSpPr/>
          <p:nvPr/>
        </p:nvSpPr>
        <p:spPr>
          <a:xfrm>
            <a:off x="1808163" y="2274888"/>
            <a:ext cx="8766175" cy="3503295"/>
          </a:xfrm>
          <a:prstGeom prst="rect">
            <a:avLst/>
          </a:prstGeom>
        </p:spPr>
        <p:txBody>
          <a:bodyPr wrap="square" lIns="71078" tIns="35539" rIns="71078" bIns="35539">
            <a:spAutoFit/>
          </a:bodyPr>
          <a:lstStyle/>
          <a:p>
            <a:pPr fontAlgn="base"/>
            <a:r>
              <a:rPr lang="zh-CN" altLang="zh-CN" sz="2475" b="1" strike="noStrike" noProof="1" dirty="0" smtClean="0">
                <a:solidFill>
                  <a:srgbClr val="FF0000"/>
                </a:solidFill>
                <a:latin typeface="Arial" panose="020B0604020202020204" pitchFamily="34" charset="0"/>
                <a:ea typeface="宋体" panose="02010600030101010101" pitchFamily="2" charset="-122"/>
                <a:cs typeface="+mn-ea"/>
              </a:rPr>
              <a:t>（</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2016</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·全国新课标卷</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3</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文综）</a:t>
            </a:r>
            <a:r>
              <a:rPr lang="zh-CN" altLang="en-US" sz="2475" b="1">
                <a:sym typeface="+mn-ea"/>
              </a:rPr>
              <a:t>31.1980年与1975年相比，我国粮食播种面积减少6884万亩，总产量却增加674亿斤；棉花播种面积减少53万亩，总产量增加652万担；油料作物和甜菜播种面积共扩大3626万亩，其总产量分别增加70%和150%。出现这一现象的主要原因是</a:t>
            </a:r>
            <a:endParaRPr lang="zh-CN" altLang="en-US" sz="2475" b="1"/>
          </a:p>
          <a:p>
            <a:pPr fontAlgn="base"/>
            <a:r>
              <a:rPr lang="zh-CN" altLang="en-US" sz="2475" b="1">
                <a:sym typeface="+mn-ea"/>
              </a:rPr>
              <a:t>A.农民生产自主权的扩大       </a:t>
            </a:r>
            <a:endParaRPr lang="zh-CN" altLang="en-US" sz="2475" b="1"/>
          </a:p>
          <a:p>
            <a:pPr fontAlgn="base"/>
            <a:r>
              <a:rPr lang="zh-CN" altLang="en-US" sz="2475" b="1">
                <a:sym typeface="+mn-ea"/>
              </a:rPr>
              <a:t>B.农业</a:t>
            </a:r>
            <a:r>
              <a:rPr lang="zh-CN" altLang="en-US" sz="2475" b="1">
                <a:solidFill>
                  <a:srgbClr val="FF0000"/>
                </a:solidFill>
                <a:sym typeface="+mn-ea"/>
              </a:rPr>
              <a:t>生产技术有了革命性的改变</a:t>
            </a:r>
            <a:endParaRPr lang="zh-CN" altLang="en-US" sz="2475" b="1">
              <a:solidFill>
                <a:srgbClr val="FF0000"/>
              </a:solidFill>
              <a:sym typeface="+mn-ea"/>
            </a:endParaRPr>
          </a:p>
          <a:p>
            <a:pPr fontAlgn="base"/>
            <a:r>
              <a:rPr lang="zh-CN" altLang="en-US" sz="2475" b="1">
                <a:sym typeface="+mn-ea"/>
              </a:rPr>
              <a:t>C.农村经济体制</a:t>
            </a:r>
            <a:r>
              <a:rPr lang="zh-CN" altLang="en-US" sz="2475" b="1">
                <a:solidFill>
                  <a:srgbClr val="FF0000"/>
                </a:solidFill>
                <a:sym typeface="+mn-ea"/>
              </a:rPr>
              <a:t>改革完成</a:t>
            </a:r>
            <a:r>
              <a:rPr lang="zh-CN" altLang="en-US" sz="2475" b="1">
                <a:solidFill>
                  <a:schemeClr val="accent2"/>
                </a:solidFill>
                <a:sym typeface="+mn-ea"/>
              </a:rPr>
              <a:t> </a:t>
            </a:r>
            <a:r>
              <a:rPr lang="zh-CN" altLang="en-US" sz="2475" b="1">
                <a:sym typeface="+mn-ea"/>
              </a:rPr>
              <a:t>      </a:t>
            </a:r>
            <a:endParaRPr lang="zh-CN" altLang="en-US" sz="2475" b="1"/>
          </a:p>
          <a:p>
            <a:pPr fontAlgn="base"/>
            <a:r>
              <a:rPr lang="zh-CN" altLang="en-US" sz="2475" b="1">
                <a:sym typeface="+mn-ea"/>
              </a:rPr>
              <a:t>D.国家</a:t>
            </a:r>
            <a:r>
              <a:rPr lang="zh-CN" altLang="en-US" sz="2475" b="1">
                <a:solidFill>
                  <a:srgbClr val="FF0000"/>
                </a:solidFill>
                <a:sym typeface="+mn-ea"/>
              </a:rPr>
              <a:t>取消对农副产品的统销政策</a:t>
            </a:r>
            <a:endParaRPr lang="zh-CN" altLang="en-US" sz="2475" b="1" strike="noStrike" noProof="1" dirty="0">
              <a:solidFill>
                <a:srgbClr val="FF0000"/>
              </a:solidFill>
              <a:sym typeface="+mn-ea"/>
            </a:endParaRPr>
          </a:p>
        </p:txBody>
      </p:sp>
      <p:sp>
        <p:nvSpPr>
          <p:cNvPr id="6" name="椭圆 5"/>
          <p:cNvSpPr/>
          <p:nvPr/>
        </p:nvSpPr>
        <p:spPr>
          <a:xfrm>
            <a:off x="6612890" y="2251075"/>
            <a:ext cx="1946910" cy="4813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1078" tIns="35539" rIns="71078" bIns="35539" rtlCol="0" anchor="ctr"/>
          <a:lstStyle/>
          <a:p>
            <a:pPr algn="ctr" fontAlgn="base"/>
            <a:endParaRPr lang="zh-CN" altLang="en-US" sz="1350" strike="noStrike" noProof="1"/>
          </a:p>
        </p:txBody>
      </p:sp>
      <p:sp>
        <p:nvSpPr>
          <p:cNvPr id="8" name="矩形 7"/>
          <p:cNvSpPr/>
          <p:nvPr/>
        </p:nvSpPr>
        <p:spPr>
          <a:xfrm>
            <a:off x="8562057" y="4565429"/>
            <a:ext cx="513715" cy="690245"/>
          </a:xfrm>
          <a:prstGeom prst="rect">
            <a:avLst/>
          </a:prstGeom>
          <a:noFill/>
        </p:spPr>
        <p:txBody>
          <a:bodyPr wrap="non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4050" b="1" strike="noStrike" cap="none" spc="50" noProof="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rPr>
              <a:t>A</a:t>
            </a:r>
            <a:endParaRPr lang="zh-CN" altLang="en-US" sz="405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36855" y="431165"/>
            <a:ext cx="11590655" cy="5746115"/>
          </a:xfrm>
        </p:spPr>
        <p:txBody>
          <a:bodyPr>
            <a:normAutofit fontScale="90000"/>
          </a:bodyPr>
          <a:p>
            <a:pPr marL="0" indent="0">
              <a:buNone/>
            </a:pPr>
            <a:r>
              <a:rPr lang="zh-CN" altLang="en-US" b="1">
                <a:solidFill>
                  <a:srgbClr val="FF0000"/>
                </a:solidFill>
                <a:latin typeface="楷体" panose="02010609060101010101" charset="-122"/>
                <a:ea typeface="楷体" panose="02010609060101010101" charset="-122"/>
                <a:sym typeface="+mn-ea"/>
              </a:rPr>
              <a:t>一、含义：</a:t>
            </a:r>
            <a:endParaRPr lang="zh-CN" altLang="en-US" b="1">
              <a:solidFill>
                <a:srgbClr val="FF0000"/>
              </a:solidFill>
              <a:latin typeface="楷体" panose="02010609060101010101" charset="-122"/>
              <a:ea typeface="楷体" panose="02010609060101010101" charset="-122"/>
              <a:sym typeface="+mn-ea"/>
            </a:endParaRPr>
          </a:p>
          <a:p>
            <a:pPr marL="0" indent="0">
              <a:buNone/>
            </a:pPr>
            <a:r>
              <a:rPr lang="zh-CN" altLang="en-US" b="1">
                <a:latin typeface="楷体" panose="02010609060101010101" charset="-122"/>
                <a:ea typeface="楷体" panose="02010609060101010101" charset="-122"/>
                <a:sym typeface="+mn-ea"/>
              </a:rPr>
              <a:t>核心素养、</a:t>
            </a:r>
            <a:endParaRPr lang="zh-CN" altLang="en-US" b="1">
              <a:latin typeface="楷体" panose="02010609060101010101" charset="-122"/>
              <a:ea typeface="楷体" panose="02010609060101010101" charset="-122"/>
              <a:sym typeface="+mn-ea"/>
            </a:endParaRPr>
          </a:p>
          <a:p>
            <a:pPr marL="0" indent="0">
              <a:buNone/>
            </a:pPr>
            <a:r>
              <a:rPr lang="zh-CN" altLang="en-US" b="1">
                <a:latin typeface="楷体" panose="02010609060101010101" charset="-122"/>
                <a:ea typeface="楷体" panose="02010609060101010101" charset="-122"/>
                <a:sym typeface="+mn-ea"/>
              </a:rPr>
              <a:t>学科核心素养、</a:t>
            </a:r>
            <a:endParaRPr lang="zh-CN" altLang="en-US" b="1">
              <a:latin typeface="楷体" panose="02010609060101010101" charset="-122"/>
              <a:ea typeface="楷体" panose="02010609060101010101" charset="-122"/>
              <a:sym typeface="+mn-ea"/>
            </a:endParaRPr>
          </a:p>
          <a:p>
            <a:pPr marL="0" indent="0">
              <a:buNone/>
            </a:pPr>
            <a:r>
              <a:rPr lang="zh-CN" altLang="en-US" b="1">
                <a:latin typeface="楷体" panose="02010609060101010101" charset="-122"/>
                <a:ea typeface="楷体" panose="02010609060101010101" charset="-122"/>
                <a:sym typeface="+mn-ea"/>
              </a:rPr>
              <a:t>历史学科核心素养、</a:t>
            </a:r>
            <a:endParaRPr lang="zh-CN" altLang="en-US" b="1">
              <a:latin typeface="楷体" panose="02010609060101010101" charset="-122"/>
              <a:ea typeface="楷体" panose="02010609060101010101" charset="-122"/>
              <a:sym typeface="+mn-ea"/>
            </a:endParaRPr>
          </a:p>
          <a:p>
            <a:pPr marL="0" indent="0">
              <a:buNone/>
            </a:pPr>
            <a:endParaRPr lang="zh-CN" altLang="en-US" b="1">
              <a:latin typeface="楷体" panose="02010609060101010101" charset="-122"/>
              <a:ea typeface="楷体" panose="02010609060101010101" charset="-122"/>
              <a:sym typeface="+mn-ea"/>
            </a:endParaRPr>
          </a:p>
          <a:p>
            <a:pPr marL="0" indent="0">
              <a:buNone/>
            </a:pPr>
            <a:r>
              <a:rPr lang="en-US" altLang="zh-CN" b="1">
                <a:solidFill>
                  <a:srgbClr val="FF0000"/>
                </a:solidFill>
                <a:latin typeface="楷体" panose="02010609060101010101" charset="-122"/>
                <a:ea typeface="楷体" panose="02010609060101010101" charset="-122"/>
                <a:sym typeface="+mn-ea"/>
              </a:rPr>
              <a:t>1</a:t>
            </a:r>
            <a:r>
              <a:rPr lang="zh-CN" altLang="en-US" b="1">
                <a:solidFill>
                  <a:srgbClr val="FF0000"/>
                </a:solidFill>
                <a:latin typeface="楷体" panose="02010609060101010101" charset="-122"/>
                <a:ea typeface="楷体" panose="02010609060101010101" charset="-122"/>
                <a:sym typeface="+mn-ea"/>
              </a:rPr>
              <a:t>、核心素养</a:t>
            </a:r>
            <a:r>
              <a:rPr lang="zh-CN" altLang="en-US" b="1">
                <a:latin typeface="楷体" panose="02010609060101010101" charset="-122"/>
                <a:ea typeface="楷体" panose="02010609060101010101" charset="-122"/>
                <a:sym typeface="+mn-ea"/>
              </a:rPr>
              <a:t>是知识与技能、过程与方法、情感态度与价值观的整合。</a:t>
            </a:r>
            <a:endParaRPr lang="zh-CN" altLang="en-US" b="1">
              <a:latin typeface="楷体" panose="02010609060101010101" charset="-122"/>
              <a:ea typeface="楷体" panose="02010609060101010101" charset="-122"/>
              <a:sym typeface="+mn-ea"/>
            </a:endParaRPr>
          </a:p>
          <a:p>
            <a:pPr marL="0" indent="0">
              <a:buNone/>
            </a:pPr>
            <a:endParaRPr lang="en-US" altLang="zh-CN" b="1">
              <a:solidFill>
                <a:srgbClr val="FF0000"/>
              </a:solidFill>
              <a:latin typeface="楷体" panose="02010609060101010101" charset="-122"/>
              <a:ea typeface="楷体" panose="02010609060101010101" charset="-122"/>
              <a:sym typeface="+mn-ea"/>
            </a:endParaRPr>
          </a:p>
          <a:p>
            <a:pPr marL="0" indent="0">
              <a:buNone/>
            </a:pPr>
            <a:r>
              <a:rPr lang="en-US" altLang="zh-CN" b="1">
                <a:solidFill>
                  <a:srgbClr val="FF0000"/>
                </a:solidFill>
                <a:latin typeface="楷体" panose="02010609060101010101" charset="-122"/>
                <a:ea typeface="楷体" panose="02010609060101010101" charset="-122"/>
                <a:sym typeface="+mn-ea"/>
              </a:rPr>
              <a:t>2</a:t>
            </a:r>
            <a:r>
              <a:rPr lang="zh-CN" altLang="en-US" b="1">
                <a:solidFill>
                  <a:srgbClr val="FF0000"/>
                </a:solidFill>
                <a:latin typeface="楷体" panose="02010609060101010101" charset="-122"/>
                <a:ea typeface="楷体" panose="02010609060101010101" charset="-122"/>
                <a:sym typeface="+mn-ea"/>
              </a:rPr>
              <a:t>、学科核心素养</a:t>
            </a:r>
            <a:r>
              <a:rPr lang="zh-CN" altLang="en-US" b="1">
                <a:latin typeface="楷体" panose="02010609060101010101" charset="-122"/>
                <a:ea typeface="楷体" panose="02010609060101010101" charset="-122"/>
                <a:sym typeface="+mn-ea"/>
              </a:rPr>
              <a:t>是学科育人价值的集中体现，是通过某学科学习而逐步形成的关键能力、必备品格与价值观念。</a:t>
            </a:r>
            <a:endParaRPr lang="zh-CN" altLang="en-US" b="1">
              <a:latin typeface="楷体" panose="02010609060101010101" charset="-122"/>
              <a:ea typeface="楷体" panose="02010609060101010101" charset="-122"/>
            </a:endParaRPr>
          </a:p>
          <a:p>
            <a:pPr marL="0" indent="0">
              <a:buNone/>
            </a:pPr>
            <a:endParaRPr lang="en-US" altLang="zh-CN" b="1">
              <a:solidFill>
                <a:srgbClr val="FF0000"/>
              </a:solidFill>
              <a:latin typeface="楷体" panose="02010609060101010101" charset="-122"/>
              <a:ea typeface="楷体" panose="02010609060101010101" charset="-122"/>
              <a:sym typeface="+mn-ea"/>
            </a:endParaRPr>
          </a:p>
          <a:p>
            <a:pPr marL="0" indent="0">
              <a:buNone/>
            </a:pPr>
            <a:r>
              <a:rPr lang="en-US" altLang="zh-CN" b="1">
                <a:solidFill>
                  <a:srgbClr val="FF0000"/>
                </a:solidFill>
                <a:latin typeface="楷体" panose="02010609060101010101" charset="-122"/>
                <a:ea typeface="楷体" panose="02010609060101010101" charset="-122"/>
                <a:sym typeface="+mn-ea"/>
              </a:rPr>
              <a:t>3</a:t>
            </a:r>
            <a:r>
              <a:rPr lang="zh-CN" altLang="en-US" b="1">
                <a:solidFill>
                  <a:srgbClr val="FF0000"/>
                </a:solidFill>
                <a:latin typeface="楷体" panose="02010609060101010101" charset="-122"/>
                <a:ea typeface="楷体" panose="02010609060101010101" charset="-122"/>
                <a:sym typeface="+mn-ea"/>
              </a:rPr>
              <a:t>、历史学科核心素养</a:t>
            </a:r>
            <a:r>
              <a:rPr lang="zh-CN" altLang="en-US" b="1">
                <a:latin typeface="楷体" panose="02010609060101010101" charset="-122"/>
                <a:ea typeface="楷体" panose="02010609060101010101" charset="-122"/>
                <a:sym typeface="+mn-ea"/>
              </a:rPr>
              <a:t>包括唯物史观、时空观念、史料实证、历史解释、家国情怀五个方面。</a:t>
            </a:r>
            <a:endParaRPr lang="zh-CN" altLang="en-US" b="1">
              <a:latin typeface="楷体" panose="02010609060101010101" charset="-122"/>
              <a:ea typeface="楷体" panose="02010609060101010101" charset="-122"/>
            </a:endParaRPr>
          </a:p>
          <a:p>
            <a:pPr marL="0" indent="0">
              <a:buNone/>
            </a:pPr>
            <a:endParaRPr lang="zh-CN" altLang="en-US" b="1">
              <a:latin typeface="楷体" panose="02010609060101010101" charset="-122"/>
              <a:ea typeface="楷体" panose="0201060906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791210" y="366713"/>
            <a:ext cx="3402013" cy="925195"/>
          </a:xfrm>
          <a:prstGeom prst="rect">
            <a:avLst/>
          </a:prstGeom>
        </p:spPr>
        <p:txBody>
          <a:bodyPr wrap="square" lIns="71078" tIns="35539" rIns="71078" bIns="35539">
            <a:spAutoFit/>
          </a:bodyPr>
          <a:lstStyle/>
          <a:p>
            <a:pPr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a:p>
            <a:pPr fontAlgn="base"/>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5" name="矩形 4"/>
          <p:cNvSpPr/>
          <p:nvPr/>
        </p:nvSpPr>
        <p:spPr>
          <a:xfrm>
            <a:off x="278765" y="1790700"/>
            <a:ext cx="11635105" cy="3884930"/>
          </a:xfrm>
          <a:prstGeom prst="rect">
            <a:avLst/>
          </a:prstGeom>
        </p:spPr>
        <p:txBody>
          <a:bodyPr wrap="square" lIns="71078" tIns="35539" rIns="71078" bIns="35539">
            <a:spAutoFit/>
          </a:bodyPr>
          <a:lstStyle/>
          <a:p>
            <a:pPr fontAlgn="base"/>
            <a:r>
              <a:rPr lang="zh-CN" altLang="zh-CN" sz="2475" b="1" strike="noStrike" noProof="1" dirty="0" smtClean="0">
                <a:solidFill>
                  <a:srgbClr val="FF0000"/>
                </a:solidFill>
                <a:latin typeface="Arial" panose="020B0604020202020204" pitchFamily="34" charset="0"/>
                <a:ea typeface="宋体" panose="02010600030101010101" pitchFamily="2" charset="-122"/>
                <a:cs typeface="+mn-ea"/>
              </a:rPr>
              <a:t>（</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2017</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·全国新课标卷</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1</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文综）</a:t>
            </a:r>
            <a:r>
              <a:rPr lang="zh-CN" altLang="en-US" sz="2475" b="1">
                <a:sym typeface="+mn-ea"/>
              </a:rPr>
              <a:t>34．</a:t>
            </a:r>
            <a:endParaRPr lang="zh-CN" altLang="en-US" sz="2475" b="1">
              <a:sym typeface="+mn-ea"/>
            </a:endParaRPr>
          </a:p>
          <a:p>
            <a:pPr fontAlgn="base"/>
            <a:endParaRPr lang="zh-CN" altLang="en-US" sz="2475" b="1">
              <a:sym typeface="+mn-ea"/>
            </a:endParaRPr>
          </a:p>
          <a:p>
            <a:pPr fontAlgn="base"/>
            <a:endParaRPr lang="zh-CN" altLang="en-US" sz="2475" b="1">
              <a:sym typeface="+mn-ea"/>
            </a:endParaRPr>
          </a:p>
          <a:p>
            <a:pPr fontAlgn="base"/>
            <a:endParaRPr lang="zh-CN" altLang="en-US" sz="2475" b="1">
              <a:sym typeface="+mn-ea"/>
            </a:endParaRPr>
          </a:p>
          <a:p>
            <a:pPr fontAlgn="base"/>
            <a:endParaRPr lang="zh-CN" altLang="en-US" sz="2475" b="1">
              <a:sym typeface="+mn-ea"/>
            </a:endParaRPr>
          </a:p>
          <a:p>
            <a:pPr fontAlgn="base"/>
            <a:endParaRPr lang="zh-CN" altLang="en-US" sz="2475" b="1">
              <a:sym typeface="+mn-ea"/>
            </a:endParaRPr>
          </a:p>
          <a:p>
            <a:pPr fontAlgn="base"/>
            <a:r>
              <a:rPr lang="zh-CN" altLang="en-US" sz="2475" b="1">
                <a:sym typeface="+mn-ea"/>
              </a:rPr>
              <a:t>                                                                       图4</a:t>
            </a:r>
            <a:endParaRPr lang="zh-CN" altLang="en-US" sz="2475" b="1">
              <a:sym typeface="+mn-ea"/>
            </a:endParaRPr>
          </a:p>
          <a:p>
            <a:pPr fontAlgn="base"/>
            <a:r>
              <a:rPr lang="zh-CN" altLang="en-US" sz="2475" b="1">
                <a:sym typeface="+mn-ea"/>
              </a:rPr>
              <a:t>     图4是苏联时期的一幅漫画《又是斯大林格勒》。该漫画表明</a:t>
            </a:r>
            <a:endParaRPr lang="zh-CN" altLang="en-US" sz="2475" b="1">
              <a:sym typeface="+mn-ea"/>
            </a:endParaRPr>
          </a:p>
          <a:p>
            <a:pPr fontAlgn="base"/>
            <a:r>
              <a:rPr lang="zh-CN" altLang="en-US" sz="2475" b="1">
                <a:sym typeface="+mn-ea"/>
              </a:rPr>
              <a:t>A．外国对苏俄的武装干涉彻底失败     B．苏联在帝国主义包围中仍实现工业化</a:t>
            </a:r>
            <a:endParaRPr lang="zh-CN" altLang="en-US" sz="2475" b="1">
              <a:sym typeface="+mn-ea"/>
            </a:endParaRPr>
          </a:p>
          <a:p>
            <a:pPr fontAlgn="base"/>
            <a:r>
              <a:rPr lang="zh-CN" altLang="en-US" sz="2475" b="1">
                <a:sym typeface="+mn-ea"/>
              </a:rPr>
              <a:t>C．二战期间苏联经济建设并未停滞     D．遏制政策未能阻止苏联经济的发展</a:t>
            </a:r>
            <a:endParaRPr lang="zh-CN" altLang="en-US" sz="2475" b="1">
              <a:sym typeface="+mn-ea"/>
            </a:endParaRPr>
          </a:p>
        </p:txBody>
      </p:sp>
      <p:sp>
        <p:nvSpPr>
          <p:cNvPr id="6" name="椭圆 5"/>
          <p:cNvSpPr/>
          <p:nvPr/>
        </p:nvSpPr>
        <p:spPr>
          <a:xfrm>
            <a:off x="4704715" y="4384040"/>
            <a:ext cx="1946910" cy="4813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1078" tIns="35539" rIns="71078" bIns="35539" rtlCol="0" anchor="ctr"/>
          <a:lstStyle/>
          <a:p>
            <a:pPr algn="ctr" fontAlgn="base"/>
            <a:endParaRPr lang="zh-CN" altLang="en-US" sz="1350" strike="noStrike" noProof="1"/>
          </a:p>
        </p:txBody>
      </p:sp>
      <p:sp>
        <p:nvSpPr>
          <p:cNvPr id="8" name="矩形 7"/>
          <p:cNvSpPr/>
          <p:nvPr/>
        </p:nvSpPr>
        <p:spPr>
          <a:xfrm>
            <a:off x="8733155" y="367030"/>
            <a:ext cx="1303020" cy="1544320"/>
          </a:xfrm>
          <a:prstGeom prst="rect">
            <a:avLst/>
          </a:prstGeom>
          <a:noFill/>
        </p:spPr>
        <p:txBody>
          <a:bodyPr wrap="squar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960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
            </a:r>
            <a:endParaRPr lang="en-US" altLang="zh-CN" sz="960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 name="图片 1" descr="中学历史教学园地（www.zxls.com）——全国文章总量、访问量最大的历史教学网站。"/>
          <p:cNvPicPr>
            <a:picLocks noChangeAspect="1"/>
          </p:cNvPicPr>
          <p:nvPr>
            <p:ph/>
          </p:nvPr>
        </p:nvPicPr>
        <p:blipFill>
          <a:blip r:embed="rId1"/>
          <a:stretch>
            <a:fillRect/>
          </a:stretch>
        </p:blipFill>
        <p:spPr>
          <a:xfrm>
            <a:off x="5180330" y="1790700"/>
            <a:ext cx="5053330" cy="221932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781685" y="505778"/>
            <a:ext cx="3402013" cy="925195"/>
          </a:xfrm>
          <a:prstGeom prst="rect">
            <a:avLst/>
          </a:prstGeom>
        </p:spPr>
        <p:txBody>
          <a:bodyPr wrap="square" lIns="71078" tIns="35539" rIns="71078" bIns="35539">
            <a:spAutoFit/>
          </a:bodyPr>
          <a:lstStyle/>
          <a:p>
            <a:pPr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a:p>
            <a:pPr fontAlgn="base"/>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5" name="矩形 4"/>
          <p:cNvSpPr/>
          <p:nvPr/>
        </p:nvSpPr>
        <p:spPr>
          <a:xfrm>
            <a:off x="870585" y="2251075"/>
            <a:ext cx="10792460" cy="2358390"/>
          </a:xfrm>
          <a:prstGeom prst="rect">
            <a:avLst/>
          </a:prstGeom>
        </p:spPr>
        <p:txBody>
          <a:bodyPr wrap="square" lIns="71078" tIns="35539" rIns="71078" bIns="35539">
            <a:spAutoFit/>
          </a:bodyPr>
          <a:lstStyle/>
          <a:p>
            <a:pPr fontAlgn="base"/>
            <a:r>
              <a:rPr lang="zh-CN" altLang="zh-CN" sz="2475" b="1" strike="noStrike" noProof="1" dirty="0" smtClean="0">
                <a:solidFill>
                  <a:srgbClr val="FF0000"/>
                </a:solidFill>
                <a:latin typeface="Arial" panose="020B0604020202020204" pitchFamily="34" charset="0"/>
                <a:ea typeface="宋体" panose="02010600030101010101" pitchFamily="2" charset="-122"/>
                <a:cs typeface="+mn-ea"/>
              </a:rPr>
              <a:t>（</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2017</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·全国新课标卷</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2</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文综）</a:t>
            </a:r>
            <a:r>
              <a:rPr lang="zh-CN" altLang="en-US" sz="2475" b="1">
                <a:sym typeface="+mn-ea"/>
              </a:rPr>
              <a:t>30．抗日战争胜利后，山东根据地已有农会、工会、妇女会、青年团、儿童团等中国共产党领导的群众组织，成员达404万人，占根据地总人口的27%；中共党员占总人口的1%左右，几乎村村有党员。这反映出</a:t>
            </a:r>
            <a:endParaRPr lang="zh-CN" altLang="en-US" sz="2475" b="1">
              <a:sym typeface="+mn-ea"/>
            </a:endParaRPr>
          </a:p>
          <a:p>
            <a:pPr fontAlgn="base"/>
            <a:r>
              <a:rPr lang="zh-CN" altLang="en-US" sz="2475" b="1">
                <a:sym typeface="+mn-ea"/>
              </a:rPr>
              <a:t>A．革命工作的重心开始转移           B．工农武装割据局面已经形成</a:t>
            </a:r>
            <a:endParaRPr lang="zh-CN" altLang="en-US" sz="2475" b="1">
              <a:sym typeface="+mn-ea"/>
            </a:endParaRPr>
          </a:p>
          <a:p>
            <a:pPr fontAlgn="base"/>
            <a:r>
              <a:rPr lang="zh-CN" altLang="en-US" sz="2475" b="1">
                <a:sym typeface="+mn-ea"/>
              </a:rPr>
              <a:t>C．统一战线范围进一步扩大           D．国共力量对比变化趋势加强</a:t>
            </a:r>
            <a:endParaRPr lang="zh-CN" altLang="en-US" sz="2475" b="1">
              <a:sym typeface="+mn-ea"/>
            </a:endParaRPr>
          </a:p>
        </p:txBody>
      </p:sp>
      <p:sp>
        <p:nvSpPr>
          <p:cNvPr id="6" name="椭圆 5"/>
          <p:cNvSpPr/>
          <p:nvPr/>
        </p:nvSpPr>
        <p:spPr>
          <a:xfrm>
            <a:off x="5415280" y="2251075"/>
            <a:ext cx="1946910" cy="4813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1078" tIns="35539" rIns="71078" bIns="35539" rtlCol="0" anchor="ctr"/>
          <a:lstStyle/>
          <a:p>
            <a:pPr algn="ctr" fontAlgn="base"/>
            <a:endParaRPr lang="zh-CN" altLang="en-US" sz="1350" strike="noStrike" noProof="1"/>
          </a:p>
        </p:txBody>
      </p:sp>
      <p:sp>
        <p:nvSpPr>
          <p:cNvPr id="8" name="矩形 7"/>
          <p:cNvSpPr/>
          <p:nvPr/>
        </p:nvSpPr>
        <p:spPr>
          <a:xfrm>
            <a:off x="8733155" y="367030"/>
            <a:ext cx="1303020" cy="1544320"/>
          </a:xfrm>
          <a:prstGeom prst="rect">
            <a:avLst/>
          </a:prstGeom>
          <a:noFill/>
        </p:spPr>
        <p:txBody>
          <a:bodyPr wrap="squar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960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
            </a:r>
            <a:endParaRPr lang="en-US" altLang="zh-CN" sz="960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636905" y="545148"/>
            <a:ext cx="3402013" cy="925195"/>
          </a:xfrm>
          <a:prstGeom prst="rect">
            <a:avLst/>
          </a:prstGeom>
        </p:spPr>
        <p:txBody>
          <a:bodyPr wrap="square" lIns="71078" tIns="35539" rIns="71078" bIns="35539">
            <a:spAutoFit/>
          </a:bodyPr>
          <a:lstStyle/>
          <a:p>
            <a:pPr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a:p>
            <a:pPr fontAlgn="base"/>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5" name="矩形 4"/>
          <p:cNvSpPr/>
          <p:nvPr/>
        </p:nvSpPr>
        <p:spPr>
          <a:xfrm>
            <a:off x="870585" y="2251075"/>
            <a:ext cx="10792460" cy="2358390"/>
          </a:xfrm>
          <a:prstGeom prst="rect">
            <a:avLst/>
          </a:prstGeom>
        </p:spPr>
        <p:txBody>
          <a:bodyPr wrap="square" lIns="71078" tIns="35539" rIns="71078" bIns="35539">
            <a:spAutoFit/>
          </a:bodyPr>
          <a:lstStyle/>
          <a:p>
            <a:pPr fontAlgn="base"/>
            <a:r>
              <a:rPr lang="zh-CN" altLang="zh-CN" sz="2475" b="1" strike="noStrike" noProof="1" dirty="0" smtClean="0">
                <a:solidFill>
                  <a:srgbClr val="FF0000"/>
                </a:solidFill>
                <a:latin typeface="Arial" panose="020B0604020202020204" pitchFamily="34" charset="0"/>
                <a:ea typeface="宋体" panose="02010600030101010101" pitchFamily="2" charset="-122"/>
                <a:cs typeface="+mn-ea"/>
              </a:rPr>
              <a:t>（</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2017</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·全国新课标卷</a:t>
            </a:r>
            <a:r>
              <a:rPr lang="en-US" altLang="zh-CN" sz="2475" b="1" strike="noStrike" noProof="1" dirty="0">
                <a:solidFill>
                  <a:srgbClr val="FF0000"/>
                </a:solidFill>
                <a:latin typeface="Arial" panose="020B0604020202020204" pitchFamily="34" charset="0"/>
                <a:ea typeface="宋体" panose="02010600030101010101" pitchFamily="2" charset="-122"/>
                <a:cs typeface="+mn-ea"/>
              </a:rPr>
              <a:t>3</a:t>
            </a:r>
            <a:r>
              <a:rPr lang="zh-CN" altLang="zh-CN" sz="2475" b="1" strike="noStrike" noProof="1" dirty="0">
                <a:solidFill>
                  <a:srgbClr val="FF0000"/>
                </a:solidFill>
                <a:latin typeface="Arial" panose="020B0604020202020204" pitchFamily="34" charset="0"/>
                <a:ea typeface="宋体" panose="02010600030101010101" pitchFamily="2" charset="-122"/>
                <a:cs typeface="+mn-ea"/>
              </a:rPr>
              <a:t>文综）</a:t>
            </a:r>
            <a:r>
              <a:rPr lang="zh-CN" altLang="en-US" sz="2475" b="1">
                <a:sym typeface="+mn-ea"/>
              </a:rPr>
              <a:t>28．1897年，有人指出：“中国创行西法已数十年，皆属皮毛，空言无补。至今两年来，忽大为变动，如邮政、银行、铁路，直见施行，今天津亦有小轮，风气之开，人力诚难阻隔也。”产生上述变化的主要原因是</a:t>
            </a:r>
            <a:endParaRPr lang="zh-CN" altLang="en-US" sz="2475" b="1">
              <a:sym typeface="+mn-ea"/>
            </a:endParaRPr>
          </a:p>
          <a:p>
            <a:pPr fontAlgn="base"/>
            <a:r>
              <a:rPr lang="zh-CN" altLang="en-US" sz="2475" b="1">
                <a:sym typeface="+mn-ea"/>
              </a:rPr>
              <a:t>A．维新变法运动迅速兴起             B．政府大力扶持官督商办企业</a:t>
            </a:r>
            <a:endParaRPr lang="zh-CN" altLang="en-US" sz="2475" b="1">
              <a:sym typeface="+mn-ea"/>
            </a:endParaRPr>
          </a:p>
          <a:p>
            <a:pPr fontAlgn="base"/>
            <a:r>
              <a:rPr lang="zh-CN" altLang="en-US" sz="2475" b="1">
                <a:sym typeface="+mn-ea"/>
              </a:rPr>
              <a:t>C．列强对华资本输出减少             D．政府放宽了兴办实业的限制</a:t>
            </a:r>
            <a:endParaRPr lang="zh-CN" altLang="en-US" sz="2475" b="1">
              <a:sym typeface="+mn-ea"/>
            </a:endParaRPr>
          </a:p>
        </p:txBody>
      </p:sp>
      <p:sp>
        <p:nvSpPr>
          <p:cNvPr id="6" name="椭圆 5"/>
          <p:cNvSpPr/>
          <p:nvPr/>
        </p:nvSpPr>
        <p:spPr>
          <a:xfrm>
            <a:off x="5415280" y="2251075"/>
            <a:ext cx="1946910" cy="4813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1078" tIns="35539" rIns="71078" bIns="35539" rtlCol="0" anchor="ctr"/>
          <a:lstStyle/>
          <a:p>
            <a:pPr algn="ctr" fontAlgn="base"/>
            <a:endParaRPr lang="zh-CN" altLang="en-US" sz="1350" strike="noStrike" noProof="1"/>
          </a:p>
        </p:txBody>
      </p:sp>
      <p:sp>
        <p:nvSpPr>
          <p:cNvPr id="8" name="矩形 7"/>
          <p:cNvSpPr/>
          <p:nvPr/>
        </p:nvSpPr>
        <p:spPr>
          <a:xfrm>
            <a:off x="8733155" y="367030"/>
            <a:ext cx="1303020" cy="1544320"/>
          </a:xfrm>
          <a:prstGeom prst="rect">
            <a:avLst/>
          </a:prstGeom>
          <a:noFill/>
        </p:spPr>
        <p:txBody>
          <a:bodyPr wrap="squar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960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a:t>
            </a:r>
            <a:endParaRPr lang="en-US" altLang="zh-CN" sz="960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Rectangle 2"/>
          <p:cNvSpPr/>
          <p:nvPr/>
        </p:nvSpPr>
        <p:spPr>
          <a:xfrm>
            <a:off x="1703388" y="1501299"/>
            <a:ext cx="8767762" cy="1177290"/>
          </a:xfrm>
          <a:prstGeom prst="rect">
            <a:avLst/>
          </a:prstGeom>
          <a:noFill/>
          <a:ln w="9525">
            <a:noFill/>
          </a:ln>
        </p:spPr>
        <p:txBody>
          <a:bodyPr wrap="square" lIns="71078" tIns="35539" rIns="71078" bIns="35539" anchor="ctr">
            <a:spAutoFit/>
          </a:bodyPr>
          <a:p>
            <a:pPr lvl="0" indent="0" defTabSz="948055"/>
            <a:r>
              <a:rPr lang="zh-CN" altLang="en-US" sz="2400" b="1" dirty="0">
                <a:solidFill>
                  <a:srgbClr val="FF0000"/>
                </a:solidFill>
                <a:latin typeface="Times New Roman" panose="02020603050405020304" pitchFamily="2" charset="0"/>
                <a:ea typeface="宋体" panose="02010600030101010101" pitchFamily="2" charset="-122"/>
              </a:rPr>
              <a:t>（</a:t>
            </a:r>
            <a:r>
              <a:rPr lang="en-US" altLang="zh-CN" sz="2400" b="1" dirty="0">
                <a:solidFill>
                  <a:srgbClr val="FF0000"/>
                </a:solidFill>
                <a:latin typeface="Times New Roman" panose="02020603050405020304" pitchFamily="2" charset="0"/>
                <a:ea typeface="宋体" panose="02010600030101010101" pitchFamily="2" charset="-122"/>
              </a:rPr>
              <a:t>2011</a:t>
            </a:r>
            <a:r>
              <a:rPr lang="en-US" altLang="zh-CN" sz="2400" b="1" dirty="0">
                <a:solidFill>
                  <a:srgbClr val="FF0000"/>
                </a:solidFill>
                <a:latin typeface="Arial" panose="020B0604020202020204"/>
                <a:ea typeface="宋体" panose="02010600030101010101" pitchFamily="2" charset="-122"/>
              </a:rPr>
              <a:t>·</a:t>
            </a:r>
            <a:r>
              <a:rPr lang="zh-CN" altLang="en-US" sz="2400" b="1" dirty="0">
                <a:solidFill>
                  <a:srgbClr val="FF0000"/>
                </a:solidFill>
                <a:latin typeface="Times New Roman" panose="02020603050405020304" pitchFamily="2" charset="0"/>
                <a:ea typeface="宋体" panose="02010600030101010101" pitchFamily="2" charset="-122"/>
              </a:rPr>
              <a:t>全国新课标文综</a:t>
            </a:r>
            <a:r>
              <a:rPr lang="en-US" altLang="zh-CN" sz="2400" b="1" dirty="0">
                <a:solidFill>
                  <a:srgbClr val="FF0000"/>
                </a:solidFill>
                <a:latin typeface="Arial" panose="020B0604020202020204"/>
                <a:ea typeface="宋体" panose="02010600030101010101" pitchFamily="2" charset="-122"/>
              </a:rPr>
              <a:t>·</a:t>
            </a:r>
            <a:r>
              <a:rPr lang="en-US" altLang="zh-CN" sz="2400" b="1" dirty="0">
                <a:solidFill>
                  <a:srgbClr val="FF0000"/>
                </a:solidFill>
                <a:latin typeface="Times New Roman" panose="02020603050405020304" pitchFamily="2" charset="0"/>
                <a:ea typeface="宋体" panose="02010600030101010101" pitchFamily="2" charset="-122"/>
              </a:rPr>
              <a:t>25</a:t>
            </a:r>
            <a:r>
              <a:rPr lang="zh-CN" altLang="en-US" sz="2400" b="1" dirty="0">
                <a:solidFill>
                  <a:srgbClr val="FF0000"/>
                </a:solidFill>
                <a:latin typeface="Times New Roman" panose="02020603050405020304" pitchFamily="2" charset="0"/>
                <a:ea typeface="宋体" panose="02010600030101010101" pitchFamily="2" charset="-122"/>
              </a:rPr>
              <a:t>）</a:t>
            </a:r>
            <a:r>
              <a:rPr lang="zh-CN" altLang="en-US" sz="2400" b="1" dirty="0">
                <a:latin typeface="Times New Roman" panose="02020603050405020304" pitchFamily="2" charset="0"/>
                <a:ea typeface="宋体" panose="02010600030101010101" pitchFamily="2" charset="-122"/>
              </a:rPr>
              <a:t>图</a:t>
            </a:r>
            <a:r>
              <a:rPr lang="en-US" altLang="zh-CN" sz="2400" b="1" dirty="0">
                <a:latin typeface="Times New Roman" panose="02020603050405020304" pitchFamily="2" charset="0"/>
                <a:ea typeface="宋体" panose="02010600030101010101" pitchFamily="2" charset="-122"/>
              </a:rPr>
              <a:t>4</a:t>
            </a:r>
            <a:r>
              <a:rPr lang="zh-CN" altLang="en-US" sz="2400" b="1" dirty="0">
                <a:latin typeface="Times New Roman" panose="02020603050405020304" pitchFamily="2" charset="0"/>
                <a:ea typeface="宋体" panose="02010600030101010101" pitchFamily="2" charset="-122"/>
              </a:rPr>
              <a:t>是依据</a:t>
            </a:r>
            <a:r>
              <a:rPr lang="en-US" altLang="zh-CN" sz="2400" b="1" dirty="0">
                <a:latin typeface="Times New Roman" panose="02020603050405020304" pitchFamily="2" charset="0"/>
                <a:ea typeface="宋体" panose="02010600030101010101" pitchFamily="2" charset="-122"/>
              </a:rPr>
              <a:t>《</a:t>
            </a:r>
            <a:r>
              <a:rPr lang="zh-CN" altLang="en-US" sz="2400" b="1" dirty="0">
                <a:latin typeface="Times New Roman" panose="02020603050405020304" pitchFamily="2" charset="0"/>
                <a:ea typeface="宋体" panose="02010600030101010101" pitchFamily="2" charset="-122"/>
              </a:rPr>
              <a:t>隋书</a:t>
            </a:r>
            <a:r>
              <a:rPr lang="en-US" altLang="zh-CN" sz="2400" b="1" dirty="0">
                <a:latin typeface="Arial" panose="020B0604020202020204"/>
                <a:ea typeface="宋体" panose="02010600030101010101" pitchFamily="2" charset="-122"/>
              </a:rPr>
              <a:t>·</a:t>
            </a:r>
            <a:r>
              <a:rPr lang="zh-CN" altLang="en-US" sz="2400" b="1" dirty="0">
                <a:latin typeface="Times New Roman" panose="02020603050405020304" pitchFamily="2" charset="0"/>
                <a:ea typeface="宋体" panose="02010600030101010101" pitchFamily="2" charset="-122"/>
              </a:rPr>
              <a:t>食货志</a:t>
            </a:r>
            <a:r>
              <a:rPr lang="en-US" altLang="zh-CN" sz="2400" b="1" dirty="0">
                <a:latin typeface="Times New Roman" panose="02020603050405020304" pitchFamily="2" charset="0"/>
                <a:ea typeface="宋体" panose="02010600030101010101" pitchFamily="2" charset="-122"/>
              </a:rPr>
              <a:t>》</a:t>
            </a:r>
            <a:r>
              <a:rPr lang="zh-CN" altLang="en-US" sz="2400" b="1" dirty="0">
                <a:latin typeface="Times New Roman" panose="02020603050405020304" pitchFamily="2" charset="0"/>
                <a:ea typeface="宋体" panose="02010600030101010101" pitchFamily="2" charset="-122"/>
              </a:rPr>
              <a:t>等制作的南北朝时期各地区货币使用情况示意图。该图反映出</a:t>
            </a:r>
            <a:r>
              <a:rPr lang="en-US" altLang="zh-CN" sz="2400" b="1" dirty="0">
                <a:latin typeface="Times New Roman" panose="02020603050405020304" pitchFamily="2" charset="0"/>
                <a:ea typeface="宋体" panose="02010600030101010101" pitchFamily="2" charset="-122"/>
              </a:rPr>
              <a:t>(</a:t>
            </a:r>
            <a:r>
              <a:rPr lang="zh-CN" altLang="en-US" sz="2400" b="1" dirty="0">
                <a:latin typeface="Times New Roman" panose="02020603050405020304" pitchFamily="2" charset="0"/>
                <a:ea typeface="宋体" panose="02010600030101010101" pitchFamily="2" charset="-122"/>
              </a:rPr>
              <a:t>　　</a:t>
            </a:r>
            <a:r>
              <a:rPr lang="en-US" altLang="zh-CN" sz="2400" b="1" dirty="0">
                <a:latin typeface="Times New Roman" panose="02020603050405020304" pitchFamily="2" charset="0"/>
                <a:ea typeface="宋体" panose="02010600030101010101" pitchFamily="2" charset="-122"/>
              </a:rPr>
              <a:t>) </a:t>
            </a:r>
            <a:endParaRPr lang="en-US" altLang="zh-CN" sz="2400" b="1" dirty="0">
              <a:latin typeface="Arial" panose="020B0604020202020204" pitchFamily="34" charset="0"/>
              <a:ea typeface="宋体" panose="02010600030101010101" pitchFamily="2" charset="-122"/>
            </a:endParaRPr>
          </a:p>
          <a:p>
            <a:pPr lvl="0" indent="0" defTabSz="948055" eaLnBrk="0" hangingPunct="0"/>
            <a:endParaRPr lang="en-US" altLang="zh-CN" sz="2400" b="1" dirty="0">
              <a:latin typeface="Arial" panose="020B0604020202020204" pitchFamily="34" charset="0"/>
              <a:ea typeface="宋体" panose="02010600030101010101" pitchFamily="2" charset="-122"/>
            </a:endParaRPr>
          </a:p>
        </p:txBody>
      </p:sp>
      <p:pic>
        <p:nvPicPr>
          <p:cNvPr id="115714" name="图片 5" descr="wps7437.tmp"/>
          <p:cNvPicPr>
            <a:picLocks noChangeAspect="1"/>
          </p:cNvPicPr>
          <p:nvPr/>
        </p:nvPicPr>
        <p:blipFill>
          <a:blip r:embed="rId1"/>
          <a:stretch>
            <a:fillRect/>
          </a:stretch>
        </p:blipFill>
        <p:spPr>
          <a:xfrm>
            <a:off x="1245235" y="2268220"/>
            <a:ext cx="10078085" cy="2767965"/>
          </a:xfrm>
          <a:prstGeom prst="rect">
            <a:avLst/>
          </a:prstGeom>
          <a:noFill/>
          <a:ln w="9525">
            <a:noFill/>
          </a:ln>
        </p:spPr>
      </p:pic>
      <p:sp>
        <p:nvSpPr>
          <p:cNvPr id="115715" name="Rectangle 3"/>
          <p:cNvSpPr/>
          <p:nvPr/>
        </p:nvSpPr>
        <p:spPr>
          <a:xfrm>
            <a:off x="3372803" y="4451668"/>
            <a:ext cx="6226175" cy="2008505"/>
          </a:xfrm>
          <a:prstGeom prst="rect">
            <a:avLst/>
          </a:prstGeom>
          <a:noFill/>
          <a:ln w="9525">
            <a:noFill/>
          </a:ln>
        </p:spPr>
        <p:txBody>
          <a:bodyPr wrap="square" lIns="71078" tIns="35539" rIns="71078" bIns="35539" anchor="ctr">
            <a:spAutoFit/>
          </a:bodyPr>
          <a:p>
            <a:pPr lvl="0" indent="0" defTabSz="948055"/>
            <a:r>
              <a:rPr lang="en-US" altLang="zh-CN" sz="2100" b="1" dirty="0">
                <a:solidFill>
                  <a:srgbClr val="000000"/>
                </a:solidFill>
                <a:latin typeface="Times New Roman" panose="02020603050405020304" pitchFamily="2" charset="0"/>
                <a:ea typeface="宋体" panose="02010600030101010101" pitchFamily="2" charset="-122"/>
              </a:rPr>
              <a:t> </a:t>
            </a:r>
            <a:endParaRPr lang="en-US" altLang="zh-CN" sz="2100" b="1" dirty="0">
              <a:latin typeface="Arial" panose="020B0604020202020204" pitchFamily="34" charset="0"/>
              <a:ea typeface="宋体" panose="02010600030101010101" pitchFamily="2" charset="-122"/>
            </a:endParaRPr>
          </a:p>
          <a:p>
            <a:pPr lvl="0" indent="0" defTabSz="948055" eaLnBrk="0" hangingPunct="0"/>
            <a:endParaRPr lang="en-US" altLang="zh-CN" sz="2100" b="1" dirty="0">
              <a:solidFill>
                <a:srgbClr val="000000"/>
              </a:solidFill>
              <a:latin typeface="Times New Roman" panose="02020603050405020304" pitchFamily="2" charset="0"/>
              <a:ea typeface="宋体" panose="02010600030101010101" pitchFamily="2" charset="-122"/>
            </a:endParaRPr>
          </a:p>
          <a:p>
            <a:pPr lvl="0" indent="0" defTabSz="948055" eaLnBrk="0" hangingPunct="0"/>
            <a:r>
              <a:rPr lang="en-US" altLang="zh-CN" sz="2100" b="1" dirty="0">
                <a:solidFill>
                  <a:srgbClr val="000000"/>
                </a:solidFill>
                <a:latin typeface="Times New Roman" panose="02020603050405020304" pitchFamily="2" charset="0"/>
                <a:ea typeface="宋体" panose="02010600030101010101" pitchFamily="2" charset="-122"/>
              </a:rPr>
              <a:t>A</a:t>
            </a:r>
            <a:r>
              <a:rPr lang="zh-CN" altLang="en-US" sz="2100" b="1" dirty="0">
                <a:solidFill>
                  <a:srgbClr val="000000"/>
                </a:solidFill>
                <a:latin typeface="Times New Roman" panose="02020603050405020304" pitchFamily="2" charset="0"/>
                <a:ea typeface="宋体" panose="02010600030101010101" pitchFamily="2" charset="-122"/>
              </a:rPr>
              <a:t>．长江流域经济水平总体上高于黄河流域  </a:t>
            </a:r>
            <a:endParaRPr lang="en-US" altLang="zh-CN" sz="2100" b="1" dirty="0">
              <a:solidFill>
                <a:srgbClr val="000000"/>
              </a:solidFill>
              <a:latin typeface="Times New Roman" panose="02020603050405020304" pitchFamily="2" charset="0"/>
              <a:ea typeface="宋体" panose="02010600030101010101" pitchFamily="2" charset="-122"/>
            </a:endParaRPr>
          </a:p>
          <a:p>
            <a:pPr lvl="0" indent="0" defTabSz="948055" eaLnBrk="0" hangingPunct="0"/>
            <a:r>
              <a:rPr lang="en-US" altLang="zh-CN" sz="2100" b="1" dirty="0">
                <a:solidFill>
                  <a:srgbClr val="000000"/>
                </a:solidFill>
                <a:latin typeface="Times New Roman" panose="02020603050405020304" pitchFamily="2" charset="0"/>
                <a:ea typeface="宋体" panose="02010600030101010101" pitchFamily="2" charset="-122"/>
              </a:rPr>
              <a:t>B</a:t>
            </a:r>
            <a:r>
              <a:rPr lang="zh-CN" altLang="en-US" sz="2100" b="1" dirty="0">
                <a:solidFill>
                  <a:srgbClr val="000000"/>
                </a:solidFill>
                <a:latin typeface="Times New Roman" panose="02020603050405020304" pitchFamily="2" charset="0"/>
                <a:ea typeface="宋体" panose="02010600030101010101" pitchFamily="2" charset="-122"/>
              </a:rPr>
              <a:t>．河西走廊与岭南地区经济发展速度最快</a:t>
            </a:r>
            <a:endParaRPr lang="zh-CN" altLang="en-US" sz="2100" b="1" dirty="0">
              <a:latin typeface="Arial" panose="020B0604020202020204" pitchFamily="34" charset="0"/>
              <a:ea typeface="宋体" panose="02010600030101010101" pitchFamily="2" charset="-122"/>
            </a:endParaRPr>
          </a:p>
          <a:p>
            <a:pPr lvl="0" indent="0" defTabSz="948055" eaLnBrk="0" hangingPunct="0"/>
            <a:r>
              <a:rPr lang="en-US" altLang="zh-CN" sz="2100" b="1" dirty="0">
                <a:solidFill>
                  <a:srgbClr val="000000"/>
                </a:solidFill>
                <a:latin typeface="Times New Roman" panose="02020603050405020304" pitchFamily="2" charset="0"/>
                <a:ea typeface="宋体" panose="02010600030101010101" pitchFamily="2" charset="-122"/>
              </a:rPr>
              <a:t>C</a:t>
            </a:r>
            <a:r>
              <a:rPr lang="zh-CN" altLang="en-US" sz="2100" b="1" dirty="0">
                <a:solidFill>
                  <a:srgbClr val="000000"/>
                </a:solidFill>
                <a:latin typeface="Times New Roman" panose="02020603050405020304" pitchFamily="2" charset="0"/>
                <a:ea typeface="宋体" panose="02010600030101010101" pitchFamily="2" charset="-122"/>
              </a:rPr>
              <a:t>．黄河流域的丝织业迅速发展            </a:t>
            </a:r>
            <a:endParaRPr lang="en-US" altLang="zh-CN" sz="2100" b="1" dirty="0">
              <a:solidFill>
                <a:srgbClr val="000000"/>
              </a:solidFill>
              <a:latin typeface="Times New Roman" panose="02020603050405020304" pitchFamily="2" charset="0"/>
              <a:ea typeface="宋体" panose="02010600030101010101" pitchFamily="2" charset="-122"/>
            </a:endParaRPr>
          </a:p>
          <a:p>
            <a:pPr lvl="0" indent="0" defTabSz="948055" eaLnBrk="0" hangingPunct="0"/>
            <a:r>
              <a:rPr lang="en-US" altLang="zh-CN" sz="2100" b="1" dirty="0">
                <a:latin typeface="Times New Roman" panose="02020603050405020304" pitchFamily="2" charset="0"/>
                <a:ea typeface="宋体" panose="02010600030101010101" pitchFamily="2" charset="-122"/>
              </a:rPr>
              <a:t>D</a:t>
            </a:r>
            <a:r>
              <a:rPr lang="zh-CN" altLang="en-US" sz="2100" b="1" dirty="0">
                <a:latin typeface="Times New Roman" panose="02020603050405020304" pitchFamily="2" charset="0"/>
                <a:ea typeface="宋体" panose="02010600030101010101" pitchFamily="2" charset="-122"/>
              </a:rPr>
              <a:t>．长江流域经济发展相对稳定</a:t>
            </a:r>
            <a:endParaRPr lang="zh-CN" altLang="en-US" sz="2100" b="1" dirty="0">
              <a:latin typeface="Arial" panose="020B0604020202020204" pitchFamily="34" charset="0"/>
              <a:ea typeface="宋体" panose="02010600030101010101" pitchFamily="2" charset="-122"/>
            </a:endParaRPr>
          </a:p>
        </p:txBody>
      </p:sp>
      <p:sp>
        <p:nvSpPr>
          <p:cNvPr id="5" name="椭圆 4"/>
          <p:cNvSpPr/>
          <p:nvPr/>
        </p:nvSpPr>
        <p:spPr>
          <a:xfrm>
            <a:off x="1957388" y="1822450"/>
            <a:ext cx="1889125" cy="48101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71078" tIns="35539" rIns="71078" bIns="35539" rtlCol="0" anchor="ctr"/>
          <a:lstStyle/>
          <a:p>
            <a:pPr algn="ctr" fontAlgn="base"/>
            <a:endParaRPr lang="zh-CN" altLang="en-US" sz="1350" strike="noStrike" noProof="1"/>
          </a:p>
        </p:txBody>
      </p:sp>
      <p:sp>
        <p:nvSpPr>
          <p:cNvPr id="7" name="矩形 6"/>
          <p:cNvSpPr/>
          <p:nvPr/>
        </p:nvSpPr>
        <p:spPr>
          <a:xfrm>
            <a:off x="636270" y="358140"/>
            <a:ext cx="4718685" cy="497205"/>
          </a:xfrm>
          <a:prstGeom prst="rect">
            <a:avLst/>
          </a:prstGeom>
        </p:spPr>
        <p:txBody>
          <a:bodyPr wrap="square" lIns="71078" tIns="35539" rIns="71078" bIns="35539">
            <a:spAutoFit/>
          </a:bodyPr>
          <a:lstStyle/>
          <a:p>
            <a:pPr fontAlgn="base"/>
            <a:r>
              <a:rPr lang="zh-CN" altLang="en-US" sz="2775" b="1" strike="noStrike" noProof="1" dirty="0" smtClean="0">
                <a:solidFill>
                  <a:srgbClr val="0000FF"/>
                </a:solidFill>
                <a:latin typeface="微软雅黑" panose="020B0503020204020204" charset="-122"/>
                <a:ea typeface="微软雅黑" panose="020B0503020204020204" charset="-122"/>
                <a:cs typeface="宋体" panose="02010600030101010101" pitchFamily="2" charset="-122"/>
              </a:rPr>
              <a:t>时间、空间判断</a:t>
            </a:r>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8" name="矩形 7"/>
          <p:cNvSpPr/>
          <p:nvPr/>
        </p:nvSpPr>
        <p:spPr>
          <a:xfrm>
            <a:off x="9329517" y="1768618"/>
            <a:ext cx="513715" cy="690245"/>
          </a:xfrm>
          <a:prstGeom prst="rect">
            <a:avLst/>
          </a:prstGeom>
          <a:noFill/>
        </p:spPr>
        <p:txBody>
          <a:bodyPr wrap="non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4050" b="1" strike="noStrike" cap="none" spc="50" noProof="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rPr>
              <a:t>D</a:t>
            </a:r>
            <a:endParaRPr lang="zh-CN" altLang="en-US" sz="4050" b="1" strike="noStrike" cap="none" spc="50" noProof="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Rectangle 2"/>
          <p:cNvSpPr/>
          <p:nvPr/>
        </p:nvSpPr>
        <p:spPr>
          <a:xfrm>
            <a:off x="1721485" y="753269"/>
            <a:ext cx="9144000" cy="5979160"/>
          </a:xfrm>
          <a:prstGeom prst="rect">
            <a:avLst/>
          </a:prstGeom>
          <a:noFill/>
          <a:ln w="9525">
            <a:noFill/>
          </a:ln>
        </p:spPr>
        <p:txBody>
          <a:bodyPr wrap="square" lIns="71078" tIns="35539" rIns="71078" bIns="35539" anchor="ctr">
            <a:spAutoFit/>
          </a:bodyPr>
          <a:p>
            <a:pPr lvl="0" indent="0" defTabSz="948055"/>
            <a:r>
              <a:rPr lang="zh-CN" altLang="en-US" sz="2400" b="1" dirty="0">
                <a:solidFill>
                  <a:srgbClr val="FF0000"/>
                </a:solidFill>
                <a:latin typeface="Times New Roman" panose="02020603050405020304" pitchFamily="2" charset="0"/>
                <a:ea typeface="宋体" panose="02010600030101010101" pitchFamily="2" charset="-122"/>
              </a:rPr>
              <a:t>（</a:t>
            </a:r>
            <a:r>
              <a:rPr lang="en-US" altLang="zh-CN" sz="2400" b="1" dirty="0">
                <a:solidFill>
                  <a:srgbClr val="FF0000"/>
                </a:solidFill>
                <a:latin typeface="Times New Roman" panose="02020603050405020304" pitchFamily="2" charset="0"/>
                <a:ea typeface="宋体" panose="02010600030101010101" pitchFamily="2" charset="-122"/>
              </a:rPr>
              <a:t>2011·</a:t>
            </a:r>
            <a:r>
              <a:rPr lang="zh-CN" altLang="en-US" sz="2400" b="1" dirty="0">
                <a:solidFill>
                  <a:srgbClr val="FF0000"/>
                </a:solidFill>
                <a:latin typeface="黑体" panose="02010609060101010101" pitchFamily="1" charset="-122"/>
                <a:ea typeface="黑体" panose="02010609060101010101" pitchFamily="1" charset="-122"/>
              </a:rPr>
              <a:t>全国新课标卷</a:t>
            </a:r>
            <a:r>
              <a:rPr lang="en-US" altLang="zh-CN" sz="2400" b="1" dirty="0">
                <a:solidFill>
                  <a:srgbClr val="FF0000"/>
                </a:solidFill>
                <a:latin typeface="Times New Roman" panose="02020603050405020304" pitchFamily="2" charset="0"/>
                <a:ea typeface="黑体" panose="02010609060101010101" pitchFamily="1" charset="-122"/>
              </a:rPr>
              <a:t>Ⅰ</a:t>
            </a:r>
            <a:r>
              <a:rPr lang="zh-CN" altLang="en-US" sz="2400" b="1" dirty="0">
                <a:solidFill>
                  <a:srgbClr val="FF0000"/>
                </a:solidFill>
                <a:latin typeface="黑体" panose="02010609060101010101" pitchFamily="1" charset="-122"/>
                <a:ea typeface="黑体" panose="02010609060101010101" pitchFamily="1" charset="-122"/>
              </a:rPr>
              <a:t>文综</a:t>
            </a:r>
            <a:r>
              <a:rPr lang="en-US" altLang="zh-CN" sz="2400" b="1" dirty="0">
                <a:solidFill>
                  <a:srgbClr val="FF0000"/>
                </a:solidFill>
                <a:latin typeface="Times New Roman" panose="02020603050405020304" pitchFamily="2" charset="0"/>
                <a:ea typeface="宋体" panose="02010600030101010101" pitchFamily="2" charset="-122"/>
              </a:rPr>
              <a:t>·</a:t>
            </a:r>
            <a:r>
              <a:rPr lang="zh-CN" altLang="en-US" sz="2400" b="1" dirty="0">
                <a:solidFill>
                  <a:srgbClr val="FF0000"/>
                </a:solidFill>
                <a:latin typeface="Times New Roman" panose="02020603050405020304" pitchFamily="2" charset="0"/>
                <a:ea typeface="宋体" panose="02010600030101010101" pitchFamily="2" charset="-122"/>
              </a:rPr>
              <a:t>）</a:t>
            </a:r>
            <a:r>
              <a:rPr sz="2400" b="1" dirty="0">
                <a:latin typeface="Times New Roman" panose="02020603050405020304" pitchFamily="2" charset="0"/>
                <a:ea typeface="宋体" panose="02010600030101010101" pitchFamily="2" charset="-122"/>
              </a:rPr>
              <a:t>32．图5是选自菲利普·费尔南德兹所著《世界：一部历史》中的一幅示意图。该图反映了</a:t>
            </a:r>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图5</a:t>
            </a:r>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A．单一商品出口国在经济全球化中陷入困境</a:t>
            </a:r>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B．贸易往来对国家间关系产生了决定性影响</a:t>
            </a:r>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C．贸易不平衡加剧了发展中国家的贫困化</a:t>
            </a:r>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D．资本流动在经济全球化中具有重要作用</a:t>
            </a:r>
            <a:endParaRPr sz="2400" b="1" dirty="0">
              <a:latin typeface="Times New Roman" panose="02020603050405020304" pitchFamily="2" charset="0"/>
              <a:ea typeface="宋体" panose="02010600030101010101" pitchFamily="2" charset="-122"/>
            </a:endParaRPr>
          </a:p>
        </p:txBody>
      </p:sp>
      <p:sp>
        <p:nvSpPr>
          <p:cNvPr id="116739" name="Rectangle 3"/>
          <p:cNvSpPr/>
          <p:nvPr/>
        </p:nvSpPr>
        <p:spPr>
          <a:xfrm>
            <a:off x="1489075" y="4793140"/>
            <a:ext cx="882650" cy="438785"/>
          </a:xfrm>
          <a:prstGeom prst="rect">
            <a:avLst/>
          </a:prstGeom>
          <a:noFill/>
          <a:ln w="9525">
            <a:noFill/>
          </a:ln>
        </p:spPr>
        <p:txBody>
          <a:bodyPr wrap="none" lIns="71078" tIns="35539" rIns="71078" bIns="35539" anchor="ctr">
            <a:spAutoFit/>
          </a:bodyPr>
          <a:p>
            <a:pPr lvl="0" indent="208280" defTabSz="948055">
              <a:tabLst>
                <a:tab pos="2724150" algn="l"/>
              </a:tabLst>
            </a:pPr>
            <a:r>
              <a:rPr lang="en-US" altLang="zh-CN" sz="2400" b="1" dirty="0">
                <a:latin typeface="Times New Roman" panose="02020603050405020304" pitchFamily="2" charset="0"/>
                <a:ea typeface="宋体" panose="02010600030101010101" pitchFamily="2" charset="-122"/>
              </a:rPr>
              <a:t>       </a:t>
            </a:r>
            <a:endParaRPr lang="zh-CN" altLang="en-US" sz="2400" b="1" dirty="0">
              <a:latin typeface="Arial" panose="020B0604020202020204" pitchFamily="34" charset="0"/>
              <a:ea typeface="宋体" panose="02010600030101010101" pitchFamily="2" charset="-122"/>
            </a:endParaRPr>
          </a:p>
        </p:txBody>
      </p:sp>
      <p:sp>
        <p:nvSpPr>
          <p:cNvPr id="5" name="矩形 4"/>
          <p:cNvSpPr/>
          <p:nvPr/>
        </p:nvSpPr>
        <p:spPr>
          <a:xfrm>
            <a:off x="542925" y="124778"/>
            <a:ext cx="2612390" cy="497205"/>
          </a:xfrm>
          <a:prstGeom prst="rect">
            <a:avLst/>
          </a:prstGeom>
        </p:spPr>
        <p:txBody>
          <a:bodyPr wrap="none" lIns="71078" tIns="35539" rIns="71078" bIns="35539">
            <a:spAutoFit/>
          </a:bodyPr>
          <a:lstStyle/>
          <a:p>
            <a:pPr algn="l"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a:t>
            </a:r>
            <a:r>
              <a:rPr lang="zh-CN" altLang="en-US" sz="2775" b="1" strike="noStrike" noProof="1" dirty="0" smtClean="0">
                <a:solidFill>
                  <a:srgbClr val="0000FF"/>
                </a:solidFill>
                <a:latin typeface="微软雅黑" panose="020B0503020204020204" charset="-122"/>
                <a:ea typeface="微软雅黑" panose="020B0503020204020204" charset="-122"/>
                <a:cs typeface="宋体" panose="02010600030101010101" pitchFamily="2" charset="-122"/>
              </a:rPr>
              <a:t>空间判断</a:t>
            </a:r>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7" name="矩形 6"/>
          <p:cNvSpPr/>
          <p:nvPr/>
        </p:nvSpPr>
        <p:spPr>
          <a:xfrm>
            <a:off x="8976595" y="5230664"/>
            <a:ext cx="747395" cy="1082675"/>
          </a:xfrm>
          <a:prstGeom prst="rect">
            <a:avLst/>
          </a:prstGeom>
          <a:noFill/>
        </p:spPr>
        <p:txBody>
          <a:bodyPr wrap="non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6600" b="1" strike="noStrike" cap="none" spc="50" noProof="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rPr>
              <a:t>D</a:t>
            </a:r>
            <a:endParaRPr lang="en-US" altLang="zh-CN" sz="6600" b="1" strike="noStrike" cap="none" spc="50" noProof="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endParaRPr>
          </a:p>
        </p:txBody>
      </p:sp>
      <p:pic>
        <p:nvPicPr>
          <p:cNvPr id="2" name="Picture 2" descr="中学历史教学园地（www.zxls.com）——全国文章总量、访问量最大的历史教学网站。"/>
          <p:cNvPicPr>
            <a:picLocks noChangeAspect="1"/>
          </p:cNvPicPr>
          <p:nvPr/>
        </p:nvPicPr>
        <p:blipFill>
          <a:blip r:embed="rId1"/>
          <a:stretch>
            <a:fillRect/>
          </a:stretch>
        </p:blipFill>
        <p:spPr>
          <a:xfrm>
            <a:off x="1374140" y="1568450"/>
            <a:ext cx="9490710" cy="331660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7" name="Rectangle 2"/>
          <p:cNvSpPr/>
          <p:nvPr/>
        </p:nvSpPr>
        <p:spPr>
          <a:xfrm>
            <a:off x="241300" y="728345"/>
            <a:ext cx="11473180" cy="4871085"/>
          </a:xfrm>
          <a:prstGeom prst="rect">
            <a:avLst/>
          </a:prstGeom>
          <a:noFill/>
          <a:ln w="9525">
            <a:noFill/>
          </a:ln>
        </p:spPr>
        <p:txBody>
          <a:bodyPr wrap="square" lIns="71078" tIns="35539" rIns="71078" bIns="35539" anchor="ctr">
            <a:spAutoFit/>
          </a:bodyPr>
          <a:p>
            <a:pPr lvl="0" indent="0" defTabSz="948055"/>
            <a:r>
              <a:rPr lang="zh-CN" altLang="en-US" sz="2400" b="1" dirty="0">
                <a:solidFill>
                  <a:srgbClr val="FF0000"/>
                </a:solidFill>
                <a:latin typeface="Times New Roman" panose="02020603050405020304" pitchFamily="2" charset="0"/>
                <a:ea typeface="宋体" panose="02010600030101010101" pitchFamily="2" charset="-122"/>
              </a:rPr>
              <a:t>（</a:t>
            </a:r>
            <a:r>
              <a:rPr lang="en-US" altLang="zh-CN" sz="2400" b="1" dirty="0">
                <a:solidFill>
                  <a:srgbClr val="FF0000"/>
                </a:solidFill>
                <a:latin typeface="Times New Roman" panose="02020603050405020304" pitchFamily="2" charset="0"/>
                <a:ea typeface="宋体" panose="02010600030101010101" pitchFamily="2" charset="-122"/>
              </a:rPr>
              <a:t>2017·</a:t>
            </a:r>
            <a:r>
              <a:rPr lang="zh-CN" altLang="en-US" sz="2400" b="1" dirty="0">
                <a:solidFill>
                  <a:srgbClr val="FF0000"/>
                </a:solidFill>
                <a:latin typeface="黑体" panose="02010609060101010101" pitchFamily="1" charset="-122"/>
                <a:ea typeface="黑体" panose="02010609060101010101" pitchFamily="1" charset="-122"/>
              </a:rPr>
              <a:t>全国新课标卷</a:t>
            </a:r>
            <a:r>
              <a:rPr lang="en-US" altLang="zh-CN" sz="2400" b="1" dirty="0">
                <a:solidFill>
                  <a:srgbClr val="FF0000"/>
                </a:solidFill>
                <a:latin typeface="黑体" panose="02010609060101010101" pitchFamily="1" charset="-122"/>
                <a:ea typeface="黑体" panose="02010609060101010101" pitchFamily="1" charset="-122"/>
              </a:rPr>
              <a:t>2</a:t>
            </a:r>
            <a:r>
              <a:rPr lang="zh-CN" altLang="en-US" sz="2400" b="1" dirty="0">
                <a:solidFill>
                  <a:srgbClr val="FF0000"/>
                </a:solidFill>
                <a:latin typeface="黑体" panose="02010609060101010101" pitchFamily="1" charset="-122"/>
                <a:ea typeface="黑体" panose="02010609060101010101" pitchFamily="1" charset="-122"/>
              </a:rPr>
              <a:t>文综</a:t>
            </a:r>
            <a:r>
              <a:rPr lang="en-US" altLang="zh-CN" sz="2400" b="1" dirty="0">
                <a:solidFill>
                  <a:srgbClr val="FF0000"/>
                </a:solidFill>
                <a:latin typeface="Times New Roman" panose="02020603050405020304" pitchFamily="2" charset="0"/>
                <a:ea typeface="宋体" panose="02010600030101010101" pitchFamily="2" charset="-122"/>
              </a:rPr>
              <a:t>·</a:t>
            </a:r>
            <a:r>
              <a:rPr lang="zh-CN" altLang="en-US" sz="2400" b="1" dirty="0">
                <a:solidFill>
                  <a:srgbClr val="FF0000"/>
                </a:solidFill>
                <a:latin typeface="Times New Roman" panose="02020603050405020304" pitchFamily="2" charset="0"/>
                <a:ea typeface="宋体" panose="02010600030101010101" pitchFamily="2" charset="-122"/>
              </a:rPr>
              <a:t>）</a:t>
            </a:r>
            <a:r>
              <a:rPr sz="2400" b="1" dirty="0">
                <a:latin typeface="Times New Roman" panose="02020603050405020304" pitchFamily="2" charset="0"/>
                <a:ea typeface="宋体" panose="02010600030101010101" pitchFamily="2" charset="-122"/>
              </a:rPr>
              <a:t> 24．图5为春秋战国之际局部示意图。当时，范蠡在陶、子贡在曹鲁之间经商成为巨富，这一现象反映了</a:t>
            </a:r>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图5</a:t>
            </a:r>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A．区域位置影响商贸发展	            B．争霸战争促进经济交往</a:t>
            </a:r>
            <a:endParaRPr sz="2400" b="1" dirty="0">
              <a:latin typeface="Times New Roman" panose="02020603050405020304" pitchFamily="2" charset="0"/>
              <a:ea typeface="宋体" panose="02010600030101010101" pitchFamily="2" charset="-122"/>
            </a:endParaRPr>
          </a:p>
          <a:p>
            <a:pPr lvl="0" indent="0" defTabSz="948055"/>
            <a:r>
              <a:rPr sz="2400" b="1" dirty="0">
                <a:latin typeface="Times New Roman" panose="02020603050405020304" pitchFamily="2" charset="0"/>
                <a:ea typeface="宋体" panose="02010600030101010101" pitchFamily="2" charset="-122"/>
              </a:rPr>
              <a:t>C．交通条件决定地方经济状况	D．城市规模扩大推动商业繁荣</a:t>
            </a:r>
            <a:endParaRPr sz="2400" b="1" dirty="0">
              <a:latin typeface="Times New Roman" panose="02020603050405020304" pitchFamily="2" charset="0"/>
              <a:ea typeface="宋体" panose="02010600030101010101" pitchFamily="2" charset="-122"/>
            </a:endParaRPr>
          </a:p>
        </p:txBody>
      </p:sp>
      <p:sp>
        <p:nvSpPr>
          <p:cNvPr id="116739" name="Rectangle 3"/>
          <p:cNvSpPr/>
          <p:nvPr/>
        </p:nvSpPr>
        <p:spPr>
          <a:xfrm>
            <a:off x="1489075" y="4793140"/>
            <a:ext cx="882650" cy="438785"/>
          </a:xfrm>
          <a:prstGeom prst="rect">
            <a:avLst/>
          </a:prstGeom>
          <a:noFill/>
          <a:ln w="9525">
            <a:noFill/>
          </a:ln>
        </p:spPr>
        <p:txBody>
          <a:bodyPr wrap="none" lIns="71078" tIns="35539" rIns="71078" bIns="35539" anchor="ctr">
            <a:spAutoFit/>
          </a:bodyPr>
          <a:p>
            <a:pPr lvl="0" indent="208280" defTabSz="948055">
              <a:tabLst>
                <a:tab pos="2724150" algn="l"/>
              </a:tabLst>
            </a:pPr>
            <a:r>
              <a:rPr lang="en-US" altLang="zh-CN" sz="2400" b="1" dirty="0">
                <a:latin typeface="Times New Roman" panose="02020603050405020304" pitchFamily="2" charset="0"/>
                <a:ea typeface="宋体" panose="02010600030101010101" pitchFamily="2" charset="-122"/>
              </a:rPr>
              <a:t>       </a:t>
            </a:r>
            <a:endParaRPr lang="zh-CN" altLang="en-US" sz="2400" b="1" dirty="0">
              <a:latin typeface="Arial" panose="020B0604020202020204" pitchFamily="34" charset="0"/>
              <a:ea typeface="宋体" panose="02010600030101010101" pitchFamily="2" charset="-122"/>
            </a:endParaRPr>
          </a:p>
        </p:txBody>
      </p:sp>
      <p:sp>
        <p:nvSpPr>
          <p:cNvPr id="5" name="矩形 4"/>
          <p:cNvSpPr/>
          <p:nvPr/>
        </p:nvSpPr>
        <p:spPr>
          <a:xfrm>
            <a:off x="241300" y="94933"/>
            <a:ext cx="2612390" cy="497205"/>
          </a:xfrm>
          <a:prstGeom prst="rect">
            <a:avLst/>
          </a:prstGeom>
        </p:spPr>
        <p:txBody>
          <a:bodyPr wrap="none" lIns="71078" tIns="35539" rIns="71078" bIns="35539">
            <a:spAutoFit/>
          </a:bodyPr>
          <a:lstStyle/>
          <a:p>
            <a:pPr algn="l" fontAlgn="base"/>
            <a:r>
              <a:rPr lang="zh-CN" altLang="en-US" sz="2775" b="1" dirty="0" smtClean="0">
                <a:solidFill>
                  <a:srgbClr val="0000FF"/>
                </a:solidFill>
                <a:latin typeface="微软雅黑" panose="020B0503020204020204" charset="-122"/>
                <a:ea typeface="微软雅黑" panose="020B0503020204020204" charset="-122"/>
                <a:cs typeface="宋体" panose="02010600030101010101" pitchFamily="2" charset="-122"/>
                <a:sym typeface="+mn-ea"/>
              </a:rPr>
              <a:t>时间、</a:t>
            </a:r>
            <a:r>
              <a:rPr lang="zh-CN" altLang="en-US" sz="2775" b="1" strike="noStrike" noProof="1" dirty="0" smtClean="0">
                <a:solidFill>
                  <a:srgbClr val="0000FF"/>
                </a:solidFill>
                <a:latin typeface="微软雅黑" panose="020B0503020204020204" charset="-122"/>
                <a:ea typeface="微软雅黑" panose="020B0503020204020204" charset="-122"/>
                <a:cs typeface="宋体" panose="02010600030101010101" pitchFamily="2" charset="-122"/>
              </a:rPr>
              <a:t>空间判断</a:t>
            </a:r>
            <a:endParaRPr lang="zh-CN" altLang="en-US" sz="2775" strike="noStrike" noProof="1" dirty="0">
              <a:solidFill>
                <a:srgbClr val="0000FF"/>
              </a:solidFill>
              <a:latin typeface="微软雅黑" panose="020B0503020204020204" charset="-122"/>
              <a:ea typeface="微软雅黑" panose="020B0503020204020204" charset="-122"/>
            </a:endParaRPr>
          </a:p>
        </p:txBody>
      </p:sp>
      <p:sp>
        <p:nvSpPr>
          <p:cNvPr id="7" name="矩形 6"/>
          <p:cNvSpPr/>
          <p:nvPr/>
        </p:nvSpPr>
        <p:spPr>
          <a:xfrm>
            <a:off x="10318985" y="4981109"/>
            <a:ext cx="747395" cy="1082675"/>
          </a:xfrm>
          <a:prstGeom prst="rect">
            <a:avLst/>
          </a:prstGeom>
          <a:noFill/>
        </p:spPr>
        <p:txBody>
          <a:bodyPr wrap="none" lIns="68562" tIns="34281" rIns="68562" bIns="34281">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r>
              <a:rPr lang="en-US" altLang="zh-CN" sz="6600" b="1" strike="noStrike" cap="none" spc="50" noProof="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rPr>
              <a:t>A</a:t>
            </a:r>
            <a:endParaRPr lang="en-US" altLang="zh-CN" sz="6600" b="1" strike="noStrike" cap="none" spc="50" noProof="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cs typeface="+mn-ea"/>
            </a:endParaRPr>
          </a:p>
        </p:txBody>
      </p:sp>
      <p:pic>
        <p:nvPicPr>
          <p:cNvPr id="2" name="图片 1" descr="中学历史教学园地（www.zxls.com）——全国文章总量、访问量最大的历史教学网站。"/>
          <p:cNvPicPr>
            <a:picLocks noChangeAspect="1"/>
          </p:cNvPicPr>
          <p:nvPr>
            <p:ph/>
          </p:nvPr>
        </p:nvPicPr>
        <p:blipFill>
          <a:blip r:embed="rId1">
            <a:lum bright="6000"/>
          </a:blip>
          <a:stretch>
            <a:fillRect/>
          </a:stretch>
        </p:blipFill>
        <p:spPr>
          <a:xfrm>
            <a:off x="2973705" y="1583055"/>
            <a:ext cx="7256780" cy="3070225"/>
          </a:xfrm>
          <a:prstGeom prst="rect">
            <a:avLst/>
          </a:prstGeom>
          <a:noFill/>
          <a:ln w="9525">
            <a:noFill/>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100000">
                                          <p:val>
                                            <p:strVal val="#ppt_x"/>
                                          </p:val>
                                        </p:tav>
                                      </p:tavLst>
                                    </p:anim>
                                    <p:anim calcmode="lin" valueType="num">
                                      <p:cBhvr>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65125" y="273050"/>
            <a:ext cx="11518900" cy="6039485"/>
          </a:xfrm>
        </p:spPr>
        <p:txBody>
          <a:bodyPr>
            <a:normAutofit lnSpcReduction="20000"/>
          </a:bodyPr>
          <a:p>
            <a:r>
              <a:rPr lang="zh-CN" altLang="en-US">
                <a:sym typeface="+mn-ea"/>
              </a:rPr>
              <a:t>3. 史料实证</a:t>
            </a:r>
            <a:endParaRPr lang="zh-CN" altLang="en-US"/>
          </a:p>
          <a:p>
            <a:pPr marL="0" indent="0">
              <a:buNone/>
            </a:pPr>
            <a:r>
              <a:rPr lang="zh-CN" altLang="en-US">
                <a:sym typeface="+mn-ea"/>
              </a:rPr>
              <a:t>       </a:t>
            </a:r>
            <a:r>
              <a:rPr lang="zh-CN" altLang="en-US" b="1">
                <a:solidFill>
                  <a:srgbClr val="00B0F0"/>
                </a:solidFill>
                <a:latin typeface="楷体" panose="02010609060101010101" charset="-122"/>
                <a:ea typeface="楷体" panose="02010609060101010101" charset="-122"/>
                <a:sym typeface="+mn-ea"/>
              </a:rPr>
              <a:t>史料实证是指对获取的史料进行辨析，并运用可信的史料努力重现历史真实的态度与方法。</a:t>
            </a:r>
            <a:endParaRPr lang="zh-CN" altLang="en-US" b="1">
              <a:solidFill>
                <a:srgbClr val="00B0F0"/>
              </a:solidFill>
              <a:latin typeface="楷体" panose="02010609060101010101" charset="-122"/>
              <a:ea typeface="楷体" panose="02010609060101010101" charset="-122"/>
              <a:sym typeface="+mn-ea"/>
            </a:endParaRPr>
          </a:p>
          <a:p>
            <a:pPr marL="0" indent="0">
              <a:buNone/>
            </a:pPr>
            <a:r>
              <a:rPr lang="zh-CN" altLang="en-US" b="1">
                <a:solidFill>
                  <a:srgbClr val="00B0F0"/>
                </a:solidFill>
                <a:latin typeface="楷体" panose="02010609060101010101" charset="-122"/>
                <a:ea typeface="楷体" panose="02010609060101010101" charset="-122"/>
                <a:sym typeface="+mn-ea"/>
              </a:rPr>
              <a:t>   历史过程是不可逆的，认识历史只能通过现存的史料。</a:t>
            </a:r>
            <a:endParaRPr lang="zh-CN" altLang="en-US" b="1">
              <a:solidFill>
                <a:srgbClr val="00B0F0"/>
              </a:solidFill>
              <a:latin typeface="楷体" panose="02010609060101010101" charset="-122"/>
              <a:ea typeface="楷体" panose="02010609060101010101" charset="-122"/>
              <a:sym typeface="+mn-ea"/>
            </a:endParaRPr>
          </a:p>
          <a:p>
            <a:pPr marL="0" indent="0">
              <a:buNone/>
            </a:pPr>
            <a:r>
              <a:rPr lang="zh-CN" altLang="en-US" b="1">
                <a:solidFill>
                  <a:srgbClr val="00B0F0"/>
                </a:solidFill>
                <a:latin typeface="楷体" panose="02010609060101010101" charset="-122"/>
                <a:ea typeface="楷体" panose="02010609060101010101" charset="-122"/>
                <a:sym typeface="+mn-ea"/>
              </a:rPr>
              <a:t>   要形成对历史的 正确、客观的认识，必须重视史料的搜集、整理和辨析，去伪存真，这是历史学的重要方法。</a:t>
            </a:r>
            <a:endParaRPr lang="zh-CN" altLang="en-US" b="1">
              <a:solidFill>
                <a:srgbClr val="00B0F0"/>
              </a:solidFill>
              <a:latin typeface="楷体" panose="02010609060101010101" charset="-122"/>
              <a:ea typeface="楷体" panose="02010609060101010101" charset="-122"/>
              <a:sym typeface="+mn-ea"/>
            </a:endParaRPr>
          </a:p>
          <a:p>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目标：</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知道史料是通向历史认识的桥梁，了解史料的多种类型，掌握搜集史料的途径与方法；</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能够通过对史料的辨析和对史料作者意图的认知，判断史料的真伪和价值，并在此过程中体会实证精神；</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能够从史料中提取有效信息，作为历史叙述的可靠证据，并据此提出自己的历史认识；</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能够以实证精神对待历史与现实问题。</a:t>
            </a:r>
            <a:endParaRPr lang="zh-CN" altLang="en-US" b="1">
              <a:solidFill>
                <a:srgbClr val="FF0000"/>
              </a:solidFill>
              <a:latin typeface="楷体" panose="02010609060101010101" charset="-122"/>
              <a:ea typeface="楷体" panose="02010609060101010101" charset="-122"/>
              <a:sym typeface="+mn-ea"/>
            </a:endParaRPr>
          </a:p>
          <a:p>
            <a:endParaRPr lang="zh-CN" altLang="en-US" b="1">
              <a:solidFill>
                <a:srgbClr val="FF0000"/>
              </a:solidFill>
              <a:latin typeface="楷体" panose="02010609060101010101" charset="-122"/>
              <a:ea typeface="楷体" panose="02010609060101010101" charset="-122"/>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TextBox 3"/>
          <p:cNvSpPr txBox="1"/>
          <p:nvPr/>
        </p:nvSpPr>
        <p:spPr>
          <a:xfrm>
            <a:off x="726440" y="1316990"/>
            <a:ext cx="10504805" cy="3415030"/>
          </a:xfrm>
          <a:prstGeom prst="rect">
            <a:avLst/>
          </a:prstGeom>
          <a:noFill/>
          <a:ln w="9525">
            <a:noFill/>
          </a:ln>
        </p:spPr>
        <p:txBody>
          <a:bodyPr wrap="square" anchor="t">
            <a:spAutoFit/>
          </a:bodyPr>
          <a:p>
            <a:pPr lvl="0"/>
            <a:r>
              <a:rPr sz="2400" b="1" dirty="0">
                <a:solidFill>
                  <a:srgbClr val="FF0000"/>
                </a:solidFill>
                <a:latin typeface="黑体" panose="02010609060101010101" pitchFamily="1" charset="-122"/>
                <a:ea typeface="黑体" panose="02010609060101010101" pitchFamily="1" charset="-122"/>
              </a:rPr>
              <a:t>（2010年新课标全国卷）</a:t>
            </a:r>
            <a:r>
              <a:rPr lang="en-US" altLang="x-none" sz="2400" b="1" dirty="0">
                <a:latin typeface="黑体" panose="02010609060101010101" pitchFamily="1" charset="-122"/>
                <a:ea typeface="黑体" panose="02010609060101010101" pitchFamily="1" charset="-122"/>
              </a:rPr>
              <a:t>35.</a:t>
            </a:r>
            <a:r>
              <a:rPr lang="zh-CN" altLang="en-US" sz="2400" b="1" dirty="0">
                <a:latin typeface="黑体" panose="02010609060101010101" pitchFamily="1" charset="-122"/>
                <a:ea typeface="黑体" panose="02010609060101010101" pitchFamily="1" charset="-122"/>
              </a:rPr>
              <a:t>中日双方对</a:t>
            </a:r>
            <a:r>
              <a:rPr lang="en-US" altLang="x-none" sz="2400" b="1" dirty="0">
                <a:latin typeface="黑体" panose="02010609060101010101" pitchFamily="1" charset="-122"/>
                <a:ea typeface="黑体" panose="02010609060101010101" pitchFamily="1" charset="-122"/>
              </a:rPr>
              <a:t>1894</a:t>
            </a:r>
            <a:r>
              <a:rPr lang="zh-CN" altLang="en-US" sz="2400" b="1" dirty="0">
                <a:latin typeface="黑体" panose="02010609060101010101" pitchFamily="1" charset="-122"/>
                <a:ea typeface="黑体" panose="02010609060101010101" pitchFamily="1" charset="-122"/>
              </a:rPr>
              <a:t>年</a:t>
            </a:r>
            <a:r>
              <a:rPr lang="en-US" altLang="x-none" sz="2400" b="1" dirty="0">
                <a:latin typeface="黑体" panose="02010609060101010101" pitchFamily="1" charset="-122"/>
                <a:ea typeface="黑体" panose="02010609060101010101" pitchFamily="1" charset="-122"/>
              </a:rPr>
              <a:t>7</a:t>
            </a:r>
            <a:r>
              <a:rPr lang="zh-CN" altLang="en-US" sz="2400" b="1" dirty="0">
                <a:latin typeface="黑体" panose="02010609060101010101" pitchFamily="1" charset="-122"/>
                <a:ea typeface="黑体" panose="02010609060101010101" pitchFamily="1" charset="-122"/>
              </a:rPr>
              <a:t>月</a:t>
            </a:r>
            <a:r>
              <a:rPr lang="en-US" altLang="x-none" sz="2400" b="1" dirty="0">
                <a:latin typeface="黑体" panose="02010609060101010101" pitchFamily="1" charset="-122"/>
                <a:ea typeface="黑体" panose="02010609060101010101" pitchFamily="1" charset="-122"/>
              </a:rPr>
              <a:t>25</a:t>
            </a:r>
            <a:r>
              <a:rPr lang="zh-CN" altLang="en-US" sz="2400" b="1" dirty="0">
                <a:latin typeface="黑体" panose="02010609060101010101" pitchFamily="1" charset="-122"/>
                <a:ea typeface="黑体" panose="02010609060101010101" pitchFamily="1" charset="-122"/>
              </a:rPr>
              <a:t>日发生的丰岛海战记述各异。中方</a:t>
            </a:r>
            <a:r>
              <a:rPr lang="en-US" altLang="x-none" sz="2400" b="1" dirty="0">
                <a:latin typeface="黑体" panose="02010609060101010101" pitchFamily="1" charset="-122"/>
                <a:ea typeface="黑体" panose="02010609060101010101" pitchFamily="1" charset="-122"/>
              </a:rPr>
              <a:t>《</a:t>
            </a:r>
            <a:r>
              <a:rPr lang="zh-CN" altLang="en-US" sz="2400" b="1" dirty="0">
                <a:latin typeface="黑体" panose="02010609060101010101" pitchFamily="1" charset="-122"/>
                <a:ea typeface="黑体" panose="02010609060101010101" pitchFamily="1" charset="-122"/>
              </a:rPr>
              <a:t>济远航海日志</a:t>
            </a:r>
            <a:r>
              <a:rPr lang="en-US" altLang="x-none" sz="2400" b="1" dirty="0">
                <a:latin typeface="黑体" panose="02010609060101010101" pitchFamily="1" charset="-122"/>
                <a:ea typeface="黑体" panose="02010609060101010101" pitchFamily="1" charset="-122"/>
              </a:rPr>
              <a:t>》</a:t>
            </a:r>
            <a:r>
              <a:rPr lang="zh-CN" altLang="en-US" sz="2400" b="1" dirty="0">
                <a:latin typeface="黑体" panose="02010609060101010101" pitchFamily="1" charset="-122"/>
                <a:ea typeface="黑体" panose="02010609060101010101" pitchFamily="1" charset="-122"/>
              </a:rPr>
              <a:t>记载：“</a:t>
            </a:r>
            <a:r>
              <a:rPr lang="en-US" altLang="x-none" sz="2400" b="1" dirty="0">
                <a:latin typeface="黑体" panose="02010609060101010101" pitchFamily="1" charset="-122"/>
                <a:ea typeface="黑体" panose="02010609060101010101" pitchFamily="1" charset="-122"/>
              </a:rPr>
              <a:t>7</a:t>
            </a:r>
            <a:r>
              <a:rPr lang="zh-CN" altLang="en-US" sz="2400" b="1" dirty="0">
                <a:latin typeface="黑体" panose="02010609060101010101" pitchFamily="1" charset="-122"/>
                <a:ea typeface="黑体" panose="02010609060101010101" pitchFamily="1" charset="-122"/>
              </a:rPr>
              <a:t>点</a:t>
            </a:r>
            <a:r>
              <a:rPr lang="en-US" altLang="x-none" sz="2400" b="1" dirty="0">
                <a:latin typeface="黑体" panose="02010609060101010101" pitchFamily="1" charset="-122"/>
                <a:ea typeface="黑体" panose="02010609060101010101" pitchFamily="1" charset="-122"/>
              </a:rPr>
              <a:t>45</a:t>
            </a:r>
            <a:r>
              <a:rPr lang="zh-CN" altLang="en-US" sz="2400" b="1" dirty="0">
                <a:latin typeface="黑体" panose="02010609060101010101" pitchFamily="1" charset="-122"/>
                <a:ea typeface="黑体" panose="02010609060101010101" pitchFamily="1" charset="-122"/>
              </a:rPr>
              <a:t>分，倭三舰同放真弹子，轰击我船，我船即刻还炮。”日文出版的</a:t>
            </a:r>
            <a:r>
              <a:rPr lang="en-US" altLang="x-none" sz="2400" b="1" dirty="0">
                <a:latin typeface="黑体" panose="02010609060101010101" pitchFamily="1" charset="-122"/>
                <a:ea typeface="黑体" panose="02010609060101010101" pitchFamily="1" charset="-122"/>
              </a:rPr>
              <a:t>《</a:t>
            </a:r>
            <a:r>
              <a:rPr lang="zh-CN" altLang="en-US" sz="2400" b="1" dirty="0">
                <a:latin typeface="黑体" panose="02010609060101010101" pitchFamily="1" charset="-122"/>
                <a:ea typeface="黑体" panose="02010609060101010101" pitchFamily="1" charset="-122"/>
              </a:rPr>
              <a:t>二十七八年海战史</a:t>
            </a:r>
            <a:r>
              <a:rPr lang="en-US" altLang="x-none" sz="2400" b="1" dirty="0">
                <a:latin typeface="黑体" panose="02010609060101010101" pitchFamily="1" charset="-122"/>
                <a:ea typeface="黑体" panose="02010609060101010101" pitchFamily="1" charset="-122"/>
              </a:rPr>
              <a:t>》</a:t>
            </a:r>
            <a:r>
              <a:rPr lang="zh-CN" altLang="en-US" sz="2400" b="1" dirty="0">
                <a:latin typeface="黑体" panose="02010609060101010101" pitchFamily="1" charset="-122"/>
                <a:ea typeface="黑体" panose="02010609060101010101" pitchFamily="1" charset="-122"/>
              </a:rPr>
              <a:t>称：“</a:t>
            </a:r>
            <a:r>
              <a:rPr lang="en-US" altLang="x-none" sz="2400" b="1" dirty="0">
                <a:latin typeface="黑体" panose="02010609060101010101" pitchFamily="1" charset="-122"/>
                <a:ea typeface="黑体" panose="02010609060101010101" pitchFamily="1" charset="-122"/>
              </a:rPr>
              <a:t>7</a:t>
            </a:r>
            <a:r>
              <a:rPr lang="zh-CN" altLang="en-US" sz="2400" b="1" dirty="0">
                <a:latin typeface="黑体" panose="02010609060101010101" pitchFamily="1" charset="-122"/>
                <a:ea typeface="黑体" panose="02010609060101010101" pitchFamily="1" charset="-122"/>
              </a:rPr>
              <a:t>点</a:t>
            </a:r>
            <a:r>
              <a:rPr lang="en-US" altLang="x-none" sz="2400" b="1" dirty="0">
                <a:latin typeface="黑体" panose="02010609060101010101" pitchFamily="1" charset="-122"/>
                <a:ea typeface="黑体" panose="02010609060101010101" pitchFamily="1" charset="-122"/>
              </a:rPr>
              <a:t>52</a:t>
            </a:r>
            <a:r>
              <a:rPr lang="zh-CN" altLang="en-US" sz="2400" b="1" dirty="0">
                <a:latin typeface="黑体" panose="02010609060101010101" pitchFamily="1" charset="-122"/>
                <a:ea typeface="黑体" panose="02010609060101010101" pitchFamily="1" charset="-122"/>
              </a:rPr>
              <a:t>分，彼我相距约</a:t>
            </a:r>
            <a:r>
              <a:rPr lang="en-US" altLang="x-none" sz="2400" b="1" dirty="0">
                <a:latin typeface="黑体" panose="02010609060101010101" pitchFamily="1" charset="-122"/>
                <a:ea typeface="黑体" panose="02010609060101010101" pitchFamily="1" charset="-122"/>
              </a:rPr>
              <a:t>3000</a:t>
            </a:r>
            <a:r>
              <a:rPr lang="zh-CN" altLang="en-US" sz="2400" b="1" dirty="0">
                <a:latin typeface="黑体" panose="02010609060101010101" pitchFamily="1" charset="-122"/>
                <a:ea typeface="黑体" panose="02010609060101010101" pitchFamily="1" charset="-122"/>
              </a:rPr>
              <a:t>米之距离。济远首先向我发炮，旗舰吉野立即迎战，以左舷炮向济远轰击。”这说明</a:t>
            </a:r>
            <a:endParaRPr lang="zh-CN" altLang="en-US" sz="2400" b="1" dirty="0">
              <a:latin typeface="黑体" panose="02010609060101010101" pitchFamily="1" charset="-122"/>
              <a:ea typeface="黑体" panose="02010609060101010101" pitchFamily="1" charset="-122"/>
            </a:endParaRPr>
          </a:p>
          <a:p>
            <a:pPr lvl="0"/>
            <a:r>
              <a:rPr lang="en-US" altLang="x-none" sz="2400" b="1" dirty="0">
                <a:solidFill>
                  <a:srgbClr val="0000CC"/>
                </a:solidFill>
                <a:latin typeface="黑体" panose="02010609060101010101" pitchFamily="1" charset="-122"/>
                <a:ea typeface="黑体" panose="02010609060101010101" pitchFamily="1" charset="-122"/>
              </a:rPr>
              <a:t>A.</a:t>
            </a:r>
            <a:r>
              <a:rPr lang="zh-CN" altLang="en-US" sz="2400" b="1" dirty="0">
                <a:solidFill>
                  <a:srgbClr val="0000CC"/>
                </a:solidFill>
                <a:latin typeface="黑体" panose="02010609060101010101" pitchFamily="1" charset="-122"/>
                <a:ea typeface="黑体" panose="02010609060101010101" pitchFamily="1" charset="-122"/>
              </a:rPr>
              <a:t>研究者的立场会影响其对历史的解释</a:t>
            </a:r>
            <a:r>
              <a:rPr lang="zh-CN" altLang="en-US" sz="2400" b="1" dirty="0">
                <a:solidFill>
                  <a:srgbClr val="FF0000"/>
                </a:solidFill>
                <a:latin typeface="黑体" panose="02010609060101010101" pitchFamily="1" charset="-122"/>
                <a:ea typeface="黑体" panose="02010609060101010101" pitchFamily="1" charset="-122"/>
              </a:rPr>
              <a:t> </a:t>
            </a:r>
            <a:r>
              <a:rPr lang="en-US" altLang="x-none" sz="2400" b="1" dirty="0">
                <a:solidFill>
                  <a:srgbClr val="FF0000"/>
                </a:solidFill>
                <a:latin typeface="黑体" panose="02010609060101010101" pitchFamily="1" charset="-122"/>
                <a:ea typeface="黑体" panose="02010609060101010101" pitchFamily="1" charset="-122"/>
              </a:rPr>
              <a:t>  </a:t>
            </a:r>
            <a:endParaRPr lang="en-US" altLang="x-none" sz="2400" b="1" dirty="0">
              <a:solidFill>
                <a:srgbClr val="FF0000"/>
              </a:solidFill>
              <a:latin typeface="黑体" panose="02010609060101010101" pitchFamily="1" charset="-122"/>
              <a:ea typeface="黑体" panose="02010609060101010101" pitchFamily="1" charset="-122"/>
            </a:endParaRPr>
          </a:p>
          <a:p>
            <a:pPr lvl="0"/>
            <a:r>
              <a:rPr lang="en-US" altLang="x-none" sz="2400" b="1" dirty="0">
                <a:latin typeface="黑体" panose="02010609060101010101" pitchFamily="1" charset="-122"/>
                <a:ea typeface="黑体" panose="02010609060101010101" pitchFamily="1" charset="-122"/>
              </a:rPr>
              <a:t>B.</a:t>
            </a:r>
            <a:r>
              <a:rPr lang="zh-CN" altLang="en-US" sz="2400" b="1" dirty="0">
                <a:latin typeface="黑体" panose="02010609060101010101" pitchFamily="1" charset="-122"/>
                <a:ea typeface="黑体" panose="02010609060101010101" pitchFamily="1" charset="-122"/>
              </a:rPr>
              <a:t>历史真相因年代久远而变得模糊不清</a:t>
            </a:r>
            <a:endParaRPr lang="zh-CN" altLang="en-US" sz="2400" b="1" dirty="0">
              <a:latin typeface="黑体" panose="02010609060101010101" pitchFamily="1" charset="-122"/>
              <a:ea typeface="黑体" panose="02010609060101010101" pitchFamily="1" charset="-122"/>
            </a:endParaRPr>
          </a:p>
          <a:p>
            <a:pPr lvl="0"/>
            <a:r>
              <a:rPr lang="en-US" altLang="x-none" sz="2400" b="1" dirty="0">
                <a:latin typeface="黑体" panose="02010609060101010101" pitchFamily="1" charset="-122"/>
                <a:ea typeface="黑体" panose="02010609060101010101" pitchFamily="1" charset="-122"/>
              </a:rPr>
              <a:t>C.</a:t>
            </a:r>
            <a:r>
              <a:rPr lang="zh-CN" altLang="en-US" sz="2400" b="1" dirty="0">
                <a:latin typeface="黑体" panose="02010609060101010101" pitchFamily="1" charset="-122"/>
                <a:ea typeface="黑体" panose="02010609060101010101" pitchFamily="1" charset="-122"/>
              </a:rPr>
              <a:t>通过文献记录最终能够还原历史真相</a:t>
            </a:r>
            <a:r>
              <a:rPr lang="en-US" altLang="x-none" sz="2400" b="1" dirty="0">
                <a:latin typeface="黑体" panose="02010609060101010101" pitchFamily="1" charset="-122"/>
                <a:ea typeface="黑体" panose="02010609060101010101" pitchFamily="1" charset="-122"/>
              </a:rPr>
              <a:t>   </a:t>
            </a:r>
            <a:endParaRPr lang="en-US" altLang="x-none" sz="2400" b="1" dirty="0">
              <a:latin typeface="黑体" panose="02010609060101010101" pitchFamily="1" charset="-122"/>
              <a:ea typeface="黑体" panose="02010609060101010101" pitchFamily="1" charset="-122"/>
            </a:endParaRPr>
          </a:p>
          <a:p>
            <a:pPr lvl="0"/>
            <a:r>
              <a:rPr lang="en-US" altLang="x-none" sz="2400" b="1" dirty="0">
                <a:latin typeface="黑体" panose="02010609060101010101" pitchFamily="1" charset="-122"/>
                <a:ea typeface="黑体" panose="02010609060101010101" pitchFamily="1" charset="-122"/>
              </a:rPr>
              <a:t>D.</a:t>
            </a:r>
            <a:r>
              <a:rPr lang="zh-CN" altLang="en-US" sz="2400" b="1" dirty="0">
                <a:latin typeface="黑体" panose="02010609060101010101" pitchFamily="1" charset="-122"/>
                <a:ea typeface="黑体" panose="02010609060101010101" pitchFamily="1" charset="-122"/>
              </a:rPr>
              <a:t>原始记录比研究文献更接近历史真相</a:t>
            </a:r>
            <a:endParaRPr lang="zh-CN" altLang="en-US" sz="2400" b="1" dirty="0">
              <a:latin typeface="黑体" panose="02010609060101010101" pitchFamily="1" charset="-122"/>
              <a:ea typeface="黑体" panose="02010609060101010101" pitchFamily="1" charset="-122"/>
            </a:endParaRPr>
          </a:p>
        </p:txBody>
      </p:sp>
      <p:sp>
        <p:nvSpPr>
          <p:cNvPr id="23555" name="TextBox 3"/>
          <p:cNvSpPr txBox="1"/>
          <p:nvPr/>
        </p:nvSpPr>
        <p:spPr>
          <a:xfrm>
            <a:off x="593725" y="4992370"/>
            <a:ext cx="10396220" cy="1568450"/>
          </a:xfrm>
          <a:prstGeom prst="rect">
            <a:avLst/>
          </a:prstGeom>
          <a:solidFill>
            <a:schemeClr val="bg1"/>
          </a:solidFill>
          <a:ln w="9525">
            <a:noFill/>
          </a:ln>
        </p:spPr>
        <p:txBody>
          <a:bodyPr wrap="square" anchor="t">
            <a:spAutoFit/>
          </a:bodyPr>
          <a:p>
            <a:pPr lvl="0"/>
            <a:r>
              <a:rPr sz="2400" dirty="0">
                <a:solidFill>
                  <a:srgbClr val="0000CC"/>
                </a:solidFill>
              </a:rPr>
              <a:t>【说明】 本题主要考查考生理解史料，说明历史现象和历史观点的能力。要求考生通过对互为矛盾的的两条历史记载的辨析，认识到当时双方及研究者受各自立场、利益、认识等方面的局限，直接影响着对同一个事件叙述和解释的真实可靠性。</a:t>
            </a:r>
            <a:endParaRPr sz="2400" dirty="0">
              <a:solidFill>
                <a:srgbClr val="0000CC"/>
              </a:solidFill>
            </a:endParaRPr>
          </a:p>
        </p:txBody>
      </p:sp>
      <p:sp>
        <p:nvSpPr>
          <p:cNvPr id="2" name="文本框 1"/>
          <p:cNvSpPr txBox="1"/>
          <p:nvPr/>
        </p:nvSpPr>
        <p:spPr>
          <a:xfrm>
            <a:off x="381635" y="271780"/>
            <a:ext cx="11813540" cy="460375"/>
          </a:xfrm>
          <a:prstGeom prst="rect">
            <a:avLst/>
          </a:prstGeom>
          <a:noFill/>
        </p:spPr>
        <p:txBody>
          <a:bodyPr wrap="none" rtlCol="0" anchor="t">
            <a:spAutoFit/>
          </a:bodyPr>
          <a:p>
            <a:r>
              <a:rPr lang="zh-CN" altLang="en-US" sz="2400" b="1">
                <a:solidFill>
                  <a:srgbClr val="FF0000"/>
                </a:solidFill>
                <a:latin typeface="楷体" panose="02010609060101010101" charset="-122"/>
                <a:ea typeface="楷体" panose="02010609060101010101" charset="-122"/>
                <a:sym typeface="+mn-ea"/>
              </a:rPr>
              <a:t>能够从史料中提取有效信息，作为历史叙述的可靠证据，并据此提出自己的历史认识；</a:t>
            </a:r>
            <a:endParaRPr lang="zh-CN" altLang="en-US" sz="2400" b="1">
              <a:solidFill>
                <a:srgbClr val="FF0000"/>
              </a:solidFill>
              <a:latin typeface="楷体" panose="02010609060101010101" charset="-122"/>
              <a:ea typeface="楷体" panose="02010609060101010101"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linds(horizontal)">
                                      <p:cBhvr>
                                        <p:cTn id="7" dur="500"/>
                                        <p:tgtEl>
                                          <p:spTgt spid="23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66090" y="469900"/>
            <a:ext cx="10972800" cy="5472430"/>
          </a:xfrm>
        </p:spPr>
        <p:txBody>
          <a:bodyPr/>
          <a:p>
            <a:pPr marL="280670" indent="-280670"/>
            <a:endParaRPr b="1" dirty="0">
              <a:solidFill>
                <a:srgbClr val="FF0000"/>
              </a:solidFill>
              <a:latin typeface="黑体" panose="02010609060101010101" pitchFamily="1" charset="-122"/>
              <a:ea typeface="黑体" panose="02010609060101010101" pitchFamily="1" charset="-122"/>
              <a:sym typeface="+mn-ea"/>
            </a:endParaRPr>
          </a:p>
          <a:p>
            <a:pPr marL="280670" indent="-280670"/>
            <a:r>
              <a:rPr b="1" dirty="0">
                <a:solidFill>
                  <a:srgbClr val="FF0000"/>
                </a:solidFill>
                <a:latin typeface="黑体" panose="02010609060101010101" pitchFamily="1" charset="-122"/>
                <a:ea typeface="黑体" panose="02010609060101010101" pitchFamily="1" charset="-122"/>
                <a:sym typeface="+mn-ea"/>
              </a:rPr>
              <a:t>（201</a:t>
            </a:r>
            <a:r>
              <a:rPr lang="en-US" b="1" dirty="0">
                <a:solidFill>
                  <a:srgbClr val="FF0000"/>
                </a:solidFill>
                <a:latin typeface="黑体" panose="02010609060101010101" pitchFamily="1" charset="-122"/>
                <a:ea typeface="黑体" panose="02010609060101010101" pitchFamily="1" charset="-122"/>
                <a:sym typeface="+mn-ea"/>
              </a:rPr>
              <a:t>7</a:t>
            </a:r>
            <a:r>
              <a:rPr b="1" dirty="0">
                <a:solidFill>
                  <a:srgbClr val="FF0000"/>
                </a:solidFill>
                <a:latin typeface="黑体" panose="02010609060101010101" pitchFamily="1" charset="-122"/>
                <a:ea typeface="黑体" panose="02010609060101010101" pitchFamily="1" charset="-122"/>
                <a:sym typeface="+mn-ea"/>
              </a:rPr>
              <a:t>年新课标全国卷</a:t>
            </a:r>
            <a:r>
              <a:rPr lang="en-US" b="1" dirty="0">
                <a:solidFill>
                  <a:srgbClr val="FF0000"/>
                </a:solidFill>
                <a:latin typeface="黑体" panose="02010609060101010101" pitchFamily="1" charset="-122"/>
                <a:ea typeface="黑体" panose="02010609060101010101" pitchFamily="1" charset="-122"/>
                <a:sym typeface="+mn-ea"/>
              </a:rPr>
              <a:t>1</a:t>
            </a:r>
            <a:r>
              <a:rPr b="1" dirty="0">
                <a:solidFill>
                  <a:srgbClr val="FF0000"/>
                </a:solidFill>
                <a:latin typeface="黑体" panose="02010609060101010101" pitchFamily="1" charset="-122"/>
                <a:ea typeface="黑体" panose="02010609060101010101" pitchFamily="1" charset="-122"/>
                <a:sym typeface="+mn-ea"/>
              </a:rPr>
              <a:t>）</a:t>
            </a:r>
            <a:r>
              <a:rPr lang="en-US" altLang="zh-CN" b="1">
                <a:solidFill>
                  <a:srgbClr val="000000"/>
                </a:solidFill>
                <a:highlight>
                  <a:srgbClr val="FFFFFF"/>
                </a:highlight>
                <a:latin typeface="楷体" panose="02010609060101010101" charset="-122"/>
                <a:ea typeface="楷体" panose="02010609060101010101" charset="-122"/>
                <a:cs typeface="楷体" panose="02010609060101010101" charset="-122"/>
                <a:sym typeface="+mn-ea"/>
              </a:rPr>
              <a:t>26.                                       </a:t>
            </a:r>
            <a:endParaRPr lang="zh-CN" altLang="en-US" b="1">
              <a:solidFill>
                <a:srgbClr val="000000"/>
              </a:solidFill>
              <a:highlight>
                <a:srgbClr val="FFFFFF"/>
              </a:highlight>
              <a:latin typeface="楷体" panose="02010609060101010101" charset="-122"/>
              <a:ea typeface="楷体" panose="02010609060101010101" charset="-122"/>
              <a:cs typeface="楷体" panose="02010609060101010101" charset="-122"/>
              <a:sym typeface="+mn-ea"/>
            </a:endParaRPr>
          </a:p>
          <a:p>
            <a:pPr marL="280670" indent="-280670"/>
            <a:r>
              <a:rPr lang="zh-CN" altLang="en-US" b="1">
                <a:solidFill>
                  <a:srgbClr val="000000"/>
                </a:solidFill>
                <a:highlight>
                  <a:srgbClr val="FFFFFF"/>
                </a:highlight>
                <a:latin typeface="楷体" panose="02010609060101010101" charset="-122"/>
                <a:ea typeface="楷体" panose="02010609060101010101" charset="-122"/>
                <a:cs typeface="楷体" panose="02010609060101010101" charset="-122"/>
                <a:sym typeface="+mn-ea"/>
              </a:rPr>
              <a:t>表</a:t>
            </a:r>
            <a:r>
              <a:rPr lang="en-US" altLang="zh-CN" b="1">
                <a:solidFill>
                  <a:srgbClr val="000000"/>
                </a:solidFill>
                <a:highlight>
                  <a:srgbClr val="FFFFFF"/>
                </a:highlight>
                <a:latin typeface="楷体" panose="02010609060101010101" charset="-122"/>
                <a:ea typeface="楷体" panose="02010609060101010101" charset="-122"/>
                <a:cs typeface="楷体" panose="02010609060101010101" charset="-122"/>
                <a:sym typeface="+mn-ea"/>
              </a:rPr>
              <a:t>2</a:t>
            </a:r>
            <a:endParaRPr lang="zh-CN" altLang="en-US"/>
          </a:p>
        </p:txBody>
      </p:sp>
      <p:sp>
        <p:nvSpPr>
          <p:cNvPr id="5" name="文本框 4"/>
          <p:cNvSpPr txBox="1"/>
          <p:nvPr/>
        </p:nvSpPr>
        <p:spPr>
          <a:xfrm>
            <a:off x="701040" y="4730750"/>
            <a:ext cx="10173970" cy="1799590"/>
          </a:xfrm>
          <a:prstGeom prst="rect">
            <a:avLst/>
          </a:prstGeom>
          <a:noFill/>
          <a:ln w="9525">
            <a:noFill/>
          </a:ln>
        </p:spPr>
        <p:txBody>
          <a:bodyPr wrap="square">
            <a:spAutoFit/>
          </a:bodyPr>
          <a:p>
            <a:pPr indent="0"/>
            <a:endParaRPr lang="en-US" altLang="zh-CN" sz="1100" b="1">
              <a:solidFill>
                <a:srgbClr val="000000"/>
              </a:solidFill>
              <a:highlight>
                <a:srgbClr val="FFFFFF"/>
              </a:highlight>
              <a:latin typeface="楷体" panose="02010609060101010101" charset="-122"/>
              <a:ea typeface="楷体" panose="02010609060101010101" charset="-122"/>
              <a:cs typeface="楷体" panose="02010609060101010101" charset="-122"/>
            </a:endParaRPr>
          </a:p>
          <a:p>
            <a:pPr indent="0"/>
            <a:r>
              <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rPr>
              <a:t>表</a:t>
            </a:r>
            <a:r>
              <a:rPr lang="en-US" altLang="zh-CN" sz="2400" b="1">
                <a:solidFill>
                  <a:srgbClr val="000000"/>
                </a:solidFill>
                <a:highlight>
                  <a:srgbClr val="FFFFFF"/>
                </a:highlight>
                <a:latin typeface="楷体" panose="02010609060101010101" charset="-122"/>
                <a:ea typeface="楷体" panose="02010609060101010101" charset="-122"/>
                <a:cs typeface="楷体" panose="02010609060101010101" charset="-122"/>
              </a:rPr>
              <a:t>2</a:t>
            </a:r>
            <a:r>
              <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rPr>
              <a:t>为不同史籍关于唐武德元年同一事件的历史叙述。据此能够被认定的历史事实是</a:t>
            </a:r>
            <a:endPar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endParaRPr>
          </a:p>
          <a:p>
            <a:pPr indent="0"/>
            <a:r>
              <a:rPr lang="en-US" altLang="zh-CN" sz="2400" b="1">
                <a:solidFill>
                  <a:srgbClr val="000000"/>
                </a:solidFill>
                <a:highlight>
                  <a:srgbClr val="FFFFFF"/>
                </a:highlight>
                <a:latin typeface="楷体" panose="02010609060101010101" charset="-122"/>
                <a:ea typeface="楷体" panose="02010609060101010101" charset="-122"/>
                <a:cs typeface="楷体" panose="02010609060101010101" charset="-122"/>
              </a:rPr>
              <a:t>A</a:t>
            </a:r>
            <a:r>
              <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rPr>
              <a:t>．皇帝李世民与薛举战于泾州      </a:t>
            </a:r>
            <a:r>
              <a:rPr lang="en-US" altLang="zh-CN" sz="2400" b="1">
                <a:solidFill>
                  <a:srgbClr val="000000"/>
                </a:solidFill>
                <a:highlight>
                  <a:srgbClr val="FFFFFF"/>
                </a:highlight>
                <a:latin typeface="楷体" panose="02010609060101010101" charset="-122"/>
                <a:ea typeface="楷体" panose="02010609060101010101" charset="-122"/>
                <a:cs typeface="楷体" panose="02010609060101010101" charset="-122"/>
              </a:rPr>
              <a:t>B</a:t>
            </a:r>
            <a:r>
              <a:rPr lang="zh-CN" altLang="en-US" sz="2800" b="1">
                <a:solidFill>
                  <a:srgbClr val="000000"/>
                </a:solidFill>
                <a:highlight>
                  <a:srgbClr val="FFFFFF"/>
                </a:highlight>
                <a:latin typeface="楷体" panose="02010609060101010101" charset="-122"/>
                <a:ea typeface="楷体" panose="02010609060101010101" charset="-122"/>
                <a:cs typeface="楷体" panose="02010609060101010101" charset="-122"/>
              </a:rPr>
              <a:t>．刘文静是战役中唐军的主帅</a:t>
            </a:r>
            <a:endParaRPr lang="zh-CN" altLang="en-US" sz="2800" b="1">
              <a:solidFill>
                <a:srgbClr val="000000"/>
              </a:solidFill>
              <a:highlight>
                <a:srgbClr val="FFFFFF"/>
              </a:highlight>
              <a:latin typeface="楷体" panose="02010609060101010101" charset="-122"/>
              <a:ea typeface="楷体" panose="02010609060101010101" charset="-122"/>
              <a:cs typeface="楷体" panose="02010609060101010101" charset="-122"/>
            </a:endParaRPr>
          </a:p>
          <a:p>
            <a:pPr indent="0"/>
            <a:r>
              <a:rPr lang="en-US" altLang="zh-CN" sz="2400" b="1">
                <a:solidFill>
                  <a:srgbClr val="0B0B0B"/>
                </a:solidFill>
                <a:highlight>
                  <a:srgbClr val="FFFFFF"/>
                </a:highlight>
                <a:latin typeface="楷体" panose="02010609060101010101" charset="-122"/>
                <a:ea typeface="楷体" panose="02010609060101010101" charset="-122"/>
                <a:cs typeface="楷体" panose="02010609060101010101" charset="-122"/>
              </a:rPr>
              <a:t>C</a:t>
            </a:r>
            <a:r>
              <a:rPr lang="zh-CN" altLang="en-US" sz="2400" b="1">
                <a:solidFill>
                  <a:srgbClr val="0B0B0B"/>
                </a:solidFill>
                <a:highlight>
                  <a:srgbClr val="FFFFFF"/>
                </a:highlight>
                <a:latin typeface="楷体" panose="02010609060101010101" charset="-122"/>
                <a:ea typeface="楷体" panose="02010609060101010101" charset="-122"/>
                <a:cs typeface="楷体" panose="02010609060101010101" charset="-122"/>
              </a:rPr>
              <a:t>．唐军与薛举在泾州作战失败 </a:t>
            </a:r>
            <a:r>
              <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rPr>
              <a:t>     </a:t>
            </a:r>
            <a:r>
              <a:rPr lang="en-US" altLang="zh-CN" sz="2400" b="1">
                <a:solidFill>
                  <a:srgbClr val="000000"/>
                </a:solidFill>
                <a:highlight>
                  <a:srgbClr val="FFFFFF"/>
                </a:highlight>
                <a:latin typeface="楷体" panose="02010609060101010101" charset="-122"/>
                <a:ea typeface="楷体" panose="02010609060101010101" charset="-122"/>
                <a:cs typeface="楷体" panose="02010609060101010101" charset="-122"/>
              </a:rPr>
              <a:t>D</a:t>
            </a:r>
            <a:r>
              <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rPr>
              <a:t>．李世民患病导致了战役失败</a:t>
            </a:r>
            <a:endParaRPr lang="zh-CN" altLang="en-US" sz="2400" b="1">
              <a:solidFill>
                <a:srgbClr val="000000"/>
              </a:solidFill>
              <a:highlight>
                <a:srgbClr val="FFFFFF"/>
              </a:highlight>
              <a:latin typeface="楷体" panose="02010609060101010101" charset="-122"/>
              <a:ea typeface="楷体" panose="02010609060101010101" charset="-122"/>
              <a:cs typeface="楷体" panose="02010609060101010101" charset="-122"/>
            </a:endParaRPr>
          </a:p>
        </p:txBody>
      </p:sp>
      <p:pic>
        <p:nvPicPr>
          <p:cNvPr id="6" name="图片 5"/>
          <p:cNvPicPr>
            <a:picLocks noChangeAspect="1"/>
          </p:cNvPicPr>
          <p:nvPr/>
        </p:nvPicPr>
        <p:blipFill>
          <a:blip r:embed="rId1"/>
          <a:srcRect r="21459"/>
          <a:stretch>
            <a:fillRect/>
          </a:stretch>
        </p:blipFill>
        <p:spPr>
          <a:xfrm>
            <a:off x="556260" y="1701800"/>
            <a:ext cx="10173335" cy="3007995"/>
          </a:xfrm>
          <a:prstGeom prst="rect">
            <a:avLst/>
          </a:prstGeom>
        </p:spPr>
      </p:pic>
      <p:sp>
        <p:nvSpPr>
          <p:cNvPr id="2" name="文本框 1"/>
          <p:cNvSpPr txBox="1"/>
          <p:nvPr/>
        </p:nvSpPr>
        <p:spPr>
          <a:xfrm>
            <a:off x="991870" y="236855"/>
            <a:ext cx="9883140" cy="398780"/>
          </a:xfrm>
          <a:prstGeom prst="rect">
            <a:avLst/>
          </a:prstGeom>
          <a:noFill/>
        </p:spPr>
        <p:txBody>
          <a:bodyPr wrap="none" rtlCol="0" anchor="t">
            <a:spAutoFit/>
          </a:bodyPr>
          <a:p>
            <a:r>
              <a:rPr lang="zh-CN" altLang="en-US" sz="2000" b="1">
                <a:solidFill>
                  <a:srgbClr val="FF0000"/>
                </a:solidFill>
                <a:latin typeface="楷体" panose="02010609060101010101" charset="-122"/>
                <a:ea typeface="楷体" panose="02010609060101010101" charset="-122"/>
                <a:sym typeface="+mn-ea"/>
              </a:rPr>
              <a:t>能够从史料中提取有效信息，作为历史叙述的可靠证据，并据此提出自己的历史认识；</a:t>
            </a:r>
            <a:endParaRPr lang="zh-CN" altLang="en-US" sz="2000" b="1">
              <a:solidFill>
                <a:srgbClr val="FF0000"/>
              </a:solidFill>
              <a:latin typeface="楷体" panose="02010609060101010101" charset="-122"/>
              <a:ea typeface="楷体" panose="02010609060101010101" charset="-122"/>
              <a:sym typeface="+mn-ea"/>
            </a:endParaRPr>
          </a:p>
        </p:txBody>
      </p:sp>
    </p:spTree>
    <p:custDataLst>
      <p:tags r:id="rId2"/>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624205" y="667385"/>
            <a:ext cx="10972800" cy="5485130"/>
          </a:xfrm>
        </p:spPr>
        <p:txBody>
          <a:bodyPr/>
          <a:p>
            <a:r>
              <a:rPr lang="zh-CN" altLang="en-US">
                <a:solidFill>
                  <a:srgbClr val="0B0B0B"/>
                </a:solidFill>
              </a:rPr>
              <a:t>【答案】C</a:t>
            </a:r>
            <a:endParaRPr lang="zh-CN" altLang="en-US">
              <a:solidFill>
                <a:srgbClr val="0B0B0B"/>
              </a:solidFill>
            </a:endParaRPr>
          </a:p>
          <a:p>
            <a:r>
              <a:rPr lang="zh-CN" altLang="en-US">
                <a:solidFill>
                  <a:srgbClr val="0B0B0B"/>
                </a:solidFill>
              </a:rPr>
              <a:t>【解析】</a:t>
            </a:r>
            <a:endParaRPr lang="zh-CN" altLang="en-US">
              <a:solidFill>
                <a:srgbClr val="0B0B0B"/>
              </a:solidFill>
            </a:endParaRPr>
          </a:p>
          <a:p>
            <a:r>
              <a:rPr lang="zh-CN" altLang="en-US">
                <a:solidFill>
                  <a:srgbClr val="0B0B0B"/>
                </a:solidFill>
              </a:rPr>
              <a:t>A项的分析：材料反映当时李世民是“秦王”，事件发生在唐高祖武德元年，故A不正确。</a:t>
            </a:r>
            <a:endParaRPr lang="zh-CN" altLang="en-US">
              <a:solidFill>
                <a:srgbClr val="0B0B0B"/>
              </a:solidFill>
            </a:endParaRPr>
          </a:p>
          <a:p>
            <a:r>
              <a:rPr lang="zh-CN" altLang="en-US">
                <a:solidFill>
                  <a:srgbClr val="0B0B0B"/>
                </a:solidFill>
              </a:rPr>
              <a:t>B项的分析：材料反映李世民是秦王、是西讨元帅，是主帅，刘文静只是将领，B不正确。</a:t>
            </a:r>
            <a:endParaRPr lang="zh-CN" altLang="en-US">
              <a:solidFill>
                <a:srgbClr val="0B0B0B"/>
              </a:solidFill>
            </a:endParaRPr>
          </a:p>
          <a:p>
            <a:r>
              <a:rPr lang="zh-CN" altLang="en-US">
                <a:solidFill>
                  <a:srgbClr val="0B0B0B"/>
                </a:solidFill>
              </a:rPr>
              <a:t>C项的分析：符合题干材料所有信息，C正确。</a:t>
            </a:r>
            <a:endParaRPr lang="zh-CN" altLang="en-US">
              <a:solidFill>
                <a:srgbClr val="0B0B0B"/>
              </a:solidFill>
            </a:endParaRPr>
          </a:p>
          <a:p>
            <a:r>
              <a:rPr lang="zh-CN" altLang="en-US">
                <a:solidFill>
                  <a:srgbClr val="0B0B0B"/>
                </a:solidFill>
              </a:rPr>
              <a:t>D项的分析：“太宗有疾”只是题干表中的《新唐书·太宗本纪》有记载，未见表中其他史籍的记载，</a:t>
            </a:r>
            <a:r>
              <a:rPr lang="zh-CN" altLang="en-US">
                <a:solidFill>
                  <a:srgbClr val="FF0000"/>
                </a:solidFill>
              </a:rPr>
              <a:t>个人有</a:t>
            </a:r>
            <a:r>
              <a:rPr lang="zh-CN" altLang="en-US">
                <a:solidFill>
                  <a:srgbClr val="FF0000"/>
                </a:solidFill>
                <a:sym typeface="+mn-ea"/>
              </a:rPr>
              <a:t>疾导致战败，个人决定论是错误的</a:t>
            </a:r>
            <a:r>
              <a:rPr lang="zh-CN" altLang="en-US">
                <a:solidFill>
                  <a:srgbClr val="0B0B0B"/>
                </a:solidFill>
                <a:sym typeface="+mn-ea"/>
              </a:rPr>
              <a:t>。</a:t>
            </a:r>
            <a:r>
              <a:rPr lang="zh-CN" altLang="en-US">
                <a:solidFill>
                  <a:srgbClr val="0B0B0B"/>
                </a:solidFill>
              </a:rPr>
              <a:t>D不正确。</a:t>
            </a:r>
            <a:endParaRPr lang="zh-CN" altLang="en-US">
              <a:solidFill>
                <a:srgbClr val="0B0B0B"/>
              </a:solidFill>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4" name="内容占位符 6"/>
          <p:cNvPicPr>
            <a:picLocks noGrp="1" noChangeAspect="1"/>
          </p:cNvPicPr>
          <p:nvPr>
            <p:ph idx="1"/>
          </p:nvPr>
        </p:nvPicPr>
        <p:blipFill>
          <a:blip r:embed="rId1">
            <a:extLst>
              <a:ext uri="{28A0092B-C50C-407E-A947-70E740481C1C}">
                <a14:useLocalDpi xmlns:a14="http://schemas.microsoft.com/office/drawing/2010/main" val="0"/>
              </a:ext>
            </a:extLst>
          </a:blip>
          <a:srcRect/>
          <a:stretch>
            <a:fillRect/>
          </a:stretch>
        </p:blipFill>
        <p:spPr>
          <a:xfrm>
            <a:off x="2207320" y="5043487"/>
            <a:ext cx="2663825" cy="1608138"/>
          </a:xfrm>
        </p:spPr>
      </p:pic>
      <p:pic>
        <p:nvPicPr>
          <p:cNvPr id="107525" name="内容占位符 6"/>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935760" y="4239419"/>
            <a:ext cx="2663825" cy="160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6" name="内容占位符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664200" y="3351567"/>
            <a:ext cx="2663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7" name="内容占位符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16725" y="2270919"/>
            <a:ext cx="2663825" cy="160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8" name="内容占位符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751763" y="1108075"/>
            <a:ext cx="2665412"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12"/>
          <p:cNvSpPr txBox="1"/>
          <p:nvPr/>
        </p:nvSpPr>
        <p:spPr>
          <a:xfrm>
            <a:off x="7154863" y="2628106"/>
            <a:ext cx="1944687" cy="730885"/>
          </a:xfrm>
          <a:prstGeom prst="rect">
            <a:avLst/>
          </a:prstGeom>
          <a:noFill/>
        </p:spPr>
        <p:txBody>
          <a:bodyPr>
            <a:spAutoFit/>
          </a:bodyPr>
          <a:lstStyle/>
          <a:p>
            <a:pPr algn="ctr">
              <a:lnSpc>
                <a:spcPct val="130000"/>
              </a:lnSpc>
              <a:defRPr/>
            </a:pPr>
            <a:r>
              <a:rPr lang="zh-CN" altLang="en-US" sz="3200" b="1" dirty="0">
                <a:solidFill>
                  <a:srgbClr val="FF0000"/>
                </a:solidFill>
                <a:effectLst>
                  <a:outerShdw blurRad="38100" dist="38100" dir="2700000" algn="tl">
                    <a:srgbClr val="000000">
                      <a:alpha val="43137"/>
                    </a:srgbClr>
                  </a:outerShdw>
                </a:effectLst>
                <a:ea typeface="微软雅黑" panose="020B0503020204020204" charset="-122"/>
              </a:rPr>
              <a:t>历史解释</a:t>
            </a:r>
            <a:endParaRPr lang="zh-CN" altLang="en-US" sz="3200" b="1" dirty="0">
              <a:solidFill>
                <a:srgbClr val="FF0000"/>
              </a:solidFill>
              <a:effectLst>
                <a:outerShdw blurRad="38100" dist="38100" dir="2700000" algn="tl">
                  <a:srgbClr val="000000">
                    <a:alpha val="43137"/>
                  </a:srgbClr>
                </a:outerShdw>
              </a:effectLst>
              <a:ea typeface="微软雅黑" panose="020B0503020204020204" charset="-122"/>
            </a:endParaRPr>
          </a:p>
        </p:txBody>
      </p:sp>
      <p:sp>
        <p:nvSpPr>
          <p:cNvPr id="15" name="文本框 14"/>
          <p:cNvSpPr txBox="1"/>
          <p:nvPr/>
        </p:nvSpPr>
        <p:spPr>
          <a:xfrm>
            <a:off x="6024562" y="3727481"/>
            <a:ext cx="1943100" cy="730885"/>
          </a:xfrm>
          <a:prstGeom prst="rect">
            <a:avLst/>
          </a:prstGeom>
          <a:noFill/>
        </p:spPr>
        <p:txBody>
          <a:bodyPr>
            <a:spAutoFit/>
          </a:bodyPr>
          <a:lstStyle/>
          <a:p>
            <a:pPr algn="ctr">
              <a:lnSpc>
                <a:spcPct val="130000"/>
              </a:lnSpc>
              <a:defRPr/>
            </a:pPr>
            <a:r>
              <a:rPr lang="zh-CN" altLang="en-US" sz="3200" b="1" dirty="0">
                <a:solidFill>
                  <a:srgbClr val="FF0000"/>
                </a:solidFill>
                <a:effectLst>
                  <a:outerShdw blurRad="38100" dist="38100" dir="2700000" algn="tl">
                    <a:srgbClr val="000000">
                      <a:alpha val="43137"/>
                    </a:srgbClr>
                  </a:outerShdw>
                </a:effectLst>
                <a:ea typeface="微软雅黑" panose="020B0503020204020204" charset="-122"/>
              </a:rPr>
              <a:t>史料实证</a:t>
            </a:r>
            <a:endParaRPr lang="zh-CN" altLang="en-US" sz="3200" b="1" dirty="0">
              <a:solidFill>
                <a:srgbClr val="FF0000"/>
              </a:solidFill>
              <a:effectLst>
                <a:outerShdw blurRad="38100" dist="38100" dir="2700000" algn="tl">
                  <a:srgbClr val="000000">
                    <a:alpha val="43137"/>
                  </a:srgbClr>
                </a:outerShdw>
              </a:effectLst>
              <a:ea typeface="微软雅黑" panose="020B0503020204020204" charset="-122"/>
            </a:endParaRPr>
          </a:p>
        </p:txBody>
      </p:sp>
      <p:sp>
        <p:nvSpPr>
          <p:cNvPr id="16" name="文本框 15"/>
          <p:cNvSpPr txBox="1"/>
          <p:nvPr/>
        </p:nvSpPr>
        <p:spPr>
          <a:xfrm>
            <a:off x="4295328" y="4640399"/>
            <a:ext cx="1944687" cy="730885"/>
          </a:xfrm>
          <a:prstGeom prst="rect">
            <a:avLst/>
          </a:prstGeom>
          <a:noFill/>
        </p:spPr>
        <p:txBody>
          <a:bodyPr>
            <a:spAutoFit/>
          </a:bodyPr>
          <a:lstStyle/>
          <a:p>
            <a:pPr algn="ctr">
              <a:lnSpc>
                <a:spcPct val="130000"/>
              </a:lnSpc>
              <a:defRPr/>
            </a:pPr>
            <a:r>
              <a:rPr lang="zh-CN" altLang="en-US" sz="3200" b="1" dirty="0">
                <a:solidFill>
                  <a:srgbClr val="FF0000"/>
                </a:solidFill>
                <a:effectLst>
                  <a:outerShdw blurRad="38100" dist="38100" dir="2700000" algn="tl">
                    <a:srgbClr val="000000">
                      <a:alpha val="43137"/>
                    </a:srgbClr>
                  </a:outerShdw>
                </a:effectLst>
                <a:ea typeface="微软雅黑" panose="020B0503020204020204" charset="-122"/>
              </a:rPr>
              <a:t>时空观念</a:t>
            </a:r>
            <a:endParaRPr lang="zh-CN" altLang="en-US" sz="3200" b="1" dirty="0">
              <a:solidFill>
                <a:srgbClr val="FF0000"/>
              </a:solidFill>
              <a:effectLst>
                <a:outerShdw blurRad="38100" dist="38100" dir="2700000" algn="tl">
                  <a:srgbClr val="000000">
                    <a:alpha val="43137"/>
                  </a:srgbClr>
                </a:outerShdw>
              </a:effectLst>
              <a:ea typeface="微软雅黑" panose="020B0503020204020204" charset="-122"/>
            </a:endParaRPr>
          </a:p>
        </p:txBody>
      </p:sp>
      <p:sp>
        <p:nvSpPr>
          <p:cNvPr id="17" name="文本框 16"/>
          <p:cNvSpPr txBox="1"/>
          <p:nvPr/>
        </p:nvSpPr>
        <p:spPr>
          <a:xfrm>
            <a:off x="7967663" y="1527175"/>
            <a:ext cx="2232025" cy="691515"/>
          </a:xfrm>
          <a:prstGeom prst="rect">
            <a:avLst/>
          </a:prstGeom>
          <a:noFill/>
        </p:spPr>
        <p:txBody>
          <a:bodyPr>
            <a:spAutoFit/>
          </a:bodyPr>
          <a:lstStyle/>
          <a:p>
            <a:pPr algn="ctr">
              <a:lnSpc>
                <a:spcPct val="130000"/>
              </a:lnSpc>
              <a:defRPr/>
            </a:pPr>
            <a:r>
              <a:rPr lang="zh-CN" altLang="en-US" sz="3000" b="1" dirty="0">
                <a:solidFill>
                  <a:srgbClr val="FF0000"/>
                </a:solidFill>
                <a:effectLst>
                  <a:outerShdw blurRad="38100" dist="38100" dir="2700000" algn="tl">
                    <a:srgbClr val="000000">
                      <a:alpha val="43137"/>
                    </a:srgbClr>
                  </a:outerShdw>
                </a:effectLst>
                <a:ea typeface="微软雅黑" panose="020B0503020204020204" charset="-122"/>
              </a:rPr>
              <a:t>家国情怀</a:t>
            </a:r>
            <a:endParaRPr lang="zh-CN" altLang="en-US" sz="3000" b="1" dirty="0">
              <a:solidFill>
                <a:srgbClr val="FF0000"/>
              </a:solidFill>
              <a:effectLst>
                <a:outerShdw blurRad="38100" dist="38100" dir="2700000" algn="tl">
                  <a:srgbClr val="000000">
                    <a:alpha val="43137"/>
                  </a:srgbClr>
                </a:outerShdw>
              </a:effectLst>
              <a:ea typeface="微软雅黑" panose="020B0503020204020204" charset="-122"/>
            </a:endParaRPr>
          </a:p>
        </p:txBody>
      </p:sp>
      <p:grpSp>
        <p:nvGrpSpPr>
          <p:cNvPr id="3" name="组合 2"/>
          <p:cNvGrpSpPr/>
          <p:nvPr/>
        </p:nvGrpSpPr>
        <p:grpSpPr>
          <a:xfrm>
            <a:off x="1101567" y="972057"/>
            <a:ext cx="5715000" cy="3486150"/>
            <a:chOff x="-45243" y="677417"/>
            <a:chExt cx="5715000" cy="3486150"/>
          </a:xfrm>
        </p:grpSpPr>
        <p:pic>
          <p:nvPicPr>
            <p:cNvPr id="107522" name="图片 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243" y="677417"/>
              <a:ext cx="57150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8"/>
            <p:cNvSpPr txBox="1"/>
            <p:nvPr/>
          </p:nvSpPr>
          <p:spPr>
            <a:xfrm>
              <a:off x="1192213" y="1924216"/>
              <a:ext cx="3240087" cy="811530"/>
            </a:xfrm>
            <a:prstGeom prst="rect">
              <a:avLst/>
            </a:prstGeom>
            <a:noFill/>
          </p:spPr>
          <p:txBody>
            <a:bodyPr>
              <a:spAutoFit/>
            </a:bodyPr>
            <a:lstStyle/>
            <a:p>
              <a:pPr algn="ctr">
                <a:lnSpc>
                  <a:spcPct val="130000"/>
                </a:lnSpc>
                <a:defRPr/>
              </a:pPr>
              <a:r>
                <a:rPr lang="zh-CN" altLang="en-US" sz="3600" b="1" dirty="0">
                  <a:solidFill>
                    <a:srgbClr val="C00000"/>
                  </a:solidFill>
                  <a:effectLst>
                    <a:outerShdw blurRad="38100" dist="38100" dir="2700000" algn="tl">
                      <a:srgbClr val="000000">
                        <a:alpha val="43137"/>
                      </a:srgbClr>
                    </a:outerShdw>
                  </a:effectLst>
                  <a:ea typeface="微软雅黑" panose="020B0503020204020204" charset="-122"/>
                </a:rPr>
                <a:t>历史核心素养</a:t>
              </a:r>
              <a:endParaRPr lang="zh-CN" altLang="en-US" sz="3600" b="1" dirty="0">
                <a:solidFill>
                  <a:srgbClr val="C00000"/>
                </a:solidFill>
                <a:effectLst>
                  <a:outerShdw blurRad="38100" dist="38100" dir="2700000" algn="tl">
                    <a:srgbClr val="000000">
                      <a:alpha val="43137"/>
                    </a:srgbClr>
                  </a:outerShdw>
                </a:effectLst>
                <a:ea typeface="微软雅黑" panose="020B0503020204020204" charset="-122"/>
              </a:endParaRPr>
            </a:p>
          </p:txBody>
        </p:sp>
      </p:grpSp>
      <p:sp>
        <p:nvSpPr>
          <p:cNvPr id="18" name="文本框 17"/>
          <p:cNvSpPr txBox="1"/>
          <p:nvPr/>
        </p:nvSpPr>
        <p:spPr>
          <a:xfrm>
            <a:off x="2457033" y="5481648"/>
            <a:ext cx="1944687" cy="730885"/>
          </a:xfrm>
          <a:prstGeom prst="rect">
            <a:avLst/>
          </a:prstGeom>
          <a:noFill/>
        </p:spPr>
        <p:txBody>
          <a:bodyPr>
            <a:spAutoFit/>
          </a:bodyPr>
          <a:lstStyle/>
          <a:p>
            <a:pPr algn="ctr">
              <a:lnSpc>
                <a:spcPct val="130000"/>
              </a:lnSpc>
              <a:defRPr/>
            </a:pPr>
            <a:r>
              <a:rPr lang="zh-CN" altLang="en-US" sz="3200" b="1" dirty="0">
                <a:solidFill>
                  <a:srgbClr val="FF0000"/>
                </a:solidFill>
                <a:effectLst>
                  <a:outerShdw blurRad="38100" dist="38100" dir="2700000" algn="tl">
                    <a:srgbClr val="000000">
                      <a:alpha val="43137"/>
                    </a:srgbClr>
                  </a:outerShdw>
                </a:effectLst>
                <a:ea typeface="微软雅黑" panose="020B0503020204020204" charset="-122"/>
              </a:rPr>
              <a:t>唯物史观</a:t>
            </a:r>
            <a:endParaRPr lang="zh-CN" altLang="en-US" sz="3200" b="1" dirty="0">
              <a:solidFill>
                <a:srgbClr val="FF0000"/>
              </a:solidFill>
              <a:effectLst>
                <a:outerShdw blurRad="38100" dist="38100" dir="2700000" algn="tl">
                  <a:srgbClr val="000000">
                    <a:alpha val="43137"/>
                  </a:srgbClr>
                </a:outerShdw>
              </a:effectLst>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nodeType="withEffect">
                                  <p:stCondLst>
                                    <p:cond delay="0"/>
                                  </p:stCondLst>
                                  <p:childTnLst>
                                    <p:set>
                                      <p:cBhvr>
                                        <p:cTn id="16" dur="1" fill="hold">
                                          <p:stCondLst>
                                            <p:cond delay="0"/>
                                          </p:stCondLst>
                                        </p:cTn>
                                        <p:tgtEl>
                                          <p:spTgt spid="107525"/>
                                        </p:tgtEl>
                                        <p:attrNameLst>
                                          <p:attrName>style.visibility</p:attrName>
                                        </p:attrNameLst>
                                      </p:cBhvr>
                                      <p:to>
                                        <p:strVal val="visible"/>
                                      </p:to>
                                    </p:set>
                                    <p:anim calcmode="lin" valueType="num">
                                      <p:cBhvr>
                                        <p:cTn id="17" dur="500" fill="hold"/>
                                        <p:tgtEl>
                                          <p:spTgt spid="107525"/>
                                        </p:tgtEl>
                                        <p:attrNameLst>
                                          <p:attrName>ppt_w</p:attrName>
                                        </p:attrNameLst>
                                      </p:cBhvr>
                                      <p:tavLst>
                                        <p:tav tm="0">
                                          <p:val>
                                            <p:fltVal val="0"/>
                                          </p:val>
                                        </p:tav>
                                        <p:tav tm="100000">
                                          <p:val>
                                            <p:strVal val="#ppt_w"/>
                                          </p:val>
                                        </p:tav>
                                      </p:tavLst>
                                    </p:anim>
                                    <p:anim calcmode="lin" valueType="num">
                                      <p:cBhvr>
                                        <p:cTn id="18" dur="500" fill="hold"/>
                                        <p:tgtEl>
                                          <p:spTgt spid="107525"/>
                                        </p:tgtEl>
                                        <p:attrNameLst>
                                          <p:attrName>ppt_h</p:attrName>
                                        </p:attrNameLst>
                                      </p:cBhvr>
                                      <p:tavLst>
                                        <p:tav tm="0">
                                          <p:val>
                                            <p:fltVal val="0"/>
                                          </p:val>
                                        </p:tav>
                                        <p:tav tm="100000">
                                          <p:val>
                                            <p:strVal val="#ppt_h"/>
                                          </p:val>
                                        </p:tav>
                                      </p:tavLst>
                                    </p:anim>
                                    <p:animEffect transition="in" filter="fade">
                                      <p:cBhvr>
                                        <p:cTn id="19" dur="500"/>
                                        <p:tgtEl>
                                          <p:spTgt spid="107525"/>
                                        </p:tgtEl>
                                      </p:cBhvr>
                                    </p:animEffect>
                                  </p:childTnLst>
                                </p:cTn>
                              </p:par>
                              <p:par>
                                <p:cTn id="20" presetID="53" presetClass="entr" presetSubtype="16" fill="hold" nodeType="withEffect">
                                  <p:stCondLst>
                                    <p:cond delay="0"/>
                                  </p:stCondLst>
                                  <p:childTnLst>
                                    <p:set>
                                      <p:cBhvr>
                                        <p:cTn id="21" dur="1" fill="hold">
                                          <p:stCondLst>
                                            <p:cond delay="0"/>
                                          </p:stCondLst>
                                        </p:cTn>
                                        <p:tgtEl>
                                          <p:spTgt spid="107526"/>
                                        </p:tgtEl>
                                        <p:attrNameLst>
                                          <p:attrName>style.visibility</p:attrName>
                                        </p:attrNameLst>
                                      </p:cBhvr>
                                      <p:to>
                                        <p:strVal val="visible"/>
                                      </p:to>
                                    </p:set>
                                    <p:anim calcmode="lin" valueType="num">
                                      <p:cBhvr>
                                        <p:cTn id="22" dur="500" fill="hold"/>
                                        <p:tgtEl>
                                          <p:spTgt spid="107526"/>
                                        </p:tgtEl>
                                        <p:attrNameLst>
                                          <p:attrName>ppt_w</p:attrName>
                                        </p:attrNameLst>
                                      </p:cBhvr>
                                      <p:tavLst>
                                        <p:tav tm="0">
                                          <p:val>
                                            <p:fltVal val="0"/>
                                          </p:val>
                                        </p:tav>
                                        <p:tav tm="100000">
                                          <p:val>
                                            <p:strVal val="#ppt_w"/>
                                          </p:val>
                                        </p:tav>
                                      </p:tavLst>
                                    </p:anim>
                                    <p:anim calcmode="lin" valueType="num">
                                      <p:cBhvr>
                                        <p:cTn id="23" dur="500" fill="hold"/>
                                        <p:tgtEl>
                                          <p:spTgt spid="107526"/>
                                        </p:tgtEl>
                                        <p:attrNameLst>
                                          <p:attrName>ppt_h</p:attrName>
                                        </p:attrNameLst>
                                      </p:cBhvr>
                                      <p:tavLst>
                                        <p:tav tm="0">
                                          <p:val>
                                            <p:fltVal val="0"/>
                                          </p:val>
                                        </p:tav>
                                        <p:tav tm="100000">
                                          <p:val>
                                            <p:strVal val="#ppt_h"/>
                                          </p:val>
                                        </p:tav>
                                      </p:tavLst>
                                    </p:anim>
                                    <p:animEffect transition="in" filter="fade">
                                      <p:cBhvr>
                                        <p:cTn id="24" dur="500"/>
                                        <p:tgtEl>
                                          <p:spTgt spid="1075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nodeType="withEffect">
                                  <p:stCondLst>
                                    <p:cond delay="0"/>
                                  </p:stCondLst>
                                  <p:childTnLst>
                                    <p:set>
                                      <p:cBhvr>
                                        <p:cTn id="31" dur="1" fill="hold">
                                          <p:stCondLst>
                                            <p:cond delay="0"/>
                                          </p:stCondLst>
                                        </p:cTn>
                                        <p:tgtEl>
                                          <p:spTgt spid="107527"/>
                                        </p:tgtEl>
                                        <p:attrNameLst>
                                          <p:attrName>style.visibility</p:attrName>
                                        </p:attrNameLst>
                                      </p:cBhvr>
                                      <p:to>
                                        <p:strVal val="visible"/>
                                      </p:to>
                                    </p:set>
                                    <p:anim calcmode="lin" valueType="num">
                                      <p:cBhvr>
                                        <p:cTn id="32" dur="500" fill="hold"/>
                                        <p:tgtEl>
                                          <p:spTgt spid="107527"/>
                                        </p:tgtEl>
                                        <p:attrNameLst>
                                          <p:attrName>ppt_w</p:attrName>
                                        </p:attrNameLst>
                                      </p:cBhvr>
                                      <p:tavLst>
                                        <p:tav tm="0">
                                          <p:val>
                                            <p:fltVal val="0"/>
                                          </p:val>
                                        </p:tav>
                                        <p:tav tm="100000">
                                          <p:val>
                                            <p:strVal val="#ppt_w"/>
                                          </p:val>
                                        </p:tav>
                                      </p:tavLst>
                                    </p:anim>
                                    <p:anim calcmode="lin" valueType="num">
                                      <p:cBhvr>
                                        <p:cTn id="33" dur="500" fill="hold"/>
                                        <p:tgtEl>
                                          <p:spTgt spid="107527"/>
                                        </p:tgtEl>
                                        <p:attrNameLst>
                                          <p:attrName>ppt_h</p:attrName>
                                        </p:attrNameLst>
                                      </p:cBhvr>
                                      <p:tavLst>
                                        <p:tav tm="0">
                                          <p:val>
                                            <p:fltVal val="0"/>
                                          </p:val>
                                        </p:tav>
                                        <p:tav tm="100000">
                                          <p:val>
                                            <p:strVal val="#ppt_h"/>
                                          </p:val>
                                        </p:tav>
                                      </p:tavLst>
                                    </p:anim>
                                    <p:animEffect transition="in" filter="fade">
                                      <p:cBhvr>
                                        <p:cTn id="34" dur="500"/>
                                        <p:tgtEl>
                                          <p:spTgt spid="107527"/>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nodeType="withEffect">
                                  <p:stCondLst>
                                    <p:cond delay="100"/>
                                  </p:stCondLst>
                                  <p:childTnLst>
                                    <p:set>
                                      <p:cBhvr>
                                        <p:cTn id="43" dur="1" fill="hold">
                                          <p:stCondLst>
                                            <p:cond delay="0"/>
                                          </p:stCondLst>
                                        </p:cTn>
                                        <p:tgtEl>
                                          <p:spTgt spid="107528"/>
                                        </p:tgtEl>
                                        <p:attrNameLst>
                                          <p:attrName>style.visibility</p:attrName>
                                        </p:attrNameLst>
                                      </p:cBhvr>
                                      <p:to>
                                        <p:strVal val="visible"/>
                                      </p:to>
                                    </p:set>
                                    <p:anim calcmode="lin" valueType="num">
                                      <p:cBhvr>
                                        <p:cTn id="44" dur="400" fill="hold"/>
                                        <p:tgtEl>
                                          <p:spTgt spid="107528"/>
                                        </p:tgtEl>
                                        <p:attrNameLst>
                                          <p:attrName>ppt_w</p:attrName>
                                        </p:attrNameLst>
                                      </p:cBhvr>
                                      <p:tavLst>
                                        <p:tav tm="0">
                                          <p:val>
                                            <p:fltVal val="0"/>
                                          </p:val>
                                        </p:tav>
                                        <p:tav tm="100000">
                                          <p:val>
                                            <p:strVal val="#ppt_w"/>
                                          </p:val>
                                        </p:tav>
                                      </p:tavLst>
                                    </p:anim>
                                    <p:anim calcmode="lin" valueType="num">
                                      <p:cBhvr>
                                        <p:cTn id="45" dur="400" fill="hold"/>
                                        <p:tgtEl>
                                          <p:spTgt spid="107528"/>
                                        </p:tgtEl>
                                        <p:attrNameLst>
                                          <p:attrName>ppt_h</p:attrName>
                                        </p:attrNameLst>
                                      </p:cBhvr>
                                      <p:tavLst>
                                        <p:tav tm="0">
                                          <p:val>
                                            <p:fltVal val="0"/>
                                          </p:val>
                                        </p:tav>
                                        <p:tav tm="100000">
                                          <p:val>
                                            <p:strVal val="#ppt_h"/>
                                          </p:val>
                                        </p:tav>
                                      </p:tavLst>
                                    </p:anim>
                                    <p:animEffect transition="in" filter="fade">
                                      <p:cBhvr>
                                        <p:cTn id="46" dur="400"/>
                                        <p:tgtEl>
                                          <p:spTgt spid="107528"/>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par>
                                <p:cTn id="54" presetID="53" presetClass="entr" presetSubtype="16" fill="hold" nodeType="withEffect">
                                  <p:stCondLst>
                                    <p:cond delay="0"/>
                                  </p:stCondLst>
                                  <p:childTnLst>
                                    <p:set>
                                      <p:cBhvr>
                                        <p:cTn id="55" dur="1" fill="hold">
                                          <p:stCondLst>
                                            <p:cond delay="0"/>
                                          </p:stCondLst>
                                        </p:cTn>
                                        <p:tgtEl>
                                          <p:spTgt spid="107524"/>
                                        </p:tgtEl>
                                        <p:attrNameLst>
                                          <p:attrName>style.visibility</p:attrName>
                                        </p:attrNameLst>
                                      </p:cBhvr>
                                      <p:to>
                                        <p:strVal val="visible"/>
                                      </p:to>
                                    </p:set>
                                    <p:anim calcmode="lin" valueType="num">
                                      <p:cBhvr>
                                        <p:cTn id="56" dur="500" fill="hold"/>
                                        <p:tgtEl>
                                          <p:spTgt spid="107524"/>
                                        </p:tgtEl>
                                        <p:attrNameLst>
                                          <p:attrName>ppt_w</p:attrName>
                                        </p:attrNameLst>
                                      </p:cBhvr>
                                      <p:tavLst>
                                        <p:tav tm="0">
                                          <p:val>
                                            <p:fltVal val="0"/>
                                          </p:val>
                                        </p:tav>
                                        <p:tav tm="100000">
                                          <p:val>
                                            <p:strVal val="#ppt_w"/>
                                          </p:val>
                                        </p:tav>
                                      </p:tavLst>
                                    </p:anim>
                                    <p:anim calcmode="lin" valueType="num">
                                      <p:cBhvr>
                                        <p:cTn id="57" dur="500" fill="hold"/>
                                        <p:tgtEl>
                                          <p:spTgt spid="107524"/>
                                        </p:tgtEl>
                                        <p:attrNameLst>
                                          <p:attrName>ppt_h</p:attrName>
                                        </p:attrNameLst>
                                      </p:cBhvr>
                                      <p:tavLst>
                                        <p:tav tm="0">
                                          <p:val>
                                            <p:fltVal val="0"/>
                                          </p:val>
                                        </p:tav>
                                        <p:tav tm="100000">
                                          <p:val>
                                            <p:strVal val="#ppt_h"/>
                                          </p:val>
                                        </p:tav>
                                      </p:tavLst>
                                    </p:anim>
                                    <p:animEffect transition="in" filter="fade">
                                      <p:cBhvr>
                                        <p:cTn id="58" dur="5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92430" y="1461770"/>
            <a:ext cx="10972800" cy="5415280"/>
          </a:xfrm>
        </p:spPr>
        <p:txBody>
          <a:bodyPr/>
          <a:p>
            <a:endParaRPr b="1" dirty="0">
              <a:solidFill>
                <a:srgbClr val="FF0000"/>
              </a:solidFill>
              <a:latin typeface="黑体" panose="02010609060101010101" pitchFamily="1" charset="-122"/>
              <a:ea typeface="黑体" panose="02010609060101010101" pitchFamily="1" charset="-122"/>
              <a:sym typeface="+mn-ea"/>
            </a:endParaRPr>
          </a:p>
          <a:p>
            <a:endParaRPr b="1" dirty="0">
              <a:solidFill>
                <a:srgbClr val="FF0000"/>
              </a:solidFill>
              <a:latin typeface="黑体" panose="02010609060101010101" pitchFamily="1" charset="-122"/>
              <a:ea typeface="黑体" panose="02010609060101010101" pitchFamily="1" charset="-122"/>
              <a:sym typeface="+mn-ea"/>
            </a:endParaRPr>
          </a:p>
          <a:p>
            <a:r>
              <a:rPr b="1" dirty="0">
                <a:solidFill>
                  <a:srgbClr val="FF0000"/>
                </a:solidFill>
                <a:latin typeface="黑体" panose="02010609060101010101" pitchFamily="1" charset="-122"/>
                <a:ea typeface="黑体" panose="02010609060101010101" pitchFamily="1" charset="-122"/>
                <a:sym typeface="+mn-ea"/>
              </a:rPr>
              <a:t>（201</a:t>
            </a:r>
            <a:r>
              <a:rPr lang="en-US" b="1" dirty="0">
                <a:solidFill>
                  <a:srgbClr val="FF0000"/>
                </a:solidFill>
                <a:latin typeface="黑体" panose="02010609060101010101" pitchFamily="1" charset="-122"/>
                <a:ea typeface="黑体" panose="02010609060101010101" pitchFamily="1" charset="-122"/>
                <a:sym typeface="+mn-ea"/>
              </a:rPr>
              <a:t>7</a:t>
            </a:r>
            <a:r>
              <a:rPr b="1" dirty="0">
                <a:solidFill>
                  <a:srgbClr val="FF0000"/>
                </a:solidFill>
                <a:latin typeface="黑体" panose="02010609060101010101" pitchFamily="1" charset="-122"/>
                <a:ea typeface="黑体" panose="02010609060101010101" pitchFamily="1" charset="-122"/>
                <a:sym typeface="+mn-ea"/>
              </a:rPr>
              <a:t>年新课标全国卷</a:t>
            </a:r>
            <a:r>
              <a:rPr lang="en-US" b="1" dirty="0">
                <a:solidFill>
                  <a:srgbClr val="FF0000"/>
                </a:solidFill>
                <a:latin typeface="黑体" panose="02010609060101010101" pitchFamily="1" charset="-122"/>
                <a:ea typeface="黑体" panose="02010609060101010101" pitchFamily="1" charset="-122"/>
                <a:sym typeface="+mn-ea"/>
              </a:rPr>
              <a:t>2</a:t>
            </a:r>
            <a:r>
              <a:rPr b="1" dirty="0">
                <a:solidFill>
                  <a:srgbClr val="FF0000"/>
                </a:solidFill>
                <a:latin typeface="黑体" panose="02010609060101010101" pitchFamily="1" charset="-122"/>
                <a:ea typeface="黑体" panose="02010609060101010101" pitchFamily="1" charset="-122"/>
                <a:sym typeface="+mn-ea"/>
              </a:rPr>
              <a:t>）</a:t>
            </a:r>
            <a:endParaRPr b="1" dirty="0">
              <a:solidFill>
                <a:srgbClr val="FF0000"/>
              </a:solidFill>
              <a:latin typeface="黑体" panose="02010609060101010101" pitchFamily="1" charset="-122"/>
              <a:ea typeface="黑体" panose="02010609060101010101" pitchFamily="1" charset="-122"/>
              <a:sym typeface="+mn-ea"/>
            </a:endParaRPr>
          </a:p>
          <a:p>
            <a:r>
              <a:rPr lang="zh-CN" altLang="en-US">
                <a:solidFill>
                  <a:srgbClr val="0B0B0B"/>
                </a:solidFill>
              </a:rPr>
              <a:t>35．20世纪70年代至今，《赫鲁晓夫回忆录》多次出版，并被翻译成多种语言。因其内容的复杂性，不同年代版本的内容均有所不同。由此可知，此回忆录作为一种史料</a:t>
            </a:r>
            <a:endParaRPr lang="zh-CN" altLang="en-US">
              <a:solidFill>
                <a:srgbClr val="0B0B0B"/>
              </a:solidFill>
            </a:endParaRPr>
          </a:p>
          <a:p>
            <a:r>
              <a:rPr lang="zh-CN" altLang="en-US">
                <a:solidFill>
                  <a:srgbClr val="0B0B0B"/>
                </a:solidFill>
              </a:rPr>
              <a:t>A．能够准确记述作者的事迹           B．比相关研究著作的可信度更高</a:t>
            </a:r>
            <a:endParaRPr lang="zh-CN" altLang="en-US">
              <a:solidFill>
                <a:srgbClr val="0B0B0B"/>
              </a:solidFill>
            </a:endParaRPr>
          </a:p>
          <a:p>
            <a:r>
              <a:rPr lang="zh-CN" altLang="en-US">
                <a:solidFill>
                  <a:srgbClr val="0B0B0B"/>
                </a:solidFill>
              </a:rPr>
              <a:t>C．版本越新越接近历史真相           D．反映出时代对历史叙述的影响</a:t>
            </a:r>
            <a:endParaRPr lang="zh-CN" altLang="en-US">
              <a:solidFill>
                <a:srgbClr val="0B0B0B"/>
              </a:solidFill>
            </a:endParaRPr>
          </a:p>
        </p:txBody>
      </p:sp>
      <p:sp>
        <p:nvSpPr>
          <p:cNvPr id="2" name="文本框 1"/>
          <p:cNvSpPr txBox="1"/>
          <p:nvPr/>
        </p:nvSpPr>
        <p:spPr>
          <a:xfrm>
            <a:off x="393065" y="672465"/>
            <a:ext cx="10612755" cy="645160"/>
          </a:xfrm>
          <a:prstGeom prst="rect">
            <a:avLst/>
          </a:prstGeom>
          <a:noFill/>
        </p:spPr>
        <p:txBody>
          <a:bodyPr wrap="square" rtlCol="0" anchor="t">
            <a:spAutoFit/>
          </a:bodyPr>
          <a:p>
            <a:r>
              <a:rPr lang="zh-CN" altLang="en-US" b="1">
                <a:solidFill>
                  <a:srgbClr val="FF0000"/>
                </a:solidFill>
                <a:latin typeface="楷体" panose="02010609060101010101" charset="-122"/>
                <a:ea typeface="楷体" panose="02010609060101010101" charset="-122"/>
                <a:sym typeface="+mn-ea"/>
              </a:rPr>
              <a:t>能够通过对史料的辨析和对史料作者意图的认知，判断史料的真伪和价值，并在此过程中体会实证精神；</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能够以实证精神对待历史与现实问题。</a:t>
            </a:r>
            <a:endParaRPr lang="zh-CN" altLang="en-US"/>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18135" y="668655"/>
            <a:ext cx="11639550" cy="5483860"/>
          </a:xfrm>
        </p:spPr>
        <p:txBody>
          <a:bodyPr>
            <a:normAutofit/>
          </a:bodyPr>
          <a:p>
            <a:r>
              <a:rPr lang="zh-CN" altLang="en-US" b="1">
                <a:solidFill>
                  <a:srgbClr val="0B0B0B"/>
                </a:solidFill>
                <a:latin typeface="楷体" panose="02010609060101010101" charset="-122"/>
                <a:ea typeface="楷体" panose="02010609060101010101" charset="-122"/>
              </a:rPr>
              <a:t>【答案】：D</a:t>
            </a:r>
            <a:endParaRPr lang="zh-CN" altLang="en-US" b="1">
              <a:solidFill>
                <a:srgbClr val="0B0B0B"/>
              </a:solidFill>
              <a:latin typeface="楷体" panose="02010609060101010101" charset="-122"/>
              <a:ea typeface="楷体" panose="02010609060101010101" charset="-122"/>
            </a:endParaRPr>
          </a:p>
          <a:p>
            <a:r>
              <a:rPr lang="zh-CN" altLang="en-US" b="1">
                <a:solidFill>
                  <a:srgbClr val="0B0B0B"/>
                </a:solidFill>
                <a:latin typeface="楷体" panose="02010609060101010101" charset="-122"/>
                <a:ea typeface="楷体" panose="02010609060101010101" charset="-122"/>
              </a:rPr>
              <a:t>【解析】：</a:t>
            </a:r>
            <a:endParaRPr lang="zh-CN" altLang="en-US" b="1">
              <a:solidFill>
                <a:srgbClr val="0B0B0B"/>
              </a:solidFill>
              <a:latin typeface="楷体" panose="02010609060101010101" charset="-122"/>
              <a:ea typeface="楷体" panose="02010609060101010101" charset="-122"/>
            </a:endParaRPr>
          </a:p>
          <a:p>
            <a:pPr marL="0" indent="0">
              <a:buNone/>
            </a:pPr>
            <a:r>
              <a:rPr lang="zh-CN" altLang="en-US" b="1">
                <a:solidFill>
                  <a:srgbClr val="0B0B0B"/>
                </a:solidFill>
                <a:latin typeface="楷体" panose="02010609060101010101" charset="-122"/>
                <a:ea typeface="楷体" panose="02010609060101010101" charset="-122"/>
              </a:rPr>
              <a:t>回忆录具有主观性。一些回忆录有扬己贬人的缺点。</a:t>
            </a:r>
            <a:endParaRPr lang="zh-CN" altLang="en-US" b="1">
              <a:solidFill>
                <a:srgbClr val="0B0B0B"/>
              </a:solidFill>
              <a:latin typeface="楷体" panose="02010609060101010101" charset="-122"/>
              <a:ea typeface="楷体" panose="02010609060101010101" charset="-122"/>
            </a:endParaRPr>
          </a:p>
          <a:p>
            <a:pPr marL="0" indent="0">
              <a:buNone/>
            </a:pPr>
            <a:r>
              <a:rPr lang="zh-CN" altLang="en-US" b="1">
                <a:solidFill>
                  <a:srgbClr val="0B0B0B"/>
                </a:solidFill>
                <a:latin typeface="楷体" panose="02010609060101010101" charset="-122"/>
                <a:ea typeface="楷体" panose="02010609060101010101" charset="-122"/>
              </a:rPr>
              <a:t>回忆录作为一种史料，不能绝对保证“能够准确记述作者的事迹”，A不正确；</a:t>
            </a:r>
            <a:endParaRPr lang="zh-CN" altLang="en-US" b="1">
              <a:solidFill>
                <a:srgbClr val="0B0B0B"/>
              </a:solidFill>
              <a:latin typeface="楷体" panose="02010609060101010101" charset="-122"/>
              <a:ea typeface="楷体" panose="02010609060101010101" charset="-122"/>
            </a:endParaRPr>
          </a:p>
          <a:p>
            <a:pPr marL="0" indent="0">
              <a:buNone/>
            </a:pPr>
            <a:r>
              <a:rPr lang="zh-CN" altLang="en-US" b="1">
                <a:solidFill>
                  <a:srgbClr val="0B0B0B"/>
                </a:solidFill>
                <a:latin typeface="楷体" panose="02010609060101010101" charset="-122"/>
                <a:ea typeface="楷体" panose="02010609060101010101" charset="-122"/>
              </a:rPr>
              <a:t>不能保证“比相关研究著作的可信度更高”，B不正确；</a:t>
            </a:r>
            <a:endParaRPr lang="zh-CN" altLang="en-US" b="1">
              <a:solidFill>
                <a:srgbClr val="0B0B0B"/>
              </a:solidFill>
              <a:latin typeface="楷体" panose="02010609060101010101" charset="-122"/>
              <a:ea typeface="楷体" panose="02010609060101010101" charset="-122"/>
            </a:endParaRPr>
          </a:p>
          <a:p>
            <a:pPr marL="0" indent="0">
              <a:buNone/>
            </a:pPr>
            <a:r>
              <a:rPr lang="zh-CN" altLang="en-US" b="1">
                <a:solidFill>
                  <a:srgbClr val="0B0B0B"/>
                </a:solidFill>
                <a:latin typeface="楷体" panose="02010609060101010101" charset="-122"/>
                <a:ea typeface="楷体" panose="02010609060101010101" charset="-122"/>
              </a:rPr>
              <a:t>不能保证“版本越新越接近历史真相”，C不正确。</a:t>
            </a:r>
            <a:endParaRPr lang="zh-CN" altLang="en-US" b="1">
              <a:solidFill>
                <a:srgbClr val="0B0B0B"/>
              </a:solidFill>
              <a:latin typeface="楷体" panose="02010609060101010101" charset="-122"/>
              <a:ea typeface="楷体" panose="02010609060101010101" charset="-122"/>
            </a:endParaRPr>
          </a:p>
          <a:p>
            <a:r>
              <a:rPr lang="zh-CN" altLang="en-US" b="1">
                <a:solidFill>
                  <a:srgbClr val="0B0B0B"/>
                </a:solidFill>
                <a:latin typeface="楷体" panose="02010609060101010101" charset="-122"/>
                <a:ea typeface="楷体" panose="02010609060101010101" charset="-122"/>
              </a:rPr>
              <a:t>D项的分析：“后人”对回忆录进行“加工”，总是出于某种目的的，肯定会有时代的烙印，D正确。</a:t>
            </a:r>
            <a:endParaRPr lang="zh-CN" altLang="en-US" b="1">
              <a:solidFill>
                <a:srgbClr val="0B0B0B"/>
              </a:solidFill>
              <a:latin typeface="楷体" panose="02010609060101010101" charset="-122"/>
              <a:ea typeface="楷体" panose="02010609060101010101" charset="-122"/>
            </a:endParaRPr>
          </a:p>
          <a:p>
            <a:r>
              <a:rPr lang="zh-CN" altLang="en-US" b="1">
                <a:solidFill>
                  <a:srgbClr val="0B0B0B"/>
                </a:solidFill>
                <a:latin typeface="楷体" panose="02010609060101010101" charset="-122"/>
                <a:ea typeface="楷体" panose="02010609060101010101" charset="-122"/>
              </a:rPr>
              <a:t> </a:t>
            </a:r>
            <a:endParaRPr lang="zh-CN" altLang="en-US" b="1">
              <a:solidFill>
                <a:srgbClr val="0B0B0B"/>
              </a:solidFill>
              <a:latin typeface="楷体" panose="02010609060101010101" charset="-122"/>
              <a:ea typeface="楷体" panose="02010609060101010101" charset="-122"/>
            </a:endParaRPr>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74955" y="1671320"/>
            <a:ext cx="11390630" cy="5330825"/>
          </a:xfrm>
        </p:spPr>
        <p:txBody>
          <a:bodyPr/>
          <a:p>
            <a:r>
              <a:rPr b="1" dirty="0">
                <a:solidFill>
                  <a:srgbClr val="FF0000"/>
                </a:solidFill>
                <a:latin typeface="黑体" panose="02010609060101010101" pitchFamily="1" charset="-122"/>
                <a:ea typeface="黑体" panose="02010609060101010101" pitchFamily="1" charset="-122"/>
                <a:sym typeface="+mn-ea"/>
              </a:rPr>
              <a:t>（201</a:t>
            </a:r>
            <a:r>
              <a:rPr lang="en-US" b="1" dirty="0">
                <a:solidFill>
                  <a:srgbClr val="FF0000"/>
                </a:solidFill>
                <a:latin typeface="黑体" panose="02010609060101010101" pitchFamily="1" charset="-122"/>
                <a:ea typeface="黑体" panose="02010609060101010101" pitchFamily="1" charset="-122"/>
                <a:sym typeface="+mn-ea"/>
              </a:rPr>
              <a:t>7</a:t>
            </a:r>
            <a:r>
              <a:rPr b="1" dirty="0">
                <a:solidFill>
                  <a:srgbClr val="FF0000"/>
                </a:solidFill>
                <a:latin typeface="黑体" panose="02010609060101010101" pitchFamily="1" charset="-122"/>
                <a:ea typeface="黑体" panose="02010609060101010101" pitchFamily="1" charset="-122"/>
                <a:sym typeface="+mn-ea"/>
              </a:rPr>
              <a:t>年新课标全国卷</a:t>
            </a:r>
            <a:r>
              <a:rPr lang="en-US" b="1" dirty="0">
                <a:solidFill>
                  <a:srgbClr val="FF0000"/>
                </a:solidFill>
                <a:latin typeface="黑体" panose="02010609060101010101" pitchFamily="1" charset="-122"/>
                <a:ea typeface="黑体" panose="02010609060101010101" pitchFamily="1" charset="-122"/>
                <a:sym typeface="+mn-ea"/>
              </a:rPr>
              <a:t>3</a:t>
            </a:r>
            <a:r>
              <a:rPr b="1" dirty="0">
                <a:solidFill>
                  <a:srgbClr val="FF0000"/>
                </a:solidFill>
                <a:latin typeface="黑体" panose="02010609060101010101" pitchFamily="1" charset="-122"/>
                <a:ea typeface="黑体" panose="02010609060101010101" pitchFamily="1" charset="-122"/>
                <a:sym typeface="+mn-ea"/>
              </a:rPr>
              <a:t>）</a:t>
            </a:r>
            <a:r>
              <a:rPr lang="zh-CN" altLang="en-US" b="1">
                <a:latin typeface="仿宋" panose="02010609060101010101" charset="-122"/>
                <a:ea typeface="仿宋" panose="02010609060101010101" charset="-122"/>
              </a:rPr>
              <a:t>27．关于宋太祖驾崩前夜宋太宗（时为晋王）的活动，北宋时期有不同记载。《续湘山野录》记载，宋太宗当晚曾与其兄宋太祖在宫中饮酒，并宿于宫中；《涑水记闻》则称，那晚宋太宗并未进宫。这反映出</a:t>
            </a:r>
            <a:endParaRPr lang="zh-CN" altLang="en-US" b="1">
              <a:latin typeface="仿宋" panose="02010609060101010101" charset="-122"/>
              <a:ea typeface="仿宋" panose="02010609060101010101" charset="-122"/>
            </a:endParaRPr>
          </a:p>
          <a:p>
            <a:r>
              <a:rPr lang="zh-CN" altLang="en-US" b="1">
                <a:latin typeface="仿宋" panose="02010609060101010101" charset="-122"/>
                <a:ea typeface="仿宋" panose="02010609060101010101" charset="-122"/>
              </a:rPr>
              <a:t>A．历史事实都是通过历史叙述呈现</a:t>
            </a:r>
            <a:endParaRPr lang="zh-CN" altLang="en-US" b="1">
              <a:latin typeface="仿宋" panose="02010609060101010101" charset="-122"/>
              <a:ea typeface="仿宋" panose="02010609060101010101" charset="-122"/>
            </a:endParaRPr>
          </a:p>
          <a:p>
            <a:r>
              <a:rPr lang="zh-CN" altLang="en-US" b="1">
                <a:latin typeface="仿宋" panose="02010609060101010101" charset="-122"/>
                <a:ea typeface="仿宋" panose="02010609060101010101" charset="-122"/>
              </a:rPr>
              <a:t>B．同一历史事实会有不同历史记载</a:t>
            </a:r>
            <a:endParaRPr lang="zh-CN" altLang="en-US" b="1">
              <a:latin typeface="仿宋" panose="02010609060101010101" charset="-122"/>
              <a:ea typeface="仿宋" panose="02010609060101010101" charset="-122"/>
            </a:endParaRPr>
          </a:p>
          <a:p>
            <a:r>
              <a:rPr lang="zh-CN" altLang="en-US" b="1">
                <a:latin typeface="仿宋" panose="02010609060101010101" charset="-122"/>
                <a:ea typeface="仿宋" panose="02010609060101010101" charset="-122"/>
              </a:rPr>
              <a:t>C．历史叙述不能客观准确再现历史事实</a:t>
            </a:r>
            <a:endParaRPr lang="zh-CN" altLang="en-US" b="1">
              <a:latin typeface="仿宋" panose="02010609060101010101" charset="-122"/>
              <a:ea typeface="仿宋" panose="02010609060101010101" charset="-122"/>
            </a:endParaRPr>
          </a:p>
          <a:p>
            <a:r>
              <a:rPr lang="zh-CN" altLang="en-US" b="1">
                <a:latin typeface="仿宋" panose="02010609060101010101" charset="-122"/>
                <a:ea typeface="仿宋" panose="02010609060101010101" charset="-122"/>
              </a:rPr>
              <a:t>D．综合多种历史叙述即可确认历史事实</a:t>
            </a:r>
            <a:endParaRPr lang="zh-CN" altLang="en-US" b="1">
              <a:latin typeface="仿宋" panose="02010609060101010101" charset="-122"/>
              <a:ea typeface="仿宋" panose="02010609060101010101" charset="-122"/>
            </a:endParaRPr>
          </a:p>
        </p:txBody>
      </p:sp>
      <p:sp>
        <p:nvSpPr>
          <p:cNvPr id="2" name="文本框 1"/>
          <p:cNvSpPr txBox="1"/>
          <p:nvPr/>
        </p:nvSpPr>
        <p:spPr>
          <a:xfrm>
            <a:off x="274955" y="686435"/>
            <a:ext cx="11925300" cy="398780"/>
          </a:xfrm>
          <a:prstGeom prst="rect">
            <a:avLst/>
          </a:prstGeom>
          <a:noFill/>
        </p:spPr>
        <p:txBody>
          <a:bodyPr wrap="none" rtlCol="0" anchor="t">
            <a:spAutoFit/>
          </a:bodyPr>
          <a:p>
            <a:r>
              <a:rPr lang="zh-CN" altLang="en-US" sz="2000" b="1">
                <a:solidFill>
                  <a:srgbClr val="FF0000"/>
                </a:solidFill>
                <a:latin typeface="楷体" panose="02010609060101010101" charset="-122"/>
                <a:ea typeface="楷体" panose="02010609060101010101" charset="-122"/>
                <a:sym typeface="+mn-ea"/>
              </a:rPr>
              <a:t>能够通过对史料的辨析和对史料作者意图的认知，判断史料的真伪和价值，并在此过程中体会实证精神；</a:t>
            </a:r>
            <a:endParaRPr lang="zh-CN" altLang="en-US" sz="2000" b="1">
              <a:solidFill>
                <a:srgbClr val="FF0000"/>
              </a:solidFill>
              <a:latin typeface="楷体" panose="02010609060101010101" charset="-122"/>
              <a:ea typeface="楷体" panose="02010609060101010101" charset="-122"/>
              <a:sym typeface="+mn-ea"/>
            </a:endParaRPr>
          </a:p>
        </p:txBody>
      </p: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91465" y="584200"/>
            <a:ext cx="11624945" cy="5568315"/>
          </a:xfrm>
        </p:spPr>
        <p:txBody>
          <a:bodyPr>
            <a:normAutofit/>
          </a:bodyPr>
          <a:p>
            <a:r>
              <a:rPr lang="zh-CN" altLang="en-US" b="1"/>
              <a:t>【答案】B</a:t>
            </a:r>
            <a:endParaRPr lang="zh-CN" altLang="en-US" b="1"/>
          </a:p>
          <a:p>
            <a:r>
              <a:rPr lang="zh-CN" altLang="en-US" b="1"/>
              <a:t>【解析】</a:t>
            </a:r>
            <a:endParaRPr lang="zh-CN" altLang="en-US" b="1"/>
          </a:p>
          <a:p>
            <a:r>
              <a:rPr lang="zh-CN" altLang="en-US" b="1">
                <a:solidFill>
                  <a:srgbClr val="FF0000"/>
                </a:solidFill>
                <a:latin typeface="楷体" panose="02010609060101010101" charset="-122"/>
                <a:ea typeface="楷体" panose="02010609060101010101" charset="-122"/>
              </a:rPr>
              <a:t>A项的分析：历史事实是指历史的真实情况。历史事实的呈现方式，有多种，除了历史叙述外，还有历史图像、考古材料、历史考证等。故A不正确。</a:t>
            </a:r>
            <a:endParaRPr lang="zh-CN" altLang="en-US" b="1">
              <a:solidFill>
                <a:srgbClr val="FF0000"/>
              </a:solidFill>
              <a:latin typeface="楷体" panose="02010609060101010101" charset="-122"/>
              <a:ea typeface="楷体" panose="02010609060101010101" charset="-122"/>
            </a:endParaRPr>
          </a:p>
          <a:p>
            <a:r>
              <a:rPr lang="zh-CN" altLang="en-US" b="1">
                <a:solidFill>
                  <a:srgbClr val="FF0000"/>
                </a:solidFill>
                <a:latin typeface="楷体" panose="02010609060101010101" charset="-122"/>
                <a:ea typeface="楷体" panose="02010609060101010101" charset="-122"/>
              </a:rPr>
              <a:t>B项的分析：对同一历史事实，记载者由于主观方面或者客观方面的原因，会有不同历史记载。故B正确。</a:t>
            </a:r>
            <a:endParaRPr lang="zh-CN" altLang="en-US" b="1">
              <a:solidFill>
                <a:srgbClr val="FF0000"/>
              </a:solidFill>
              <a:latin typeface="楷体" panose="02010609060101010101" charset="-122"/>
              <a:ea typeface="楷体" panose="02010609060101010101" charset="-122"/>
            </a:endParaRPr>
          </a:p>
          <a:p>
            <a:r>
              <a:rPr lang="zh-CN" altLang="en-US" b="1">
                <a:solidFill>
                  <a:schemeClr val="accent1"/>
                </a:solidFill>
                <a:latin typeface="楷体" panose="02010609060101010101" charset="-122"/>
                <a:ea typeface="楷体" panose="02010609060101010101" charset="-122"/>
              </a:rPr>
              <a:t>C项的分析：C说得太绝对，有些历史叙述不能客观准确再现历史事实，有些是能够的。C不正确。</a:t>
            </a:r>
            <a:endParaRPr lang="zh-CN" altLang="en-US" b="1">
              <a:solidFill>
                <a:schemeClr val="accent1"/>
              </a:solidFill>
              <a:latin typeface="楷体" panose="02010609060101010101" charset="-122"/>
              <a:ea typeface="楷体" panose="02010609060101010101" charset="-122"/>
            </a:endParaRPr>
          </a:p>
          <a:p>
            <a:r>
              <a:rPr lang="zh-CN" altLang="en-US" b="1">
                <a:solidFill>
                  <a:schemeClr val="accent1"/>
                </a:solidFill>
                <a:latin typeface="楷体" panose="02010609060101010101" charset="-122"/>
                <a:ea typeface="楷体" panose="02010609060101010101" charset="-122"/>
              </a:rPr>
              <a:t>D项的分析：D说得太绝对，综合多种历史叙述只是有可能确认历史事实，这是因为：有些历史叙述有意作伪；有些历史叙述有可能被有意篡改；真实的历史叙述有可能被毁灭，D不正确。</a:t>
            </a:r>
            <a:endParaRPr lang="zh-CN" altLang="en-US" b="1">
              <a:solidFill>
                <a:schemeClr val="accent1"/>
              </a:solidFill>
              <a:latin typeface="楷体" panose="02010609060101010101" charset="-122"/>
              <a:ea typeface="楷体" panose="02010609060101010101" charset="-122"/>
            </a:endParaRPr>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文本占位符 31745"/>
          <p:cNvSpPr>
            <a:spLocks noGrp="1"/>
          </p:cNvSpPr>
          <p:nvPr>
            <p:ph idx="1"/>
          </p:nvPr>
        </p:nvSpPr>
        <p:spPr>
          <a:xfrm>
            <a:off x="407670" y="250825"/>
            <a:ext cx="11349990" cy="6179820"/>
          </a:xfrm>
        </p:spPr>
        <p:txBody>
          <a:bodyPr anchor="t">
            <a:normAutofit lnSpcReduction="10000"/>
          </a:bodyPr>
          <a:p>
            <a:pPr marL="1905" indent="-344805">
              <a:lnSpc>
                <a:spcPct val="80000"/>
              </a:lnSpc>
              <a:buNone/>
            </a:pPr>
            <a:r>
              <a:rPr sz="2400" b="1" dirty="0">
                <a:solidFill>
                  <a:srgbClr val="FF0000"/>
                </a:solidFill>
                <a:latin typeface="黑体" panose="02010609060101010101" pitchFamily="1" charset="-122"/>
                <a:ea typeface="黑体" panose="02010609060101010101" pitchFamily="1" charset="-122"/>
              </a:rPr>
              <a:t>（2010年新课标全国卷·中外历史人物评说）</a:t>
            </a:r>
            <a:r>
              <a:rPr lang="en-US" altLang="x-none" sz="2400" b="1" dirty="0">
                <a:latin typeface="黑体" panose="02010609060101010101" pitchFamily="1" charset="-122"/>
                <a:ea typeface="黑体" panose="02010609060101010101" pitchFamily="1" charset="-122"/>
              </a:rPr>
              <a:t>47</a:t>
            </a:r>
            <a:r>
              <a:rPr lang="zh-CN" altLang="en-US" sz="2400" b="1" dirty="0">
                <a:latin typeface="黑体" panose="02010609060101010101" pitchFamily="1" charset="-122"/>
                <a:ea typeface="黑体" panose="02010609060101010101" pitchFamily="1" charset="-122"/>
              </a:rPr>
              <a:t>．（</a:t>
            </a:r>
            <a:r>
              <a:rPr lang="en-US" altLang="x-none" sz="2400" b="1" dirty="0">
                <a:latin typeface="黑体" panose="02010609060101010101" pitchFamily="1" charset="-122"/>
                <a:ea typeface="黑体" panose="02010609060101010101" pitchFamily="1" charset="-122"/>
              </a:rPr>
              <a:t>15</a:t>
            </a:r>
            <a:r>
              <a:rPr lang="zh-CN" altLang="en-US" sz="2400" b="1" dirty="0">
                <a:latin typeface="黑体" panose="02010609060101010101" pitchFamily="1" charset="-122"/>
                <a:ea typeface="黑体" panose="02010609060101010101" pitchFamily="1" charset="-122"/>
              </a:rPr>
              <a:t>分）</a:t>
            </a:r>
            <a:endParaRPr lang="zh-CN" altLang="en-US" sz="2400" b="1" dirty="0">
              <a:latin typeface="黑体" panose="02010609060101010101" pitchFamily="1" charset="-122"/>
              <a:ea typeface="黑体" panose="02010609060101010101" pitchFamily="1" charset="-122"/>
            </a:endParaRPr>
          </a:p>
          <a:p>
            <a:pPr marL="1905" indent="-344805" fontAlgn="auto">
              <a:lnSpc>
                <a:spcPct val="100000"/>
              </a:lnSpc>
            </a:pPr>
            <a:r>
              <a:rPr lang="zh-CN" altLang="en-US" b="1" dirty="0">
                <a:solidFill>
                  <a:srgbClr val="0000CC"/>
                </a:solidFill>
                <a:latin typeface="楷体" panose="02010609060101010101" charset="-122"/>
                <a:ea typeface="楷体" panose="02010609060101010101" charset="-122"/>
              </a:rPr>
              <a:t> </a:t>
            </a:r>
            <a:r>
              <a:rPr lang="zh-CN" altLang="en-US" sz="2400" b="1" dirty="0">
                <a:solidFill>
                  <a:srgbClr val="0000CC"/>
                </a:solidFill>
                <a:latin typeface="楷体" panose="02010609060101010101" charset="-122"/>
                <a:ea typeface="楷体" panose="02010609060101010101" charset="-122"/>
              </a:rPr>
              <a:t> 材料一、  太祖（曹操）运筹演谋，鞭挞宇内，揽中、商之法术，该韩、白之奇策，官方授材，各国其器，矫情任算，不念旧恶，终能总防皇机，克洪业者，惟其明略最优也。抑可谓非常之人，超世之杰矣。——（西晋）陈寿：《三国志》</a:t>
            </a:r>
            <a:endParaRPr lang="zh-CN" altLang="en-US" sz="2400" b="1" dirty="0">
              <a:solidFill>
                <a:srgbClr val="0000CC"/>
              </a:solidFill>
              <a:latin typeface="楷体" panose="02010609060101010101" charset="-122"/>
              <a:ea typeface="楷体" panose="02010609060101010101" charset="-122"/>
            </a:endParaRPr>
          </a:p>
          <a:p>
            <a:pPr marL="1905" indent="-344805" fontAlgn="auto">
              <a:lnSpc>
                <a:spcPct val="100000"/>
              </a:lnSpc>
              <a:buNone/>
            </a:pPr>
            <a:r>
              <a:rPr lang="zh-CN" altLang="en-US" sz="2000" b="1" dirty="0">
                <a:solidFill>
                  <a:srgbClr val="0000CC"/>
                </a:solidFill>
                <a:latin typeface="楷体" panose="02010609060101010101" charset="-122"/>
                <a:ea typeface="楷体" panose="02010609060101010101" charset="-122"/>
              </a:rPr>
              <a:t>   </a:t>
            </a:r>
            <a:endParaRPr lang="zh-CN" altLang="en-US" sz="2000" b="1" dirty="0">
              <a:solidFill>
                <a:srgbClr val="0000CC"/>
              </a:solidFill>
              <a:latin typeface="楷体" panose="02010609060101010101" charset="-122"/>
              <a:ea typeface="楷体" panose="02010609060101010101" charset="-122"/>
            </a:endParaRPr>
          </a:p>
          <a:p>
            <a:pPr marL="1905" indent="-344805" fontAlgn="auto">
              <a:lnSpc>
                <a:spcPct val="100000"/>
              </a:lnSpc>
            </a:pPr>
            <a:r>
              <a:rPr lang="zh-CN" altLang="en-US" sz="2400" b="1" dirty="0">
                <a:solidFill>
                  <a:srgbClr val="0000CC"/>
                </a:solidFill>
                <a:latin typeface="楷体" panose="02010609060101010101" charset="-122"/>
                <a:ea typeface="楷体" panose="02010609060101010101" charset="-122"/>
              </a:rPr>
              <a:t> 材料二、  时只有蜀先主可与有为耳。曹操自是贼，既不可从，孙权又是两间底人，只有先主名分正，故（诸葛亮）只得从之。——（南宋）朱熹：《朱子语类》 </a:t>
            </a:r>
            <a:r>
              <a:rPr lang="zh-CN" altLang="en-US" sz="2000" b="1" dirty="0">
                <a:solidFill>
                  <a:srgbClr val="0000CC"/>
                </a:solidFill>
                <a:latin typeface="楷体" panose="02010609060101010101" charset="-122"/>
                <a:ea typeface="楷体" panose="02010609060101010101" charset="-122"/>
              </a:rPr>
              <a:t>   </a:t>
            </a:r>
            <a:endParaRPr lang="zh-CN" altLang="en-US" sz="2000" b="1" dirty="0">
              <a:solidFill>
                <a:srgbClr val="0000CC"/>
              </a:solidFill>
              <a:latin typeface="楷体" panose="02010609060101010101" charset="-122"/>
              <a:ea typeface="楷体" panose="02010609060101010101" charset="-122"/>
            </a:endParaRPr>
          </a:p>
          <a:p>
            <a:pPr marL="1905" indent="-344805" fontAlgn="auto">
              <a:lnSpc>
                <a:spcPct val="100000"/>
              </a:lnSpc>
            </a:pPr>
            <a:r>
              <a:rPr lang="zh-CN" altLang="en-US" sz="2400" b="1" dirty="0">
                <a:solidFill>
                  <a:srgbClr val="0000CC"/>
                </a:solidFill>
                <a:latin typeface="楷体" panose="02010609060101010101" charset="-122"/>
                <a:ea typeface="楷体" panose="02010609060101010101" charset="-122"/>
              </a:rPr>
              <a:t>材料三、公平地说来，曹操对于当时的人民是有贡献的，不仅有而且大，对于民族的发展和文化的发展是有贡献的，不仅有而且大。在我看来，曹操在这些方面的贡献，比起他同时代的人物来是最大的。例如诸葛亮是应该肯定的人物，但他所凭措的西蜀，在当时没有遭到多大的破坏，而他所成就的规模比起曹操来要小得多。然而诸葛亮却被后人神化，而曹操被后人魔鬼化了。这是不公平的。——《郭沫若全集》</a:t>
            </a:r>
            <a:endParaRPr lang="zh-CN" altLang="en-US" sz="2400" b="1" dirty="0">
              <a:solidFill>
                <a:srgbClr val="0000CC"/>
              </a:solidFill>
              <a:latin typeface="楷体" panose="02010609060101010101" charset="-122"/>
              <a:ea typeface="楷体" panose="02010609060101010101" charset="-122"/>
            </a:endParaRPr>
          </a:p>
          <a:p>
            <a:pPr marL="1905" indent="-344805" fontAlgn="auto">
              <a:lnSpc>
                <a:spcPct val="100000"/>
              </a:lnSpc>
            </a:pPr>
            <a:r>
              <a:rPr lang="zh-CN" altLang="en-US" sz="2400" b="1">
                <a:solidFill>
                  <a:srgbClr val="0000CC"/>
                </a:solidFill>
                <a:latin typeface="楷体" panose="02010609060101010101" charset="-122"/>
                <a:ea typeface="楷体" panose="02010609060101010101" charset="-122"/>
                <a:sym typeface="+mn-ea"/>
              </a:rPr>
              <a:t>（</a:t>
            </a:r>
            <a:r>
              <a:rPr lang="en-US" altLang="zh-CN" sz="2400" b="1">
                <a:solidFill>
                  <a:srgbClr val="0000CC"/>
                </a:solidFill>
                <a:latin typeface="楷体" panose="02010609060101010101" charset="-122"/>
                <a:ea typeface="楷体" panose="02010609060101010101" charset="-122"/>
                <a:sym typeface="+mn-ea"/>
              </a:rPr>
              <a:t>1</a:t>
            </a:r>
            <a:r>
              <a:rPr lang="zh-CN" altLang="en-US" sz="2400" b="1">
                <a:solidFill>
                  <a:srgbClr val="0000CC"/>
                </a:solidFill>
                <a:latin typeface="楷体" panose="02010609060101010101" charset="-122"/>
                <a:ea typeface="楷体" panose="02010609060101010101" charset="-122"/>
                <a:sym typeface="+mn-ea"/>
              </a:rPr>
              <a:t>）根据材料一、二，概括指出陈寿、朱熹对曹操的不同态度及其原因。</a:t>
            </a:r>
            <a:endParaRPr lang="zh-CN" altLang="en-US" sz="2400" b="1">
              <a:solidFill>
                <a:srgbClr val="0000CC"/>
              </a:solidFill>
              <a:latin typeface="楷体" panose="02010609060101010101" charset="-122"/>
              <a:ea typeface="楷体" panose="02010609060101010101" charset="-122"/>
              <a:sym typeface="+mn-ea"/>
            </a:endParaRPr>
          </a:p>
          <a:p>
            <a:pPr marL="1905" indent="-344805" fontAlgn="auto">
              <a:lnSpc>
                <a:spcPct val="100000"/>
              </a:lnSpc>
            </a:pPr>
            <a:r>
              <a:rPr lang="zh-CN" altLang="en-US" sz="2400" b="1">
                <a:solidFill>
                  <a:srgbClr val="0000CC"/>
                </a:solidFill>
                <a:latin typeface="楷体" panose="02010609060101010101" charset="-122"/>
                <a:ea typeface="楷体" panose="02010609060101010101" charset="-122"/>
                <a:sym typeface="+mn-ea"/>
              </a:rPr>
              <a:t>（</a:t>
            </a:r>
            <a:r>
              <a:rPr lang="en-US" altLang="zh-CN" sz="2400" b="1">
                <a:solidFill>
                  <a:srgbClr val="0000CC"/>
                </a:solidFill>
                <a:latin typeface="楷体" panose="02010609060101010101" charset="-122"/>
                <a:ea typeface="楷体" panose="02010609060101010101" charset="-122"/>
                <a:sym typeface="+mn-ea"/>
              </a:rPr>
              <a:t>2</a:t>
            </a:r>
            <a:r>
              <a:rPr lang="zh-CN" altLang="en-US" sz="2400" b="1">
                <a:solidFill>
                  <a:srgbClr val="0000CC"/>
                </a:solidFill>
                <a:latin typeface="楷体" panose="02010609060101010101" charset="-122"/>
                <a:ea typeface="楷体" panose="02010609060101010101" charset="-122"/>
                <a:sym typeface="+mn-ea"/>
              </a:rPr>
              <a:t>）根据材料三，概括指出郭沫若评价曹操的标准、指导思想和方法。</a:t>
            </a:r>
            <a:endParaRPr lang="zh-CN" altLang="en-US" sz="2400" b="1" dirty="0">
              <a:solidFill>
                <a:srgbClr val="0000CC"/>
              </a:solidFill>
              <a:latin typeface="楷体" panose="02010609060101010101" charset="-122"/>
              <a:ea typeface="楷体" panose="02010609060101010101" charset="-122"/>
              <a:sym typeface="+mn-ea"/>
            </a:endParaRPr>
          </a:p>
          <a:p>
            <a:pPr marL="1905" indent="-344805" fontAlgn="auto">
              <a:lnSpc>
                <a:spcPct val="100000"/>
              </a:lnSpc>
            </a:pPr>
            <a:endParaRPr lang="zh-CN" altLang="en-US" sz="1800" b="1" dirty="0">
              <a:solidFill>
                <a:srgbClr val="0000CC"/>
              </a:solidFill>
              <a:latin typeface="楷体" panose="02010609060101010101" charset="-122"/>
              <a:ea typeface="楷体" panose="02010609060101010101" charset="-122"/>
              <a:sym typeface="+mn-ea"/>
            </a:endParaRPr>
          </a:p>
        </p:txBody>
      </p:sp>
      <p:sp>
        <p:nvSpPr>
          <p:cNvPr id="2" name="文本框 1"/>
          <p:cNvSpPr txBox="1"/>
          <p:nvPr/>
        </p:nvSpPr>
        <p:spPr>
          <a:xfrm>
            <a:off x="508000" y="6343650"/>
            <a:ext cx="891794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能够从史料中提取有效信息，作为历史叙述的可靠证据，并据此提出自己的历史认识；</a:t>
            </a: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86385" y="325755"/>
            <a:ext cx="11580495" cy="5851525"/>
          </a:xfrm>
        </p:spPr>
        <p:txBody>
          <a:bodyPr>
            <a:normAutofit/>
          </a:bodyPr>
          <a:p>
            <a:pPr>
              <a:lnSpc>
                <a:spcPct val="80000"/>
              </a:lnSpc>
            </a:pPr>
            <a:r>
              <a:rPr lang="zh-CN" altLang="en-US" b="1">
                <a:solidFill>
                  <a:srgbClr val="0000CC"/>
                </a:solidFill>
                <a:latin typeface="楷体" panose="02010609060101010101" charset="-122"/>
                <a:ea typeface="楷体" panose="02010609060101010101" charset="-122"/>
                <a:sym typeface="+mn-ea"/>
              </a:rPr>
              <a:t>（</a:t>
            </a:r>
            <a:r>
              <a:rPr lang="en-US" altLang="zh-CN" b="1">
                <a:solidFill>
                  <a:srgbClr val="0000CC"/>
                </a:solidFill>
                <a:latin typeface="楷体" panose="02010609060101010101" charset="-122"/>
                <a:ea typeface="楷体" panose="02010609060101010101" charset="-122"/>
                <a:sym typeface="+mn-ea"/>
              </a:rPr>
              <a:t>1</a:t>
            </a:r>
            <a:r>
              <a:rPr lang="zh-CN" altLang="en-US" b="1">
                <a:solidFill>
                  <a:srgbClr val="0000CC"/>
                </a:solidFill>
                <a:latin typeface="楷体" panose="02010609060101010101" charset="-122"/>
                <a:ea typeface="楷体" panose="02010609060101010101" charset="-122"/>
                <a:sym typeface="+mn-ea"/>
              </a:rPr>
              <a:t>）根据材料一、二，概括指出陈寿、朱熹对曹操的不同态度及其原因。</a:t>
            </a:r>
            <a:endParaRPr lang="zh-CN" altLang="en-US" b="1">
              <a:solidFill>
                <a:srgbClr val="0000CC"/>
              </a:solidFill>
              <a:latin typeface="楷体" panose="02010609060101010101" charset="-122"/>
              <a:ea typeface="楷体" panose="02010609060101010101" charset="-122"/>
            </a:endParaRPr>
          </a:p>
          <a:p>
            <a:pPr>
              <a:lnSpc>
                <a:spcPct val="80000"/>
              </a:lnSpc>
            </a:pPr>
            <a:endParaRPr lang="zh-CN" altLang="en-US" b="1">
              <a:solidFill>
                <a:srgbClr val="FF0000"/>
              </a:solidFill>
              <a:latin typeface="楷体" panose="02010609060101010101" charset="-122"/>
              <a:ea typeface="楷体" panose="02010609060101010101" charset="-122"/>
            </a:endParaRPr>
          </a:p>
          <a:p>
            <a:pPr>
              <a:lnSpc>
                <a:spcPct val="80000"/>
              </a:lnSpc>
            </a:pPr>
            <a:r>
              <a:rPr lang="zh-CN" altLang="en-US" b="1">
                <a:solidFill>
                  <a:srgbClr val="FF0000"/>
                </a:solidFill>
                <a:latin typeface="楷体" panose="02010609060101010101" charset="-122"/>
                <a:ea typeface="楷体" panose="02010609060101010101" charset="-122"/>
                <a:sym typeface="+mn-ea"/>
              </a:rPr>
              <a:t>答：态度：</a:t>
            </a:r>
            <a:r>
              <a:rPr lang="zh-CN" altLang="en-US" b="1">
                <a:solidFill>
                  <a:srgbClr val="0000CC"/>
                </a:solidFill>
                <a:latin typeface="楷体" panose="02010609060101010101" charset="-122"/>
                <a:ea typeface="楷体" panose="02010609060101010101" charset="-122"/>
                <a:sym typeface="+mn-ea"/>
              </a:rPr>
              <a:t>陈寿：尊曹；朱熹：贬曹。</a:t>
            </a:r>
            <a:endParaRPr lang="zh-CN" altLang="en-US" b="1">
              <a:solidFill>
                <a:srgbClr val="0000CC"/>
              </a:solidFill>
              <a:latin typeface="楷体" panose="02010609060101010101" charset="-122"/>
              <a:ea typeface="楷体" panose="02010609060101010101" charset="-122"/>
            </a:endParaRPr>
          </a:p>
          <a:p>
            <a:pPr>
              <a:lnSpc>
                <a:spcPct val="80000"/>
              </a:lnSpc>
            </a:pPr>
            <a:r>
              <a:rPr lang="zh-CN" altLang="en-US" b="1">
                <a:solidFill>
                  <a:srgbClr val="0000CC"/>
                </a:solidFill>
                <a:latin typeface="楷体" panose="02010609060101010101" charset="-122"/>
                <a:ea typeface="楷体" panose="02010609060101010101" charset="-122"/>
                <a:sym typeface="+mn-ea"/>
              </a:rPr>
              <a:t>原因：陈寿：西晋尊曹魏为正统；曹操确有历史功绩。</a:t>
            </a:r>
            <a:endParaRPr lang="zh-CN" altLang="en-US" b="1">
              <a:solidFill>
                <a:srgbClr val="0000CC"/>
              </a:solidFill>
              <a:latin typeface="楷体" panose="02010609060101010101" charset="-122"/>
              <a:ea typeface="楷体" panose="02010609060101010101" charset="-122"/>
            </a:endParaRPr>
          </a:p>
          <a:p>
            <a:pPr>
              <a:lnSpc>
                <a:spcPct val="80000"/>
              </a:lnSpc>
            </a:pPr>
            <a:r>
              <a:rPr lang="zh-CN" altLang="en-US" b="1">
                <a:solidFill>
                  <a:srgbClr val="0000CC"/>
                </a:solidFill>
                <a:latin typeface="楷体" panose="02010609060101010101" charset="-122"/>
                <a:ea typeface="楷体" panose="02010609060101010101" charset="-122"/>
                <a:sym typeface="+mn-ea"/>
              </a:rPr>
              <a:t>朱熹：曹操窃国，名分不正；有违“三纲五常”。</a:t>
            </a:r>
            <a:endParaRPr lang="zh-CN" altLang="en-US" b="1">
              <a:solidFill>
                <a:srgbClr val="FF0000"/>
              </a:solidFill>
              <a:latin typeface="楷体" panose="02010609060101010101" charset="-122"/>
              <a:ea typeface="楷体" panose="02010609060101010101" charset="-122"/>
            </a:endParaRPr>
          </a:p>
          <a:p>
            <a:pPr marL="0" indent="0">
              <a:lnSpc>
                <a:spcPct val="80000"/>
              </a:lnSpc>
              <a:buNone/>
            </a:pPr>
            <a:r>
              <a:rPr lang="zh-CN" altLang="en-US" b="1">
                <a:solidFill>
                  <a:srgbClr val="0000CC"/>
                </a:solidFill>
                <a:latin typeface="楷体" panose="02010609060101010101" charset="-122"/>
                <a:ea typeface="楷体" panose="02010609060101010101" charset="-122"/>
                <a:sym typeface="+mn-ea"/>
              </a:rPr>
              <a:t>（</a:t>
            </a:r>
            <a:r>
              <a:rPr lang="en-US" altLang="zh-CN" b="1">
                <a:solidFill>
                  <a:srgbClr val="0000CC"/>
                </a:solidFill>
                <a:latin typeface="楷体" panose="02010609060101010101" charset="-122"/>
                <a:ea typeface="楷体" panose="02010609060101010101" charset="-122"/>
                <a:sym typeface="+mn-ea"/>
              </a:rPr>
              <a:t>2</a:t>
            </a:r>
            <a:r>
              <a:rPr lang="zh-CN" altLang="en-US" b="1">
                <a:solidFill>
                  <a:srgbClr val="0000CC"/>
                </a:solidFill>
                <a:latin typeface="楷体" panose="02010609060101010101" charset="-122"/>
                <a:ea typeface="楷体" panose="02010609060101010101" charset="-122"/>
                <a:sym typeface="+mn-ea"/>
              </a:rPr>
              <a:t>）根据材料三，概括指出郭沫若评价曹操的标准、指导思想和方法。</a:t>
            </a:r>
            <a:endParaRPr lang="zh-CN" altLang="en-US" b="1">
              <a:solidFill>
                <a:srgbClr val="0000CC"/>
              </a:solidFill>
              <a:latin typeface="楷体" panose="02010609060101010101" charset="-122"/>
              <a:ea typeface="楷体" panose="02010609060101010101" charset="-122"/>
              <a:sym typeface="+mn-ea"/>
            </a:endParaRPr>
          </a:p>
          <a:p>
            <a:pPr marL="0" indent="0">
              <a:lnSpc>
                <a:spcPct val="80000"/>
              </a:lnSpc>
              <a:buNone/>
            </a:pPr>
            <a:endParaRPr lang="zh-CN" altLang="en-US" b="1">
              <a:solidFill>
                <a:srgbClr val="FF0000"/>
              </a:solidFill>
              <a:latin typeface="楷体" panose="02010609060101010101" charset="-122"/>
              <a:ea typeface="楷体" panose="02010609060101010101" charset="-122"/>
            </a:endParaRPr>
          </a:p>
          <a:p>
            <a:pPr marL="0" indent="0">
              <a:lnSpc>
                <a:spcPct val="80000"/>
              </a:lnSpc>
              <a:buNone/>
            </a:pPr>
            <a:r>
              <a:rPr lang="zh-CN" altLang="en-US" b="1">
                <a:solidFill>
                  <a:srgbClr val="FF0000"/>
                </a:solidFill>
                <a:latin typeface="楷体" panose="02010609060101010101" charset="-122"/>
                <a:ea typeface="楷体" panose="02010609060101010101" charset="-122"/>
                <a:sym typeface="+mn-ea"/>
              </a:rPr>
              <a:t>答：标准：</a:t>
            </a:r>
            <a:r>
              <a:rPr lang="zh-CN" altLang="en-US" b="1">
                <a:solidFill>
                  <a:srgbClr val="0000CC"/>
                </a:solidFill>
                <a:latin typeface="楷体" panose="02010609060101010101" charset="-122"/>
                <a:ea typeface="楷体" panose="02010609060101010101" charset="-122"/>
                <a:sym typeface="+mn-ea"/>
              </a:rPr>
              <a:t>对人民、民族和文化发展的历史贡献。</a:t>
            </a:r>
            <a:endParaRPr lang="zh-CN" altLang="en-US" b="1">
              <a:solidFill>
                <a:srgbClr val="0000CC"/>
              </a:solidFill>
              <a:latin typeface="楷体" panose="02010609060101010101" charset="-122"/>
              <a:ea typeface="楷体" panose="02010609060101010101" charset="-122"/>
            </a:endParaRPr>
          </a:p>
          <a:p>
            <a:pPr marL="0" indent="0">
              <a:lnSpc>
                <a:spcPct val="80000"/>
              </a:lnSpc>
              <a:buNone/>
            </a:pPr>
            <a:r>
              <a:rPr lang="zh-CN" altLang="en-US" b="1">
                <a:solidFill>
                  <a:srgbClr val="0000CC"/>
                </a:solidFill>
                <a:latin typeface="楷体" panose="02010609060101010101" charset="-122"/>
                <a:ea typeface="楷体" panose="02010609060101010101" charset="-122"/>
                <a:sym typeface="+mn-ea"/>
              </a:rPr>
              <a:t>指导思想：历史唯物主义（唯物史观）。</a:t>
            </a:r>
            <a:endParaRPr lang="zh-CN" altLang="en-US" b="1">
              <a:solidFill>
                <a:srgbClr val="0000CC"/>
              </a:solidFill>
              <a:latin typeface="楷体" panose="02010609060101010101" charset="-122"/>
              <a:ea typeface="楷体" panose="02010609060101010101" charset="-122"/>
            </a:endParaRPr>
          </a:p>
          <a:p>
            <a:pPr marL="0" indent="0">
              <a:lnSpc>
                <a:spcPct val="80000"/>
              </a:lnSpc>
              <a:buNone/>
            </a:pPr>
            <a:r>
              <a:rPr lang="zh-CN" altLang="en-US" b="1">
                <a:solidFill>
                  <a:srgbClr val="0000CC"/>
                </a:solidFill>
                <a:latin typeface="楷体" panose="02010609060101010101" charset="-122"/>
                <a:ea typeface="楷体" panose="02010609060101010101" charset="-122"/>
                <a:sym typeface="+mn-ea"/>
              </a:rPr>
              <a:t>方法：比较的方法；辩证分析的方法。</a:t>
            </a:r>
            <a:endParaRPr lang="zh-CN" altLang="en-US" b="1">
              <a:solidFill>
                <a:srgbClr val="0000CC"/>
              </a:solidFill>
              <a:latin typeface="楷体" panose="02010609060101010101" charset="-122"/>
              <a:ea typeface="楷体" panose="02010609060101010101" charset="-122"/>
            </a:endParaRPr>
          </a:p>
          <a:p>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98450" y="273050"/>
            <a:ext cx="11528425" cy="5904230"/>
          </a:xfrm>
        </p:spPr>
        <p:txBody>
          <a:bodyPr>
            <a:normAutofit fontScale="70000"/>
          </a:bodyPr>
          <a:p>
            <a:pPr marL="0" indent="0">
              <a:lnSpc>
                <a:spcPct val="80000"/>
              </a:lnSpc>
              <a:buNone/>
            </a:pPr>
            <a:endParaRPr lang="zh-CN" altLang="en-US" b="1">
              <a:solidFill>
                <a:srgbClr val="0000CC"/>
              </a:solidFill>
              <a:latin typeface="楷体" panose="02010609060101010101" charset="-122"/>
              <a:ea typeface="楷体" panose="02010609060101010101" charset="-122"/>
              <a:sym typeface="+mn-ea"/>
            </a:endParaRPr>
          </a:p>
          <a:p>
            <a:pPr marL="0" indent="0" fontAlgn="auto">
              <a:lnSpc>
                <a:spcPct val="200000"/>
              </a:lnSpc>
              <a:buNone/>
            </a:pPr>
            <a:r>
              <a:rPr lang="zh-CN" altLang="en-US" b="1">
                <a:solidFill>
                  <a:srgbClr val="0000CC"/>
                </a:solidFill>
                <a:latin typeface="楷体" panose="02010609060101010101" charset="-122"/>
                <a:ea typeface="楷体" panose="02010609060101010101" charset="-122"/>
                <a:sym typeface="+mn-ea"/>
              </a:rPr>
              <a:t>【说明】 本题重在考查考生准确解读有效信息，分析、归纳、概括评价历史事件或历史人物的能力。本题围绕曹操这个人物，选择不同历史时段的三则评论，要求考生对各种历史观点进行分析与评判。</a:t>
            </a:r>
            <a:endParaRPr lang="zh-CN" altLang="en-US" b="1">
              <a:solidFill>
                <a:srgbClr val="0000CC"/>
              </a:solidFill>
              <a:latin typeface="楷体" panose="02010609060101010101" charset="-122"/>
              <a:ea typeface="楷体" panose="02010609060101010101" charset="-122"/>
              <a:sym typeface="+mn-ea"/>
            </a:endParaRPr>
          </a:p>
          <a:p>
            <a:pPr marL="0" indent="0" fontAlgn="auto">
              <a:lnSpc>
                <a:spcPct val="200000"/>
              </a:lnSpc>
              <a:buNone/>
            </a:pPr>
            <a:r>
              <a:rPr lang="zh-CN" altLang="en-US" b="1">
                <a:solidFill>
                  <a:srgbClr val="0000CC"/>
                </a:solidFill>
                <a:latin typeface="楷体" panose="02010609060101010101" charset="-122"/>
                <a:ea typeface="楷体" panose="02010609060101010101" charset="-122"/>
                <a:sym typeface="+mn-ea"/>
              </a:rPr>
              <a:t>材料一选择当时的人物陈寿对曹操的看法，材料二选择封建儒家代表人物朱熹的评论，两者对曹操的看法差异很大，主要基于各自立场。</a:t>
            </a:r>
            <a:endParaRPr lang="zh-CN" altLang="en-US" b="1">
              <a:solidFill>
                <a:srgbClr val="0000CC"/>
              </a:solidFill>
              <a:latin typeface="楷体" panose="02010609060101010101" charset="-122"/>
              <a:ea typeface="楷体" panose="02010609060101010101" charset="-122"/>
              <a:sym typeface="+mn-ea"/>
            </a:endParaRPr>
          </a:p>
          <a:p>
            <a:pPr marL="0" indent="0" fontAlgn="auto">
              <a:lnSpc>
                <a:spcPct val="200000"/>
              </a:lnSpc>
              <a:buNone/>
            </a:pPr>
            <a:r>
              <a:rPr lang="zh-CN" altLang="en-US" b="1">
                <a:solidFill>
                  <a:srgbClr val="0000CC"/>
                </a:solidFill>
                <a:latin typeface="楷体" panose="02010609060101010101" charset="-122"/>
                <a:ea typeface="楷体" panose="02010609060101010101" charset="-122"/>
                <a:sym typeface="+mn-ea"/>
              </a:rPr>
              <a:t>第（l）问要求考生能够准确把握人们对曹操持不同观点的原因，考查考生评价人物的深层能力。</a:t>
            </a:r>
            <a:endParaRPr lang="zh-CN" altLang="en-US" b="1">
              <a:solidFill>
                <a:srgbClr val="0000CC"/>
              </a:solidFill>
              <a:latin typeface="楷体" panose="02010609060101010101" charset="-122"/>
              <a:ea typeface="楷体" panose="02010609060101010101" charset="-122"/>
              <a:sym typeface="+mn-ea"/>
            </a:endParaRPr>
          </a:p>
          <a:p>
            <a:pPr marL="0" indent="0" fontAlgn="auto">
              <a:lnSpc>
                <a:spcPct val="200000"/>
              </a:lnSpc>
              <a:buNone/>
            </a:pPr>
            <a:r>
              <a:rPr lang="zh-CN" altLang="en-US" b="1">
                <a:solidFill>
                  <a:srgbClr val="0000CC"/>
                </a:solidFill>
                <a:latin typeface="楷体" panose="02010609060101010101" charset="-122"/>
                <a:ea typeface="楷体" panose="02010609060101010101" charset="-122"/>
                <a:sym typeface="+mn-ea"/>
              </a:rPr>
              <a:t>第〔2）问旨在导向考生正确认识历史唯物主义，通过“人民贡献”的历史标准，对曹操进行正确的评价，希望考查考生对历史唯物主义基本方法的把握。</a:t>
            </a:r>
            <a:r>
              <a:rPr lang="zh-CN" altLang="en-US" sz="2400" b="1">
                <a:solidFill>
                  <a:srgbClr val="0000CC"/>
                </a:solidFill>
                <a:latin typeface="楷体" panose="02010609060101010101" charset="-122"/>
                <a:ea typeface="楷体" panose="02010609060101010101" charset="-122"/>
                <a:sym typeface="+mn-ea"/>
              </a:rPr>
              <a:t> </a:t>
            </a:r>
            <a:endParaRPr lang="zh-CN" altLang="en-US" sz="2400" b="1">
              <a:solidFill>
                <a:srgbClr val="0000CC"/>
              </a:solidFill>
              <a:latin typeface="楷体" panose="02010609060101010101" charset="-122"/>
              <a:ea typeface="楷体" panose="02010609060101010101" charset="-122"/>
              <a:sym typeface="+mn-ea"/>
            </a:endParaRPr>
          </a:p>
          <a:p>
            <a:pPr marL="0" indent="0" fontAlgn="auto">
              <a:lnSpc>
                <a:spcPct val="200000"/>
              </a:lnSpc>
              <a:buNone/>
            </a:pP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10515" y="384810"/>
            <a:ext cx="11635740" cy="5792470"/>
          </a:xfrm>
        </p:spPr>
        <p:txBody>
          <a:bodyPr>
            <a:normAutofit fontScale="80000"/>
          </a:bodyPr>
          <a:p>
            <a:r>
              <a:rPr lang="zh-CN" altLang="en-US"/>
              <a:t>3B．（15分）中外历史人物评说</a:t>
            </a:r>
            <a:endParaRPr lang="zh-CN" altLang="en-US"/>
          </a:p>
          <a:p>
            <a:r>
              <a:rPr lang="zh-CN" altLang="en-US" b="1">
                <a:latin typeface="楷体" panose="02010609060101010101" charset="-122"/>
                <a:ea typeface="楷体" panose="02010609060101010101" charset="-122"/>
              </a:rPr>
              <a:t>材料一  中国古代有功臣配享制度，即一个皇帝逝去后，要在已故臣僚中选取功勋卓著的大臣陪祀其庙庭。功臣配享皇帝，是朝廷对该大臣的最高评价。北宋神宗时，王安石“变风俗，立法度”，主导了政治、经济、文化等方面的改革。哲宗绍圣初年，诏“王安石配享神宗皇帝庙庭”。南宋建炎初，有人提出“自绍圣以来，学术政事败坏残酷，致祸社稷，其源实出于安石”。于是，“罢安石配飨神宗庙庭”。     ——摘编自白寿彝总主编《中国通史》</a:t>
            </a:r>
            <a:endParaRPr lang="zh-CN" altLang="en-US" b="1">
              <a:latin typeface="楷体" panose="02010609060101010101" charset="-122"/>
              <a:ea typeface="楷体" panose="02010609060101010101" charset="-122"/>
            </a:endParaRPr>
          </a:p>
          <a:p>
            <a:r>
              <a:rPr lang="zh-CN" altLang="en-US" b="1">
                <a:latin typeface="楷体" panose="02010609060101010101" charset="-122"/>
                <a:ea typeface="楷体" panose="02010609060101010101" charset="-122"/>
              </a:rPr>
              <a:t>材料二 《宋史》记熙丰（宋神宗年号熙宁、元丰）事实者，成于南渡以后史官之手，而元人因而袭之，皆反对党之言，不可征信。今于其污蔑荆公（王安石）处，皆一一详辩之……荆公不仅为中国大政治家，亦为中国大文学家。 ——摘自梁启超《王荆公》（1908年）</a:t>
            </a:r>
            <a:endParaRPr lang="zh-CN" altLang="en-US" b="1">
              <a:latin typeface="楷体" panose="02010609060101010101" charset="-122"/>
              <a:ea typeface="楷体" panose="02010609060101010101" charset="-122"/>
            </a:endParaRPr>
          </a:p>
          <a:p>
            <a:r>
              <a:rPr lang="zh-CN" altLang="en-US"/>
              <a:t>（1）根据材料一，分别指出两宋对王安石的评价及其主要理由。（6分）</a:t>
            </a:r>
            <a:endParaRPr lang="zh-CN" altLang="en-US"/>
          </a:p>
          <a:p>
            <a:endParaRPr lang="zh-CN" altLang="en-US"/>
          </a:p>
          <a:p>
            <a:r>
              <a:rPr lang="zh-CN" altLang="en-US"/>
              <a:t>（2）根据材料二并结合所学知识，指出梁启超重新评价王安石的目的及采用的方法。（9分）</a:t>
            </a:r>
            <a:endParaRPr lang="zh-CN" altLang="en-US"/>
          </a:p>
        </p:txBody>
      </p:sp>
      <p:sp>
        <p:nvSpPr>
          <p:cNvPr id="2" name="文本框 1"/>
          <p:cNvSpPr txBox="1"/>
          <p:nvPr/>
        </p:nvSpPr>
        <p:spPr>
          <a:xfrm>
            <a:off x="433070" y="5808345"/>
            <a:ext cx="10841990" cy="645160"/>
          </a:xfrm>
          <a:prstGeom prst="rect">
            <a:avLst/>
          </a:prstGeom>
          <a:noFill/>
        </p:spPr>
        <p:txBody>
          <a:bodyPr wrap="square" rtlCol="0" anchor="t">
            <a:spAutoFit/>
          </a:bodyPr>
          <a:p>
            <a:r>
              <a:rPr lang="zh-CN" altLang="en-US" b="1">
                <a:solidFill>
                  <a:srgbClr val="FF0000"/>
                </a:solidFill>
                <a:latin typeface="楷体" panose="02010609060101010101" charset="-122"/>
                <a:ea typeface="楷体" panose="02010609060101010101" charset="-122"/>
                <a:sym typeface="+mn-ea"/>
              </a:rPr>
              <a:t>能够通过对史料的辨析和对史料作者意图的认知，判断史料的真伪和价值，并在此过程中体会实证精神；</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能够以实证精神对待历史与现实问题。</a:t>
            </a:r>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632460"/>
            <a:ext cx="10515600" cy="5544820"/>
          </a:xfrm>
        </p:spPr>
        <p:txBody>
          <a:bodyPr/>
          <a:p>
            <a:r>
              <a:rPr lang="zh-CN" altLang="en-US"/>
              <a:t>3B．（15分）</a:t>
            </a:r>
            <a:endParaRPr lang="zh-CN" altLang="en-US"/>
          </a:p>
          <a:p>
            <a:r>
              <a:rPr lang="zh-CN" altLang="en-US" sz="2400">
                <a:sym typeface="+mn-ea"/>
              </a:rPr>
              <a:t>（1）根据材料一，分别指出两宋对王安石的评价及其主要理由。（6分）</a:t>
            </a:r>
            <a:endParaRPr lang="zh-CN" altLang="en-US" sz="2400"/>
          </a:p>
          <a:p>
            <a:r>
              <a:rPr lang="zh-CN" altLang="en-US" sz="2400" b="1">
                <a:solidFill>
                  <a:srgbClr val="FF0000"/>
                </a:solidFill>
                <a:latin typeface="楷体" panose="02010609060101010101" charset="-122"/>
                <a:ea typeface="楷体" panose="02010609060101010101" charset="-122"/>
                <a:sym typeface="+mn-ea"/>
              </a:rPr>
              <a:t>（1）北宋褒扬王安石，认为王安石变法对朝廷有功；南宋贬斥王安石，认为北宋灭亡根源于王安石变法。（6分）</a:t>
            </a:r>
            <a:endParaRPr lang="zh-CN" altLang="en-US" sz="2400" b="1">
              <a:solidFill>
                <a:srgbClr val="FF0000"/>
              </a:solidFill>
              <a:latin typeface="楷体" panose="02010609060101010101" charset="-122"/>
              <a:ea typeface="楷体" panose="02010609060101010101" charset="-122"/>
              <a:sym typeface="+mn-ea"/>
            </a:endParaRPr>
          </a:p>
          <a:p>
            <a:endParaRPr lang="zh-CN" altLang="en-US" sz="2400" b="1">
              <a:solidFill>
                <a:srgbClr val="FF0000"/>
              </a:solidFill>
              <a:latin typeface="楷体" panose="02010609060101010101" charset="-122"/>
              <a:ea typeface="楷体" panose="02010609060101010101" charset="-122"/>
              <a:sym typeface="+mn-ea"/>
            </a:endParaRPr>
          </a:p>
          <a:p>
            <a:r>
              <a:rPr lang="zh-CN" altLang="en-US" sz="2400">
                <a:sym typeface="+mn-ea"/>
              </a:rPr>
              <a:t>（2）根据材料二并结合所学知识，指出梁启超重新评价王安石的目的及采用的方法。（9分）</a:t>
            </a:r>
            <a:endParaRPr lang="zh-CN" altLang="en-US" sz="2400">
              <a:sym typeface="+mn-ea"/>
            </a:endParaRPr>
          </a:p>
          <a:p>
            <a:r>
              <a:rPr lang="zh-CN" altLang="en-US" sz="2400" b="1">
                <a:solidFill>
                  <a:srgbClr val="FF0000"/>
                </a:solidFill>
                <a:latin typeface="楷体" panose="02010609060101010101" charset="-122"/>
                <a:ea typeface="楷体" panose="02010609060101010101" charset="-122"/>
              </a:rPr>
              <a:t>（2）目的：弘扬历史上的改革精神；推进改革，挽救民族危亡。（4分）</a:t>
            </a:r>
            <a:endParaRPr lang="zh-CN" altLang="en-US" sz="2400" b="1">
              <a:solidFill>
                <a:srgbClr val="FF0000"/>
              </a:solidFill>
              <a:latin typeface="楷体" panose="02010609060101010101" charset="-122"/>
              <a:ea typeface="楷体" panose="02010609060101010101" charset="-122"/>
            </a:endParaRPr>
          </a:p>
          <a:p>
            <a:r>
              <a:rPr lang="zh-CN" altLang="en-US" sz="2400" b="1">
                <a:solidFill>
                  <a:srgbClr val="FF0000"/>
                </a:solidFill>
                <a:latin typeface="楷体" panose="02010609060101010101" charset="-122"/>
                <a:ea typeface="楷体" panose="02010609060101010101" charset="-122"/>
              </a:rPr>
              <a:t>方法：重视历史记录者的态度；考订历史材料的真伪。（5分）</a:t>
            </a:r>
            <a:endParaRPr lang="zh-CN" altLang="en-US" sz="2400" b="1">
              <a:solidFill>
                <a:srgbClr val="FF0000"/>
              </a:solidFill>
              <a:latin typeface="楷体" panose="02010609060101010101" charset="-122"/>
              <a:ea typeface="楷体" panose="02010609060101010101"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430530" y="496570"/>
            <a:ext cx="11331575" cy="5680710"/>
          </a:xfrm>
        </p:spPr>
        <p:txBody>
          <a:bodyPr>
            <a:normAutofit lnSpcReduction="10000"/>
          </a:bodyPr>
          <a:p>
            <a:r>
              <a:rPr lang="zh-CN" altLang="en-US"/>
              <a:t>例7、（高一历史必修一）</a:t>
            </a:r>
            <a:endParaRPr lang="zh-CN" altLang="en-US"/>
          </a:p>
          <a:p>
            <a:pPr marL="0" indent="0">
              <a:buNone/>
            </a:pPr>
            <a:r>
              <a:rPr lang="zh-CN" altLang="en-US"/>
              <a:t>        </a:t>
            </a:r>
            <a:r>
              <a:rPr lang="zh-CN" altLang="en-US" b="1">
                <a:solidFill>
                  <a:srgbClr val="FF0000"/>
                </a:solidFill>
                <a:latin typeface="楷体" panose="02010609060101010101" charset="-122"/>
                <a:ea typeface="楷体" panose="02010609060101010101" charset="-122"/>
              </a:rPr>
              <a:t> </a:t>
            </a:r>
            <a:r>
              <a:rPr lang="zh-CN" altLang="en-US" sz="2400" b="1">
                <a:solidFill>
                  <a:srgbClr val="FF0000"/>
                </a:solidFill>
                <a:latin typeface="楷体" panose="02010609060101010101" charset="-122"/>
                <a:ea typeface="楷体" panose="02010609060101010101" charset="-122"/>
              </a:rPr>
              <a:t>提起长城，人们就会情不自禁地赞叹这伟大古老的中华文明。在两千多年的漫长岁月中，万里长城犹如一条巨龙，在地球上留下了叹为观止的人工建筑遗存。它蕴涵着丰富的思想文化内涵，凝聚着古代中国劳动人民的勤劳、勇敢和智慧。如今，长城已成为中华民族精神的象征。</a:t>
            </a:r>
            <a:endParaRPr lang="zh-CN" altLang="en-US" sz="2400" b="1">
              <a:solidFill>
                <a:srgbClr val="FF0000"/>
              </a:solidFill>
              <a:latin typeface="楷体" panose="02010609060101010101" charset="-122"/>
              <a:ea typeface="楷体" panose="02010609060101010101" charset="-122"/>
            </a:endParaRPr>
          </a:p>
          <a:p>
            <a:pPr marL="0" indent="0">
              <a:buNone/>
            </a:pPr>
            <a:r>
              <a:rPr lang="zh-CN" altLang="en-US" sz="2400" b="1">
                <a:solidFill>
                  <a:srgbClr val="FF0000"/>
                </a:solidFill>
                <a:latin typeface="楷体" panose="02010609060101010101" charset="-122"/>
                <a:ea typeface="楷体" panose="02010609060101010101" charset="-122"/>
              </a:rPr>
              <a:t>    据史书记载，秦始皇修筑长城，历时五年，动用了约三十万的劳动力，这个数字相当于当时全国男劳力的十分之一。其中，绝大多数人死于这沉重的徭役。“生男慎勿举，生女号哺用脯；不见长城下，尸骸相撑柱！”这首吟咏长城的秦朝民歌，揭示了秦始皇的政。唐朝人柳宗元分析秦朝覆亡的原因时，认为是“咎在人怨”。</a:t>
            </a:r>
            <a:endParaRPr lang="zh-CN" altLang="en-US" sz="2400" b="1">
              <a:solidFill>
                <a:srgbClr val="FF0000"/>
              </a:solidFill>
              <a:latin typeface="楷体" panose="02010609060101010101" charset="-122"/>
              <a:ea typeface="楷体" panose="02010609060101010101" charset="-122"/>
            </a:endParaRPr>
          </a:p>
          <a:p>
            <a:endParaRPr lang="zh-CN" altLang="en-US" sz="2400" b="1">
              <a:solidFill>
                <a:srgbClr val="FF0000"/>
              </a:solidFill>
              <a:latin typeface="楷体" panose="02010609060101010101" charset="-122"/>
              <a:ea typeface="楷体" panose="02010609060101010101" charset="-122"/>
            </a:endParaRPr>
          </a:p>
          <a:p>
            <a:pPr marL="0" indent="0">
              <a:buNone/>
            </a:pPr>
            <a:r>
              <a:rPr lang="en-US" altLang="zh-CN"/>
              <a:t>1</a:t>
            </a:r>
            <a:r>
              <a:rPr lang="zh-CN" altLang="zh-CN"/>
              <a:t>、</a:t>
            </a:r>
            <a:r>
              <a:rPr lang="zh-CN" altLang="en-US"/>
              <a:t>们对长城的看法为什么会有如此大的反差？</a:t>
            </a:r>
            <a:endParaRPr lang="zh-CN" altLang="en-US"/>
          </a:p>
          <a:p>
            <a:pPr marL="0" indent="0">
              <a:buNone/>
            </a:pPr>
            <a:r>
              <a:rPr lang="en-US" altLang="zh-CN"/>
              <a:t>2</a:t>
            </a:r>
            <a:r>
              <a:rPr lang="zh-CN" altLang="en-US"/>
              <a:t>、你怎么看秦修长城？</a:t>
            </a:r>
            <a:endParaRPr lang="zh-CN" altLang="en-US"/>
          </a:p>
        </p:txBody>
      </p:sp>
      <p:sp>
        <p:nvSpPr>
          <p:cNvPr id="2" name="文本框 1"/>
          <p:cNvSpPr txBox="1"/>
          <p:nvPr/>
        </p:nvSpPr>
        <p:spPr>
          <a:xfrm>
            <a:off x="652145" y="5474335"/>
            <a:ext cx="9883140" cy="398780"/>
          </a:xfrm>
          <a:prstGeom prst="rect">
            <a:avLst/>
          </a:prstGeom>
          <a:noFill/>
        </p:spPr>
        <p:txBody>
          <a:bodyPr wrap="none" rtlCol="0" anchor="t">
            <a:spAutoFit/>
          </a:bodyPr>
          <a:p>
            <a:r>
              <a:rPr lang="zh-CN" altLang="en-US" sz="2000" b="1">
                <a:solidFill>
                  <a:srgbClr val="0070C0"/>
                </a:solidFill>
                <a:latin typeface="楷体" panose="02010609060101010101" charset="-122"/>
                <a:ea typeface="楷体" panose="02010609060101010101" charset="-122"/>
                <a:sym typeface="+mn-ea"/>
              </a:rPr>
              <a:t>能够从史料中提取有效信息，作为历史叙述的可靠证据，并据此提出自己的历史认识；</a:t>
            </a:r>
            <a:endParaRPr lang="zh-CN" altLang="en-US" sz="2000" b="1">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85750" y="391160"/>
            <a:ext cx="11558905" cy="5786120"/>
          </a:xfrm>
        </p:spPr>
        <p:txBody>
          <a:bodyPr/>
          <a:p>
            <a:pPr marL="0" indent="0">
              <a:buNone/>
            </a:pPr>
            <a:r>
              <a:rPr lang="zh-CN" altLang="en-US" sz="3200" b="1">
                <a:solidFill>
                  <a:srgbClr val="FF0000"/>
                </a:solidFill>
                <a:latin typeface="楷体" panose="02010609060101010101" charset="-122"/>
                <a:ea typeface="楷体" panose="02010609060101010101" charset="-122"/>
                <a:sym typeface="+mn-ea"/>
              </a:rPr>
              <a:t>二、五方面的描述：</a:t>
            </a:r>
            <a:endParaRPr lang="zh-CN" altLang="en-US" sz="3200" b="1">
              <a:solidFill>
                <a:srgbClr val="FF0000"/>
              </a:solidFill>
              <a:latin typeface="楷体" panose="02010609060101010101" charset="-122"/>
              <a:ea typeface="楷体" panose="02010609060101010101" charset="-122"/>
              <a:sym typeface="+mn-ea"/>
            </a:endParaRPr>
          </a:p>
          <a:p>
            <a:pPr marL="0" indent="0">
              <a:buNone/>
            </a:pPr>
            <a:r>
              <a:rPr lang="en-US" altLang="zh-CN" sz="3200" b="1">
                <a:solidFill>
                  <a:srgbClr val="FF0000"/>
                </a:solidFill>
                <a:latin typeface="楷体" panose="02010609060101010101" charset="-122"/>
                <a:ea typeface="楷体" panose="02010609060101010101" charset="-122"/>
                <a:sym typeface="+mn-ea"/>
              </a:rPr>
              <a:t>A</a:t>
            </a:r>
            <a:r>
              <a:rPr lang="zh-CN" altLang="en-US" sz="3200" b="1">
                <a:solidFill>
                  <a:srgbClr val="FF0000"/>
                </a:solidFill>
                <a:latin typeface="楷体" panose="02010609060101010101" charset="-122"/>
                <a:ea typeface="楷体" panose="02010609060101010101" charset="-122"/>
                <a:sym typeface="+mn-ea"/>
              </a:rPr>
              <a:t>、唯物史观</a:t>
            </a:r>
            <a:r>
              <a:rPr lang="zh-CN" altLang="en-US" sz="3200" b="1">
                <a:latin typeface="楷体" panose="02010609060101010101" charset="-122"/>
                <a:ea typeface="楷体" panose="02010609060101010101" charset="-122"/>
                <a:sym typeface="+mn-ea"/>
              </a:rPr>
              <a:t>是灵魂，是理论保证；</a:t>
            </a:r>
            <a:endParaRPr lang="zh-CN" altLang="en-US" sz="3200" b="1">
              <a:latin typeface="楷体" panose="02010609060101010101" charset="-122"/>
              <a:ea typeface="楷体" panose="02010609060101010101" charset="-122"/>
              <a:sym typeface="+mn-ea"/>
            </a:endParaRPr>
          </a:p>
          <a:p>
            <a:pPr marL="0" indent="0">
              <a:buNone/>
            </a:pPr>
            <a:r>
              <a:rPr lang="en-US" altLang="zh-CN" sz="3200" b="1">
                <a:solidFill>
                  <a:srgbClr val="FF0000"/>
                </a:solidFill>
                <a:latin typeface="楷体" panose="02010609060101010101" charset="-122"/>
                <a:ea typeface="楷体" panose="02010609060101010101" charset="-122"/>
                <a:sym typeface="+mn-ea"/>
              </a:rPr>
              <a:t>B</a:t>
            </a:r>
            <a:r>
              <a:rPr lang="zh-CN" altLang="en-US" sz="3600" b="1">
                <a:solidFill>
                  <a:srgbClr val="FF0000"/>
                </a:solidFill>
                <a:latin typeface="楷体" panose="02010609060101010101" charset="-122"/>
                <a:ea typeface="楷体" panose="02010609060101010101" charset="-122"/>
                <a:sym typeface="+mn-ea"/>
              </a:rPr>
              <a:t>、时空观念</a:t>
            </a:r>
            <a:r>
              <a:rPr lang="zh-CN" altLang="en-US" sz="3600" b="1">
                <a:latin typeface="楷体" panose="02010609060101010101" charset="-122"/>
                <a:ea typeface="楷体" panose="02010609060101010101" charset="-122"/>
                <a:sym typeface="+mn-ea"/>
              </a:rPr>
              <a:t>是历史学科有别于其他学科的重要特征；</a:t>
            </a:r>
            <a:endParaRPr lang="zh-CN" altLang="en-US" sz="3600" b="1">
              <a:latin typeface="楷体" panose="02010609060101010101" charset="-122"/>
              <a:ea typeface="楷体" panose="02010609060101010101" charset="-122"/>
              <a:sym typeface="+mn-ea"/>
            </a:endParaRPr>
          </a:p>
          <a:p>
            <a:pPr marL="0" indent="0">
              <a:buNone/>
            </a:pPr>
            <a:r>
              <a:rPr lang="en-US" altLang="zh-CN" sz="3200" b="1">
                <a:solidFill>
                  <a:srgbClr val="FF0000"/>
                </a:solidFill>
                <a:latin typeface="楷体" panose="02010609060101010101" charset="-122"/>
                <a:ea typeface="楷体" panose="02010609060101010101" charset="-122"/>
                <a:sym typeface="+mn-ea"/>
              </a:rPr>
              <a:t>C</a:t>
            </a:r>
            <a:r>
              <a:rPr lang="zh-CN" altLang="en-US" sz="3600" b="1">
                <a:solidFill>
                  <a:srgbClr val="FF0000"/>
                </a:solidFill>
                <a:latin typeface="楷体" panose="02010609060101010101" charset="-122"/>
                <a:ea typeface="楷体" panose="02010609060101010101" charset="-122"/>
                <a:sym typeface="+mn-ea"/>
              </a:rPr>
              <a:t>、史料实证</a:t>
            </a:r>
            <a:r>
              <a:rPr lang="zh-CN" altLang="en-US" sz="3600" b="1">
                <a:latin typeface="楷体" panose="02010609060101010101" charset="-122"/>
                <a:ea typeface="楷体" panose="02010609060101010101" charset="-122"/>
                <a:sym typeface="+mn-ea"/>
              </a:rPr>
              <a:t>是诸素养得以达成的途径；</a:t>
            </a:r>
            <a:endParaRPr lang="zh-CN" altLang="en-US" sz="3600" b="1">
              <a:latin typeface="楷体" panose="02010609060101010101" charset="-122"/>
              <a:ea typeface="楷体" panose="02010609060101010101" charset="-122"/>
              <a:sym typeface="+mn-ea"/>
            </a:endParaRPr>
          </a:p>
          <a:p>
            <a:pPr marL="0" indent="0">
              <a:buNone/>
            </a:pPr>
            <a:r>
              <a:rPr lang="en-US" altLang="zh-CN" sz="3200" b="1">
                <a:solidFill>
                  <a:srgbClr val="FF0000"/>
                </a:solidFill>
                <a:latin typeface="楷体" panose="02010609060101010101" charset="-122"/>
                <a:ea typeface="楷体" panose="02010609060101010101" charset="-122"/>
                <a:sym typeface="+mn-ea"/>
              </a:rPr>
              <a:t>D</a:t>
            </a:r>
            <a:r>
              <a:rPr lang="zh-CN" altLang="en-US" sz="3600" b="1">
                <a:solidFill>
                  <a:srgbClr val="FF0000"/>
                </a:solidFill>
                <a:latin typeface="楷体" panose="02010609060101010101" charset="-122"/>
                <a:ea typeface="楷体" panose="02010609060101010101" charset="-122"/>
                <a:sym typeface="+mn-ea"/>
              </a:rPr>
              <a:t>、历史解释</a:t>
            </a:r>
            <a:r>
              <a:rPr lang="zh-CN" altLang="en-US" sz="3600" b="1">
                <a:latin typeface="楷体" panose="02010609060101010101" charset="-122"/>
                <a:ea typeface="楷体" panose="02010609060101010101" charset="-122"/>
                <a:sym typeface="+mn-ea"/>
              </a:rPr>
              <a:t>是对历史思维与表达能力的要求；</a:t>
            </a:r>
            <a:endParaRPr lang="zh-CN" altLang="en-US" sz="3600" b="1">
              <a:latin typeface="楷体" panose="02010609060101010101" charset="-122"/>
              <a:ea typeface="楷体" panose="02010609060101010101" charset="-122"/>
              <a:sym typeface="+mn-ea"/>
            </a:endParaRPr>
          </a:p>
          <a:p>
            <a:pPr marL="0" indent="0">
              <a:buNone/>
            </a:pPr>
            <a:r>
              <a:rPr lang="en-US" altLang="zh-CN" sz="3200" b="1">
                <a:solidFill>
                  <a:srgbClr val="FF0000"/>
                </a:solidFill>
                <a:latin typeface="楷体" panose="02010609060101010101" charset="-122"/>
                <a:ea typeface="楷体" panose="02010609060101010101" charset="-122"/>
                <a:sym typeface="+mn-ea"/>
              </a:rPr>
              <a:t>E</a:t>
            </a:r>
            <a:r>
              <a:rPr lang="zh-CN" altLang="en-US" sz="3600" b="1">
                <a:solidFill>
                  <a:srgbClr val="FF0000"/>
                </a:solidFill>
                <a:latin typeface="楷体" panose="02010609060101010101" charset="-122"/>
                <a:ea typeface="楷体" panose="02010609060101010101" charset="-122"/>
                <a:sym typeface="+mn-ea"/>
              </a:rPr>
              <a:t>、家国情怀</a:t>
            </a:r>
            <a:r>
              <a:rPr lang="zh-CN" altLang="en-US" sz="3600" b="1">
                <a:latin typeface="楷体" panose="02010609060101010101" charset="-122"/>
                <a:ea typeface="楷体" panose="02010609060101010101" charset="-122"/>
                <a:sym typeface="+mn-ea"/>
              </a:rPr>
              <a:t>旨在达致立德树人的要求。</a:t>
            </a:r>
            <a:endParaRPr lang="zh-CN" altLang="en-US" sz="3600" b="1">
              <a:latin typeface="楷体" panose="02010609060101010101" charset="-122"/>
              <a:ea typeface="楷体" panose="02010609060101010101" charset="-122"/>
              <a:sym typeface="+mn-ea"/>
            </a:endParaRPr>
          </a:p>
          <a:p>
            <a:pPr marL="0" indent="0">
              <a:buNone/>
            </a:pPr>
            <a:endParaRPr lang="zh-CN" altLang="en-US" sz="3600" b="1">
              <a:latin typeface="楷体" panose="02010609060101010101" charset="-122"/>
              <a:ea typeface="楷体" panose="02010609060101010101" charset="-122"/>
              <a:sym typeface="+mn-ea"/>
            </a:endParaRPr>
          </a:p>
          <a:p>
            <a:endParaRPr lang="zh-CN" altLang="en-US" b="1">
              <a:latin typeface="楷体" panose="02010609060101010101" charset="-122"/>
              <a:ea typeface="楷体" panose="02010609060101010101"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456565"/>
            <a:ext cx="10515600" cy="5720715"/>
          </a:xfrm>
        </p:spPr>
        <p:txBody>
          <a:bodyPr>
            <a:normAutofit lnSpcReduction="10000"/>
          </a:bodyPr>
          <a:p>
            <a:endParaRPr lang="zh-CN" altLang="en-US"/>
          </a:p>
          <a:p>
            <a:r>
              <a:rPr lang="zh-CN" altLang="en-US"/>
              <a:t>1、人们对长城的看法为什么会有如此大的反差？</a:t>
            </a:r>
            <a:endParaRPr lang="zh-CN" altLang="en-US"/>
          </a:p>
          <a:p>
            <a:r>
              <a:rPr lang="zh-CN" altLang="en-US"/>
              <a:t> </a:t>
            </a:r>
            <a:endParaRPr lang="zh-CN" altLang="en-US"/>
          </a:p>
          <a:p>
            <a:r>
              <a:rPr lang="zh-CN" altLang="en-US"/>
              <a:t> </a:t>
            </a:r>
            <a:r>
              <a:rPr lang="zh-CN" altLang="en-US" b="1">
                <a:solidFill>
                  <a:srgbClr val="FF0000"/>
                </a:solidFill>
                <a:latin typeface="楷体" panose="02010609060101010101" charset="-122"/>
                <a:ea typeface="楷体" panose="02010609060101010101" charset="-122"/>
              </a:rPr>
              <a:t>  由于时代不同、立场不同、角度不同、史观不同。</a:t>
            </a:r>
            <a:endParaRPr lang="zh-CN" altLang="en-US" b="1">
              <a:solidFill>
                <a:srgbClr val="FF0000"/>
              </a:solidFill>
              <a:latin typeface="楷体" panose="02010609060101010101" charset="-122"/>
              <a:ea typeface="楷体" panose="02010609060101010101" charset="-122"/>
            </a:endParaRPr>
          </a:p>
          <a:p>
            <a:endParaRPr lang="zh-CN" altLang="en-US"/>
          </a:p>
          <a:p>
            <a:r>
              <a:rPr lang="zh-CN" altLang="en-US"/>
              <a:t>2、你怎么看秦修长城？</a:t>
            </a:r>
            <a:endParaRPr lang="zh-CN" altLang="en-US"/>
          </a:p>
          <a:p>
            <a:endParaRPr lang="zh-CN" altLang="en-US" b="1">
              <a:solidFill>
                <a:srgbClr val="FF0000"/>
              </a:solidFill>
              <a:latin typeface="楷体" panose="02010609060101010101" charset="-122"/>
              <a:ea typeface="楷体" panose="02010609060101010101" charset="-122"/>
            </a:endParaRPr>
          </a:p>
          <a:p>
            <a:r>
              <a:rPr lang="zh-CN" altLang="en-US" b="1">
                <a:solidFill>
                  <a:srgbClr val="FF0000"/>
                </a:solidFill>
                <a:latin typeface="楷体" panose="02010609060101010101" charset="-122"/>
                <a:ea typeface="楷体" panose="02010609060101010101" charset="-122"/>
              </a:rPr>
              <a:t>积极： 是中华民族文明的象征；体现了中国劳动人民的勤劳、勇敢和智慧，是中华民族精神的象征；阻止了草原民族的南下，保护了中原稳定，有利于农耕文明的发展。</a:t>
            </a:r>
            <a:endParaRPr lang="zh-CN" altLang="en-US" b="1">
              <a:solidFill>
                <a:srgbClr val="FF0000"/>
              </a:solidFill>
              <a:latin typeface="楷体" panose="02010609060101010101" charset="-122"/>
              <a:ea typeface="楷体" panose="02010609060101010101" charset="-122"/>
            </a:endParaRPr>
          </a:p>
          <a:p>
            <a:r>
              <a:rPr lang="zh-CN" altLang="en-US" b="1">
                <a:solidFill>
                  <a:srgbClr val="FF0000"/>
                </a:solidFill>
                <a:latin typeface="楷体" panose="02010609060101010101" charset="-122"/>
                <a:ea typeface="楷体" panose="02010609060101010101" charset="-122"/>
              </a:rPr>
              <a:t>局限：当时役使大批劳动力，徭役沉重，破坏了生产力发展，是秦暴政的表现，加速了秦的灭亡。</a:t>
            </a:r>
            <a:endParaRPr lang="zh-CN" altLang="en-US" b="1">
              <a:solidFill>
                <a:srgbClr val="FF0000"/>
              </a:solidFill>
              <a:latin typeface="楷体" panose="02010609060101010101" charset="-122"/>
              <a:ea typeface="楷体" panose="02010609060101010101"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49860" y="273685"/>
            <a:ext cx="11770995" cy="5903595"/>
          </a:xfrm>
        </p:spPr>
        <p:txBody>
          <a:bodyPr/>
          <a:p>
            <a:pPr marL="0" indent="0" fontAlgn="auto">
              <a:lnSpc>
                <a:spcPct val="100000"/>
              </a:lnSpc>
              <a:spcBef>
                <a:spcPts val="0"/>
              </a:spcBef>
              <a:buNone/>
            </a:pPr>
            <a:r>
              <a:rPr lang="zh-CN" altLang="en-US" sz="2000" b="1">
                <a:solidFill>
                  <a:srgbClr val="FF0000"/>
                </a:solidFill>
                <a:sym typeface="+mn-ea"/>
              </a:rPr>
              <a:t>4. 历史解释</a:t>
            </a:r>
            <a:endParaRPr lang="zh-CN" altLang="en-US" sz="2000" b="1">
              <a:solidFill>
                <a:srgbClr val="FF0000"/>
              </a:solidFill>
              <a:sym typeface="+mn-ea"/>
            </a:endParaRPr>
          </a:p>
          <a:p>
            <a:pPr marL="0" indent="0" fontAlgn="auto">
              <a:lnSpc>
                <a:spcPct val="100000"/>
              </a:lnSpc>
              <a:spcBef>
                <a:spcPts val="0"/>
              </a:spcBef>
              <a:buNone/>
            </a:pPr>
            <a:r>
              <a:rPr lang="zh-CN" altLang="en-US" sz="2000" b="1">
                <a:latin typeface="楷体" panose="02010609060101010101" charset="-122"/>
                <a:ea typeface="楷体" panose="02010609060101010101" charset="-122"/>
                <a:sym typeface="+mn-ea"/>
              </a:rPr>
              <a:t>    历史解释是指以史料为依据，以历史理解为基础，对历史事物进行理性分析和客观评判的态度、能力与方法。</a:t>
            </a:r>
            <a:endParaRPr lang="zh-CN" altLang="en-US" sz="2000" b="1">
              <a:latin typeface="楷体" panose="02010609060101010101" charset="-122"/>
              <a:ea typeface="楷体" panose="02010609060101010101" charset="-122"/>
              <a:sym typeface="+mn-ea"/>
            </a:endParaRPr>
          </a:p>
          <a:p>
            <a:pPr marL="0" indent="0" fontAlgn="auto">
              <a:lnSpc>
                <a:spcPct val="100000"/>
              </a:lnSpc>
              <a:spcBef>
                <a:spcPts val="0"/>
              </a:spcBef>
              <a:buNone/>
            </a:pPr>
            <a:r>
              <a:rPr lang="zh-CN" altLang="en-US" sz="2000" b="1">
                <a:latin typeface="楷体" panose="02010609060101010101" charset="-122"/>
                <a:ea typeface="楷体" panose="02010609060101010101" charset="-122"/>
                <a:sym typeface="+mn-ea"/>
              </a:rPr>
              <a:t>    所有</a:t>
            </a:r>
            <a:r>
              <a:rPr lang="zh-CN" altLang="en-US" sz="2000" b="1">
                <a:solidFill>
                  <a:srgbClr val="FF0000"/>
                </a:solidFill>
                <a:latin typeface="楷体" panose="02010609060101010101" charset="-122"/>
                <a:ea typeface="楷体" panose="02010609060101010101" charset="-122"/>
                <a:sym typeface="+mn-ea"/>
              </a:rPr>
              <a:t>历史叙述</a:t>
            </a:r>
            <a:r>
              <a:rPr lang="zh-CN" altLang="en-US" sz="2000" b="1">
                <a:latin typeface="楷体" panose="02010609060101010101" charset="-122"/>
                <a:ea typeface="楷体" panose="02010609060101010101" charset="-122"/>
                <a:sym typeface="+mn-ea"/>
              </a:rPr>
              <a:t>在本质上都是对</a:t>
            </a:r>
            <a:r>
              <a:rPr lang="zh-CN" altLang="en-US" sz="2000" b="1">
                <a:solidFill>
                  <a:srgbClr val="FF0000"/>
                </a:solidFill>
                <a:latin typeface="楷体" panose="02010609060101010101" charset="-122"/>
                <a:ea typeface="楷体" panose="02010609060101010101" charset="-122"/>
                <a:sym typeface="+mn-ea"/>
              </a:rPr>
              <a:t>历史的解释</a:t>
            </a:r>
            <a:r>
              <a:rPr lang="zh-CN" altLang="en-US" sz="2000" b="1">
                <a:latin typeface="楷体" panose="02010609060101010101" charset="-122"/>
                <a:ea typeface="楷体" panose="02010609060101010101" charset="-122"/>
                <a:sym typeface="+mn-ea"/>
              </a:rPr>
              <a:t>，即便是对基本事实的陈述也包含了陈述者的主观认识。</a:t>
            </a:r>
            <a:endParaRPr lang="zh-CN" altLang="en-US" sz="2000" b="1">
              <a:latin typeface="楷体" panose="02010609060101010101" charset="-122"/>
              <a:ea typeface="楷体" panose="02010609060101010101" charset="-122"/>
              <a:sym typeface="+mn-ea"/>
            </a:endParaRPr>
          </a:p>
          <a:p>
            <a:pPr marL="0" indent="0" fontAlgn="auto">
              <a:lnSpc>
                <a:spcPct val="100000"/>
              </a:lnSpc>
              <a:spcBef>
                <a:spcPts val="0"/>
              </a:spcBef>
              <a:buNone/>
            </a:pPr>
            <a:r>
              <a:rPr lang="zh-CN" altLang="en-US" sz="2000" b="1">
                <a:latin typeface="楷体" panose="02010609060101010101" charset="-122"/>
                <a:ea typeface="楷体" panose="02010609060101010101" charset="-122"/>
                <a:sym typeface="+mn-ea"/>
              </a:rPr>
              <a:t>   人们通过多种不同的方式描述和解释过去，通过对史料的搜集、整理和辨析，辩证、客观地理解历史事物，不仅要将其</a:t>
            </a:r>
            <a:r>
              <a:rPr lang="zh-CN" altLang="en-US" sz="2000" b="1">
                <a:solidFill>
                  <a:srgbClr val="FF0000"/>
                </a:solidFill>
                <a:latin typeface="楷体" panose="02010609060101010101" charset="-122"/>
                <a:ea typeface="楷体" panose="02010609060101010101" charset="-122"/>
                <a:sym typeface="+mn-ea"/>
              </a:rPr>
              <a:t>描述出来</a:t>
            </a:r>
            <a:r>
              <a:rPr lang="zh-CN" altLang="en-US" sz="2000" b="1">
                <a:latin typeface="楷体" panose="02010609060101010101" charset="-122"/>
                <a:ea typeface="楷体" panose="02010609060101010101" charset="-122"/>
                <a:sym typeface="+mn-ea"/>
              </a:rPr>
              <a:t>，还要揭示其表象背后的深层</a:t>
            </a:r>
            <a:r>
              <a:rPr lang="zh-CN" altLang="en-US" sz="2000" b="1">
                <a:solidFill>
                  <a:srgbClr val="FF0000"/>
                </a:solidFill>
                <a:latin typeface="楷体" panose="02010609060101010101" charset="-122"/>
                <a:ea typeface="楷体" panose="02010609060101010101" charset="-122"/>
                <a:sym typeface="+mn-ea"/>
              </a:rPr>
              <a:t>因果关系</a:t>
            </a:r>
            <a:r>
              <a:rPr lang="zh-CN" altLang="en-US" sz="2000" b="1">
                <a:latin typeface="楷体" panose="02010609060101010101" charset="-122"/>
                <a:ea typeface="楷体" panose="02010609060101010101" charset="-122"/>
                <a:sym typeface="+mn-ea"/>
              </a:rPr>
              <a:t>。</a:t>
            </a:r>
            <a:endParaRPr lang="zh-CN" altLang="en-US" sz="2000" b="1">
              <a:latin typeface="楷体" panose="02010609060101010101" charset="-122"/>
              <a:ea typeface="楷体" panose="02010609060101010101" charset="-122"/>
              <a:sym typeface="+mn-ea"/>
            </a:endParaRPr>
          </a:p>
          <a:p>
            <a:pPr marL="0" indent="0" fontAlgn="auto">
              <a:lnSpc>
                <a:spcPct val="100000"/>
              </a:lnSpc>
              <a:spcBef>
                <a:spcPts val="0"/>
              </a:spcBef>
              <a:buNone/>
            </a:pPr>
            <a:r>
              <a:rPr lang="zh-CN" altLang="en-US" sz="2000" b="1">
                <a:latin typeface="楷体" panose="02010609060101010101" charset="-122"/>
                <a:ea typeface="楷体" panose="02010609060101010101" charset="-122"/>
                <a:sym typeface="+mn-ea"/>
              </a:rPr>
              <a:t>通过对历史的解释，不断接近 历史真实。</a:t>
            </a:r>
            <a:endParaRPr lang="zh-CN" altLang="en-US" sz="2000" b="1">
              <a:latin typeface="楷体" panose="02010609060101010101" charset="-122"/>
              <a:ea typeface="楷体" panose="02010609060101010101" charset="-122"/>
              <a:sym typeface="+mn-ea"/>
            </a:endParaRPr>
          </a:p>
          <a:p>
            <a:pPr marL="0" indent="0">
              <a:buNone/>
            </a:pPr>
            <a:endParaRPr lang="zh-CN" altLang="en-US" sz="1400" b="1">
              <a:solidFill>
                <a:srgbClr val="FF0000"/>
              </a:solidFill>
              <a:latin typeface="楷体" panose="02010609060101010101" charset="-122"/>
              <a:ea typeface="楷体" panose="02010609060101010101" charset="-122"/>
              <a:sym typeface="+mn-ea"/>
            </a:endParaRPr>
          </a:p>
          <a:p>
            <a:pPr marL="0" indent="0">
              <a:buNone/>
            </a:pPr>
            <a:r>
              <a:rPr lang="zh-CN" altLang="en-US" sz="2000" b="1">
                <a:solidFill>
                  <a:srgbClr val="FF0000"/>
                </a:solidFill>
                <a:latin typeface="楷体" panose="02010609060101010101" charset="-122"/>
                <a:ea typeface="楷体" panose="02010609060101010101" charset="-122"/>
                <a:sym typeface="+mn-ea"/>
              </a:rPr>
              <a:t>目标：</a:t>
            </a:r>
            <a:endParaRPr lang="zh-CN" altLang="en-US" sz="2000" b="1">
              <a:solidFill>
                <a:srgbClr val="FF0000"/>
              </a:solidFill>
              <a:latin typeface="楷体" panose="02010609060101010101" charset="-122"/>
              <a:ea typeface="楷体" panose="02010609060101010101" charset="-122"/>
              <a:sym typeface="+mn-ea"/>
            </a:endParaRPr>
          </a:p>
          <a:p>
            <a:r>
              <a:rPr lang="zh-CN" altLang="en-US" sz="2000" b="1">
                <a:solidFill>
                  <a:srgbClr val="FF0000"/>
                </a:solidFill>
                <a:latin typeface="楷体" panose="02010609060101010101" charset="-122"/>
                <a:ea typeface="楷体" panose="02010609060101010101" charset="-122"/>
                <a:sym typeface="+mn-ea"/>
              </a:rPr>
              <a:t>区分历史叙述中的史实与解释，知道对同一历史事物会有不同解释， 并能对各种历史解释加以评析和价值判断；</a:t>
            </a:r>
            <a:endParaRPr lang="zh-CN" altLang="en-US" sz="2000" b="1">
              <a:solidFill>
                <a:srgbClr val="FF0000"/>
              </a:solidFill>
              <a:latin typeface="楷体" panose="02010609060101010101" charset="-122"/>
              <a:ea typeface="楷体" panose="02010609060101010101" charset="-122"/>
              <a:sym typeface="+mn-ea"/>
            </a:endParaRPr>
          </a:p>
          <a:p>
            <a:r>
              <a:rPr lang="zh-CN" altLang="en-US" sz="2000" b="1">
                <a:solidFill>
                  <a:srgbClr val="FF0000"/>
                </a:solidFill>
                <a:latin typeface="楷体" panose="02010609060101010101" charset="-122"/>
                <a:ea typeface="楷体" panose="02010609060101010101" charset="-122"/>
                <a:sym typeface="+mn-ea"/>
              </a:rPr>
              <a:t>能够客观论述历史事件、历史人物和历史现象，有理有据地表达自己的看法；</a:t>
            </a:r>
            <a:endParaRPr lang="zh-CN" altLang="en-US" sz="2000" b="1">
              <a:solidFill>
                <a:srgbClr val="FF0000"/>
              </a:solidFill>
              <a:latin typeface="楷体" panose="02010609060101010101" charset="-122"/>
              <a:ea typeface="楷体" panose="02010609060101010101" charset="-122"/>
              <a:sym typeface="+mn-ea"/>
            </a:endParaRPr>
          </a:p>
          <a:p>
            <a:r>
              <a:rPr lang="zh-CN" altLang="en-US" sz="2000" b="1">
                <a:solidFill>
                  <a:srgbClr val="FF0000"/>
                </a:solidFill>
                <a:latin typeface="楷体" panose="02010609060101010101" charset="-122"/>
                <a:ea typeface="楷体" panose="02010609060101010101" charset="-122"/>
                <a:sym typeface="+mn-ea"/>
              </a:rPr>
              <a:t>能够认识历史解释的重要性， 学会从历史表象中发现问题，对历史事物之间的因果关系作出解释；</a:t>
            </a:r>
            <a:endParaRPr lang="zh-CN" altLang="en-US" sz="2000" b="1">
              <a:solidFill>
                <a:srgbClr val="FF0000"/>
              </a:solidFill>
              <a:latin typeface="楷体" panose="02010609060101010101" charset="-122"/>
              <a:ea typeface="楷体" panose="02010609060101010101" charset="-122"/>
              <a:sym typeface="+mn-ea"/>
            </a:endParaRPr>
          </a:p>
          <a:p>
            <a:r>
              <a:rPr lang="zh-CN" altLang="en-US" sz="2000" b="1">
                <a:solidFill>
                  <a:srgbClr val="FF0000"/>
                </a:solidFill>
                <a:latin typeface="楷体" panose="02010609060101010101" charset="-122"/>
                <a:ea typeface="楷体" panose="02010609060101010101" charset="-122"/>
                <a:sym typeface="+mn-ea"/>
              </a:rPr>
              <a:t>能够客观评判现实社会生活中的问题。</a:t>
            </a:r>
            <a:endParaRPr lang="zh-CN" altLang="en-US" sz="2000" b="1">
              <a:solidFill>
                <a:srgbClr val="FF0000"/>
              </a:solidFill>
              <a:latin typeface="楷体" panose="02010609060101010101" charset="-122"/>
              <a:ea typeface="楷体" panose="02010609060101010101" charset="-122"/>
              <a:sym typeface="+mn-ea"/>
            </a:endParaRPr>
          </a:p>
          <a:p>
            <a:endParaRPr lang="zh-CN" altLang="en-US" sz="2000" b="1">
              <a:solidFill>
                <a:srgbClr val="FF0000"/>
              </a:solidFill>
              <a:latin typeface="楷体" panose="02010609060101010101" charset="-122"/>
              <a:ea typeface="楷体" panose="02010609060101010101" charset="-122"/>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87375" y="1488440"/>
            <a:ext cx="11198225" cy="3969385"/>
          </a:xfrm>
          <a:prstGeom prst="rect">
            <a:avLst/>
          </a:prstGeom>
        </p:spPr>
        <p:txBody>
          <a:bodyPr wrap="square">
            <a:spAutoFit/>
          </a:bodyPr>
          <a:lstStyle/>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r>
              <a:rPr lang="zh-CN" altLang="en-US" sz="2800" b="1" dirty="0">
                <a:solidFill>
                  <a:srgbClr val="FF0000"/>
                </a:solidFill>
                <a:latin typeface="楷体" panose="02010609060101010101" charset="-122"/>
                <a:ea typeface="楷体" panose="02010609060101010101" charset="-122"/>
                <a:cs typeface="Times New Roman" panose="02020603050405020304" pitchFamily="2" charset="0"/>
              </a:rPr>
              <a:t>（</a:t>
            </a:r>
            <a:r>
              <a:rPr lang="en-US" altLang="zh-CN" sz="2800" b="1" dirty="0">
                <a:solidFill>
                  <a:srgbClr val="FF0000"/>
                </a:solidFill>
                <a:latin typeface="楷体" panose="02010609060101010101" charset="-122"/>
                <a:ea typeface="楷体" panose="02010609060101010101" charset="-122"/>
                <a:cs typeface="Times New Roman" panose="02020603050405020304" pitchFamily="2" charset="0"/>
              </a:rPr>
              <a:t>2017·</a:t>
            </a:r>
            <a:r>
              <a:rPr lang="zh-CN" altLang="en-US" sz="2800" b="1" dirty="0">
                <a:solidFill>
                  <a:srgbClr val="FF0000"/>
                </a:solidFill>
                <a:latin typeface="楷体" panose="02010609060101010101" charset="-122"/>
                <a:ea typeface="楷体" panose="02010609060101010101" charset="-122"/>
                <a:cs typeface="Times New Roman" panose="02020603050405020304" pitchFamily="2" charset="0"/>
              </a:rPr>
              <a:t>新课标全国</a:t>
            </a:r>
            <a:r>
              <a:rPr lang="en-US" altLang="zh-CN" sz="2800" b="1" dirty="0">
                <a:solidFill>
                  <a:srgbClr val="FF0000"/>
                </a:solidFill>
                <a:latin typeface="楷体" panose="02010609060101010101" charset="-122"/>
                <a:ea typeface="楷体" panose="02010609060101010101" charset="-122"/>
                <a:cs typeface="Times New Roman" panose="02020603050405020304" pitchFamily="2" charset="0"/>
                <a:sym typeface="+mn-ea"/>
              </a:rPr>
              <a:t>Ⅰ</a:t>
            </a:r>
            <a:r>
              <a:rPr lang="zh-CN" altLang="en-US" sz="2800" b="1" dirty="0">
                <a:solidFill>
                  <a:srgbClr val="FF0000"/>
                </a:solidFill>
                <a:latin typeface="楷体" panose="02010609060101010101" charset="-122"/>
                <a:ea typeface="楷体" panose="02010609060101010101" charset="-122"/>
                <a:cs typeface="Times New Roman" panose="02020603050405020304" pitchFamily="2" charset="0"/>
              </a:rPr>
              <a:t>卷文综</a:t>
            </a:r>
            <a:r>
              <a:rPr lang="en-US" altLang="zh-CN" sz="2800" b="1" dirty="0">
                <a:solidFill>
                  <a:srgbClr val="FF0000"/>
                </a:solidFill>
                <a:latin typeface="楷体" panose="02010609060101010101" charset="-122"/>
                <a:ea typeface="楷体" panose="02010609060101010101" charset="-122"/>
                <a:cs typeface="Times New Roman" panose="02020603050405020304" pitchFamily="2" charset="0"/>
              </a:rPr>
              <a:t>·24</a:t>
            </a:r>
            <a:r>
              <a:rPr lang="zh-CN" altLang="en-US" sz="2800" b="1" dirty="0">
                <a:solidFill>
                  <a:srgbClr val="FF0000"/>
                </a:solidFill>
                <a:latin typeface="楷体" panose="02010609060101010101" charset="-122"/>
                <a:ea typeface="楷体" panose="02010609060101010101" charset="-122"/>
                <a:cs typeface="Times New Roman" panose="02020603050405020304" pitchFamily="2" charset="0"/>
              </a:rPr>
              <a:t>）</a:t>
            </a:r>
            <a:r>
              <a:rPr sz="2800" b="1" kern="100" dirty="0">
                <a:latin typeface="楷体" panose="02010609060101010101" charset="-122"/>
                <a:ea typeface="楷体" panose="02010609060101010101" charset="-122"/>
              </a:rPr>
              <a:t>周灭商之后，推行分封制，如封武王弟康叔于卫，都朝歌（今河南淇县）；封周公长子伯禽于鲁，都奄（今山东曲阜）；封召公奭于燕，都蓟（今北京）。分封</a:t>
            </a:r>
            <a:r>
              <a:rPr lang="zh-CN" sz="2800" b="1" kern="100" dirty="0">
                <a:latin typeface="楷体" panose="02010609060101010101" charset="-122"/>
                <a:ea typeface="楷体" panose="02010609060101010101" charset="-122"/>
              </a:rPr>
              <a:t>制</a:t>
            </a:r>
            <a:endParaRPr lang="zh-CN" sz="2800" b="1" kern="100" dirty="0">
              <a:latin typeface="楷体" panose="02010609060101010101" charset="-122"/>
              <a:ea typeface="楷体" panose="02010609060101010101"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800" b="1" kern="100" dirty="0">
                <a:latin typeface="楷体" panose="02010609060101010101" charset="-122"/>
                <a:ea typeface="楷体" panose="02010609060101010101" charset="-122"/>
              </a:rPr>
              <a:t>  </a:t>
            </a:r>
            <a:endParaRPr sz="2800" b="1" kern="100" dirty="0">
              <a:latin typeface="楷体" panose="02010609060101010101" charset="-122"/>
              <a:ea typeface="楷体" panose="02010609060101010101"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800" b="1" kern="100" dirty="0">
                <a:latin typeface="楷体" panose="02010609060101010101" charset="-122"/>
                <a:ea typeface="楷体" panose="02010609060101010101" charset="-122"/>
              </a:rPr>
              <a:t> A．推动了文化的交流与文化认同	     B．强化了君主专制权力</a:t>
            </a:r>
            <a:endParaRPr sz="2800" b="1" kern="100" dirty="0">
              <a:latin typeface="楷体" panose="02010609060101010101" charset="-122"/>
              <a:ea typeface="楷体" panose="02010609060101010101"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800" b="1" kern="100" dirty="0">
                <a:latin typeface="楷体" panose="02010609060101010101" charset="-122"/>
                <a:ea typeface="楷体" panose="02010609060101010101" charset="-122"/>
              </a:rPr>
              <a:t> C．实现了王室对地方的直接控制	     D．确立了贵族世袭特权</a:t>
            </a:r>
            <a:endParaRPr sz="2800" b="1" kern="100" dirty="0">
              <a:latin typeface="楷体" panose="02010609060101010101" charset="-122"/>
              <a:ea typeface="楷体" panose="02010609060101010101" charset="-122"/>
            </a:endParaRPr>
          </a:p>
        </p:txBody>
      </p:sp>
      <p:cxnSp>
        <p:nvCxnSpPr>
          <p:cNvPr id="8" name="直接连接符 7"/>
          <p:cNvCxnSpPr/>
          <p:nvPr/>
        </p:nvCxnSpPr>
        <p:spPr>
          <a:xfrm flipV="1">
            <a:off x="403225" y="4734560"/>
            <a:ext cx="5939155" cy="254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03225" y="255905"/>
            <a:ext cx="11116945" cy="953135"/>
          </a:xfrm>
          <a:prstGeom prst="rect">
            <a:avLst/>
          </a:prstGeom>
        </p:spPr>
        <p:txBody>
          <a:bodyPr wrap="square">
            <a:spAutoFit/>
          </a:bodyPr>
          <a:lstStyle/>
          <a:p>
            <a:pPr algn="just"/>
            <a:r>
              <a:rPr lang="zh-CN" altLang="en-US" sz="2800" b="1">
                <a:solidFill>
                  <a:srgbClr val="0070C0"/>
                </a:solidFill>
                <a:latin typeface="楷体" panose="02010609060101010101" charset="-122"/>
                <a:ea typeface="楷体" panose="02010609060101010101" charset="-122"/>
                <a:sym typeface="+mn-ea"/>
              </a:rPr>
              <a:t>能够认识历史解释的重要性， 学会从历史表象中发现问题，对历史事物之间的因果关系作出解释；</a:t>
            </a:r>
            <a:endParaRPr lang="zh-CN" altLang="en-US" sz="2800" b="1" kern="100" dirty="0">
              <a:solidFill>
                <a:srgbClr val="0070C0"/>
              </a:solidFill>
              <a:latin typeface="楷体" panose="02010609060101010101" charset="-122"/>
              <a:ea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8300" y="212725"/>
            <a:ext cx="11576050" cy="5631180"/>
          </a:xfrm>
          <a:prstGeom prst="rect">
            <a:avLst/>
          </a:prstGeom>
        </p:spPr>
        <p:txBody>
          <a:bodyPr wrap="square">
            <a:spAutoFit/>
          </a:bodyPr>
          <a:lstStyle/>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endPar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endParaRPr>
          </a:p>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a:t>
            </a:r>
            <a:r>
              <a:rPr lang="en-US" altLang="zh-CN" sz="2800" dirty="0">
                <a:solidFill>
                  <a:srgbClr val="FF0000"/>
                </a:solidFill>
                <a:latin typeface="微软雅黑" panose="020B0503020204020204" charset="-122"/>
                <a:ea typeface="微软雅黑" panose="020B0503020204020204" charset="-122"/>
                <a:cs typeface="Times New Roman" panose="02020603050405020304" pitchFamily="2" charset="0"/>
              </a:rPr>
              <a:t>2017·</a:t>
            </a: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新课标全国</a:t>
            </a:r>
            <a:r>
              <a:rPr lang="en-US" altLang="zh-CN" sz="2800" dirty="0">
                <a:solidFill>
                  <a:srgbClr val="FF0000"/>
                </a:solidFill>
                <a:latin typeface="微软雅黑" panose="020B0503020204020204" charset="-122"/>
                <a:ea typeface="微软雅黑" panose="020B0503020204020204" charset="-122"/>
                <a:cs typeface="Times New Roman" panose="02020603050405020304" pitchFamily="2" charset="0"/>
              </a:rPr>
              <a:t>Ⅰ</a:t>
            </a: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卷文综</a:t>
            </a:r>
            <a:r>
              <a:rPr lang="en-US" altLang="zh-CN" sz="2800" dirty="0">
                <a:solidFill>
                  <a:srgbClr val="FF0000"/>
                </a:solidFill>
                <a:latin typeface="微软雅黑" panose="020B0503020204020204" charset="-122"/>
                <a:ea typeface="微软雅黑" panose="020B0503020204020204" charset="-122"/>
                <a:cs typeface="Times New Roman" panose="02020603050405020304" pitchFamily="2" charset="0"/>
              </a:rPr>
              <a:t>·25</a:t>
            </a: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a:t>
            </a:r>
            <a:endPar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endParaRPr>
          </a:p>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endPar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endParaRPr>
          </a:p>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endParaRPr lang="zh-CN" altLang="en-US" sz="2800" kern="100" dirty="0">
              <a:solidFill>
                <a:srgbClr val="FF0000"/>
              </a:solidFill>
              <a:latin typeface="微软雅黑" panose="020B0503020204020204" charset="-122"/>
              <a:ea typeface="微软雅黑" panose="020B0503020204020204" charset="-122"/>
              <a:cs typeface="Times New Roman" panose="02020603050405020304" pitchFamily="2" charset="0"/>
            </a:endParaRPr>
          </a:p>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endParaRPr lang="zh-CN" altLang="en-US" sz="2800" kern="100" dirty="0">
              <a:solidFill>
                <a:srgbClr val="FF0000"/>
              </a:solidFill>
              <a:latin typeface="微软雅黑" panose="020B0503020204020204" charset="-122"/>
              <a:ea typeface="微软雅黑" panose="020B0503020204020204" charset="-122"/>
              <a:cs typeface="Times New Roman" panose="02020603050405020304" pitchFamily="2" charset="0"/>
            </a:endParaRPr>
          </a:p>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endParaRPr lang="zh-CN" altLang="en-US" sz="2800" kern="100" dirty="0">
              <a:solidFill>
                <a:srgbClr val="FF0000"/>
              </a:solidFill>
              <a:latin typeface="微软雅黑" panose="020B0503020204020204" charset="-122"/>
              <a:ea typeface="微软雅黑" panose="020B0503020204020204" charset="-122"/>
              <a:cs typeface="Times New Roman" panose="02020603050405020304" pitchFamily="2" charset="0"/>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400" b="1" kern="100" dirty="0">
                <a:latin typeface="楷体" panose="02010609060101010101" charset="-122"/>
                <a:ea typeface="楷体" panose="02010609060101010101" charset="-122"/>
              </a:rPr>
              <a:t>表1为西汉朝廷直接管辖的郡级政区变化表。据此可知</a:t>
            </a:r>
            <a:endParaRPr sz="2400" b="1" kern="100" dirty="0">
              <a:latin typeface="楷体" panose="02010609060101010101" charset="-122"/>
              <a:ea typeface="楷体" panose="02010609060101010101"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400" b="1" kern="100" dirty="0">
                <a:latin typeface="楷体" panose="02010609060101010101" charset="-122"/>
                <a:ea typeface="楷体" panose="02010609060101010101" charset="-122"/>
              </a:rPr>
              <a:t>A．诸侯王国与朝廷矛盾渐趋激化       B．中央行政体制进行了调整</a:t>
            </a:r>
            <a:endParaRPr sz="2400" b="1" kern="100" dirty="0">
              <a:latin typeface="楷体" panose="02010609060101010101" charset="-122"/>
              <a:ea typeface="楷体" panose="02010609060101010101"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400" b="1" kern="100" dirty="0">
                <a:latin typeface="楷体" panose="02010609060101010101" charset="-122"/>
                <a:ea typeface="楷体" panose="02010609060101010101" charset="-122"/>
              </a:rPr>
              <a:t>C．朝廷解决边患的条件更加成熟       D．王国控制的区域日益扩大</a:t>
            </a:r>
            <a:endParaRPr sz="2400" b="1" kern="100" dirty="0">
              <a:latin typeface="楷体" panose="02010609060101010101" charset="-122"/>
              <a:ea typeface="楷体" panose="02010609060101010101" charset="-122"/>
            </a:endParaRPr>
          </a:p>
        </p:txBody>
      </p:sp>
      <p:cxnSp>
        <p:nvCxnSpPr>
          <p:cNvPr id="8" name="直接连接符 7"/>
          <p:cNvCxnSpPr/>
          <p:nvPr/>
        </p:nvCxnSpPr>
        <p:spPr>
          <a:xfrm flipV="1">
            <a:off x="33020" y="5801360"/>
            <a:ext cx="5617210" cy="42545"/>
          </a:xfrm>
          <a:prstGeom prst="line">
            <a:avLst/>
          </a:prstGeom>
          <a:ln w="31750"/>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a:blip r:embed="rId1"/>
          <a:stretch>
            <a:fillRect/>
          </a:stretch>
        </p:blipFill>
        <p:spPr>
          <a:xfrm>
            <a:off x="788035" y="1397000"/>
            <a:ext cx="9956165" cy="2792095"/>
          </a:xfrm>
          <a:prstGeom prst="rect">
            <a:avLst/>
          </a:prstGeom>
        </p:spPr>
      </p:pic>
      <p:sp>
        <p:nvSpPr>
          <p:cNvPr id="5" name="矩形 4"/>
          <p:cNvSpPr/>
          <p:nvPr/>
        </p:nvSpPr>
        <p:spPr>
          <a:xfrm>
            <a:off x="451485" y="212725"/>
            <a:ext cx="11116945" cy="953135"/>
          </a:xfrm>
          <a:prstGeom prst="rect">
            <a:avLst/>
          </a:prstGeom>
        </p:spPr>
        <p:txBody>
          <a:bodyPr wrap="square">
            <a:spAutoFit/>
          </a:bodyPr>
          <a:p>
            <a:pPr algn="just"/>
            <a:r>
              <a:rPr lang="zh-CN" altLang="en-US" sz="2800" b="1">
                <a:solidFill>
                  <a:srgbClr val="0070C0"/>
                </a:solidFill>
                <a:latin typeface="楷体" panose="02010609060101010101" charset="-122"/>
                <a:ea typeface="楷体" panose="02010609060101010101" charset="-122"/>
                <a:sym typeface="+mn-ea"/>
              </a:rPr>
              <a:t>能够认识历史解释的重要性， 学会从历史表象中发现问题，对历史事物之间的因果关系作出解释；</a:t>
            </a:r>
            <a:endParaRPr lang="zh-CN" altLang="en-US" sz="2800" b="1" kern="100" dirty="0">
              <a:solidFill>
                <a:srgbClr val="0070C0"/>
              </a:solidFill>
              <a:latin typeface="楷体" panose="02010609060101010101" charset="-122"/>
              <a:ea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34085" y="755930"/>
            <a:ext cx="10323830" cy="5186869"/>
          </a:xfrm>
          <a:prstGeom prst="rect">
            <a:avLst/>
          </a:prstGeom>
        </p:spPr>
        <p:txBody>
          <a:bodyPr wrap="square">
            <a:spAutoFit/>
          </a:bodyPr>
          <a:lstStyle/>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a:t>
            </a:r>
            <a:r>
              <a:rPr lang="en-US" altLang="zh-CN" sz="2800" dirty="0">
                <a:solidFill>
                  <a:srgbClr val="FF0000"/>
                </a:solidFill>
                <a:latin typeface="微软雅黑" panose="020B0503020204020204" charset="-122"/>
                <a:ea typeface="微软雅黑" panose="020B0503020204020204" charset="-122"/>
                <a:cs typeface="Times New Roman" panose="02020603050405020304" pitchFamily="2" charset="0"/>
              </a:rPr>
              <a:t>2017·</a:t>
            </a: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新课标全国</a:t>
            </a:r>
            <a:r>
              <a:rPr lang="en-US" altLang="zh-CN" sz="2800" dirty="0">
                <a:solidFill>
                  <a:srgbClr val="FF0000"/>
                </a:solidFill>
                <a:latin typeface="微软雅黑" panose="020B0503020204020204" charset="-122"/>
                <a:ea typeface="微软雅黑" panose="020B0503020204020204" charset="-122"/>
                <a:cs typeface="Times New Roman" panose="02020603050405020304" pitchFamily="2" charset="0"/>
              </a:rPr>
              <a:t>Ⅱ</a:t>
            </a: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卷文综</a:t>
            </a:r>
            <a:r>
              <a:rPr lang="en-US" altLang="zh-CN" sz="2800" dirty="0">
                <a:solidFill>
                  <a:srgbClr val="FF0000"/>
                </a:solidFill>
                <a:latin typeface="微软雅黑" panose="020B0503020204020204" charset="-122"/>
                <a:ea typeface="微软雅黑" panose="020B0503020204020204" charset="-122"/>
                <a:cs typeface="Times New Roman" panose="02020603050405020304" pitchFamily="2" charset="0"/>
              </a:rPr>
              <a:t>·31</a:t>
            </a:r>
            <a:r>
              <a:rPr lang="zh-CN" altLang="en-US" sz="2800" dirty="0">
                <a:solidFill>
                  <a:srgbClr val="FF0000"/>
                </a:solidFill>
                <a:latin typeface="微软雅黑" panose="020B0503020204020204" charset="-122"/>
                <a:ea typeface="微软雅黑" panose="020B0503020204020204" charset="-122"/>
                <a:cs typeface="Times New Roman" panose="02020603050405020304" pitchFamily="2" charset="0"/>
              </a:rPr>
              <a:t>）</a:t>
            </a:r>
            <a:r>
              <a:rPr lang="en-US" altLang="zh-CN" sz="2800" kern="100" dirty="0">
                <a:latin typeface="微软雅黑" panose="020B0503020204020204" charset="-122"/>
                <a:ea typeface="微软雅黑" panose="020B0503020204020204" charset="-122"/>
              </a:rPr>
              <a:t>1977</a:t>
            </a:r>
            <a:r>
              <a:rPr lang="zh-CN" altLang="en-US" sz="2800" kern="100" dirty="0">
                <a:latin typeface="微软雅黑" panose="020B0503020204020204" charset="-122"/>
                <a:ea typeface="微软雅黑" panose="020B0503020204020204" charset="-122"/>
              </a:rPr>
              <a:t>年，我国各大专院校录取新生</a:t>
            </a:r>
            <a:r>
              <a:rPr lang="en-US" altLang="zh-CN" sz="2800" kern="100" dirty="0">
                <a:latin typeface="微软雅黑" panose="020B0503020204020204" charset="-122"/>
                <a:ea typeface="微软雅黑" panose="020B0503020204020204" charset="-122"/>
              </a:rPr>
              <a:t>27</a:t>
            </a:r>
            <a:r>
              <a:rPr lang="zh-CN" altLang="en-US" sz="2800" kern="100" dirty="0">
                <a:latin typeface="微软雅黑" panose="020B0503020204020204" charset="-122"/>
                <a:ea typeface="微软雅黑" panose="020B0503020204020204" charset="-122"/>
              </a:rPr>
              <a:t>．</a:t>
            </a:r>
            <a:r>
              <a:rPr lang="en-US" altLang="zh-CN" sz="2800" kern="100" dirty="0">
                <a:latin typeface="微软雅黑" panose="020B0503020204020204" charset="-122"/>
                <a:ea typeface="微软雅黑" panose="020B0503020204020204" charset="-122"/>
              </a:rPr>
              <a:t>3</a:t>
            </a:r>
            <a:r>
              <a:rPr lang="zh-CN" altLang="en-US" sz="2800" kern="100" dirty="0">
                <a:latin typeface="微软雅黑" panose="020B0503020204020204" charset="-122"/>
                <a:ea typeface="微软雅黑" panose="020B0503020204020204" charset="-122"/>
              </a:rPr>
              <a:t>万人，至</a:t>
            </a:r>
            <a:r>
              <a:rPr lang="en-US" altLang="zh-CN" sz="2800" kern="100" dirty="0">
                <a:latin typeface="微软雅黑" panose="020B0503020204020204" charset="-122"/>
                <a:ea typeface="微软雅黑" panose="020B0503020204020204" charset="-122"/>
              </a:rPr>
              <a:t>1988</a:t>
            </a:r>
            <a:r>
              <a:rPr lang="zh-CN" altLang="en-US" sz="2800" kern="100" dirty="0">
                <a:latin typeface="微软雅黑" panose="020B0503020204020204" charset="-122"/>
                <a:ea typeface="微软雅黑" panose="020B0503020204020204" charset="-122"/>
              </a:rPr>
              <a:t>年高校在校生总规模达</a:t>
            </a:r>
            <a:r>
              <a:rPr lang="en-US" altLang="zh-CN" sz="2800" kern="100" dirty="0">
                <a:latin typeface="微软雅黑" panose="020B0503020204020204" charset="-122"/>
                <a:ea typeface="微软雅黑" panose="020B0503020204020204" charset="-122"/>
              </a:rPr>
              <a:t>206</a:t>
            </a:r>
            <a:r>
              <a:rPr lang="zh-CN" altLang="en-US" sz="2800" kern="100" dirty="0">
                <a:latin typeface="微软雅黑" panose="020B0503020204020204" charset="-122"/>
                <a:ea typeface="微软雅黑" panose="020B0503020204020204" charset="-122"/>
              </a:rPr>
              <a:t>万人，</a:t>
            </a:r>
            <a:r>
              <a:rPr lang="en-US" altLang="zh-CN" sz="2800" kern="100" dirty="0">
                <a:latin typeface="微软雅黑" panose="020B0503020204020204" charset="-122"/>
                <a:ea typeface="微软雅黑" panose="020B0503020204020204" charset="-122"/>
              </a:rPr>
              <a:t>2001</a:t>
            </a:r>
            <a:r>
              <a:rPr lang="zh-CN" altLang="en-US" sz="2800" kern="100" dirty="0">
                <a:latin typeface="微软雅黑" panose="020B0503020204020204" charset="-122"/>
                <a:ea typeface="微软雅黑" panose="020B0503020204020204" charset="-122"/>
              </a:rPr>
              <a:t>年增长至</a:t>
            </a:r>
            <a:r>
              <a:rPr lang="en-US" altLang="zh-CN" sz="2800" kern="100" dirty="0">
                <a:latin typeface="微软雅黑" panose="020B0503020204020204" charset="-122"/>
                <a:ea typeface="微软雅黑" panose="020B0503020204020204" charset="-122"/>
              </a:rPr>
              <a:t>719</a:t>
            </a:r>
            <a:r>
              <a:rPr lang="zh-CN" altLang="en-US" sz="2800" kern="100" dirty="0">
                <a:latin typeface="微软雅黑" panose="020B0503020204020204" charset="-122"/>
                <a:ea typeface="微软雅黑" panose="020B0503020204020204" charset="-122"/>
              </a:rPr>
              <a:t>万人。在此期间，高等职业教育和各种形式的成人高等教育的入学人数也有很大增长。由此可知</a:t>
            </a:r>
            <a:endParaRPr lang="zh-CN" altLang="en-US" sz="2800" kern="100" dirty="0">
              <a:latin typeface="微软雅黑" panose="020B0503020204020204" charset="-122"/>
              <a:ea typeface="微软雅黑" panose="020B0503020204020204" charset="-122"/>
            </a:endParaRPr>
          </a:p>
          <a:p>
            <a:pPr marR="0" algn="just">
              <a:lnSpc>
                <a:spcPct val="150000"/>
              </a:lnSpc>
              <a:spcBef>
                <a:spcPts val="0"/>
              </a:spcBef>
              <a:spcAft>
                <a:spcPts val="0"/>
              </a:spcAft>
              <a:buClr>
                <a:srgbClr val="0070C0"/>
              </a:buClr>
              <a:buSzPct val="110000"/>
            </a:pPr>
            <a:r>
              <a:rPr lang="en-US" altLang="zh-CN" sz="2800" kern="100" dirty="0">
                <a:latin typeface="微软雅黑" panose="020B0503020204020204" charset="-122"/>
                <a:ea typeface="微软雅黑" panose="020B0503020204020204" charset="-122"/>
              </a:rPr>
              <a:t>   A</a:t>
            </a:r>
            <a:r>
              <a:rPr lang="zh-CN" altLang="en-US" sz="2800" kern="100" dirty="0">
                <a:latin typeface="微软雅黑" panose="020B0503020204020204" charset="-122"/>
                <a:ea typeface="微软雅黑" panose="020B0503020204020204" charset="-122"/>
              </a:rPr>
              <a:t>．社会对专业人才的需求得到了解决</a:t>
            </a:r>
            <a:endParaRPr lang="zh-CN" altLang="en-US" sz="2800" kern="100" dirty="0">
              <a:latin typeface="微软雅黑" panose="020B0503020204020204" charset="-122"/>
              <a:ea typeface="微软雅黑" panose="020B0503020204020204" charset="-122"/>
            </a:endParaRPr>
          </a:p>
          <a:p>
            <a:pPr marR="0" algn="just">
              <a:lnSpc>
                <a:spcPct val="150000"/>
              </a:lnSpc>
              <a:spcBef>
                <a:spcPts val="0"/>
              </a:spcBef>
              <a:spcAft>
                <a:spcPts val="0"/>
              </a:spcAft>
              <a:buClr>
                <a:srgbClr val="0070C0"/>
              </a:buClr>
              <a:buSzPct val="110000"/>
            </a:pPr>
            <a:r>
              <a:rPr lang="en-US" altLang="zh-CN" sz="2800" kern="100" dirty="0">
                <a:latin typeface="微软雅黑" panose="020B0503020204020204" charset="-122"/>
                <a:ea typeface="微软雅黑" panose="020B0503020204020204" charset="-122"/>
              </a:rPr>
              <a:t>   B</a:t>
            </a:r>
            <a:r>
              <a:rPr lang="zh-CN" altLang="en-US" sz="2800" kern="100" dirty="0">
                <a:latin typeface="微软雅黑" panose="020B0503020204020204" charset="-122"/>
                <a:ea typeface="微软雅黑" panose="020B0503020204020204" charset="-122"/>
              </a:rPr>
              <a:t>．高等教育实现了与生产劳动相结合</a:t>
            </a:r>
            <a:endParaRPr lang="zh-CN" altLang="en-US" sz="2800" kern="100" dirty="0">
              <a:latin typeface="微软雅黑" panose="020B0503020204020204" charset="-122"/>
              <a:ea typeface="微软雅黑" panose="020B0503020204020204" charset="-122"/>
            </a:endParaRPr>
          </a:p>
          <a:p>
            <a:pPr marR="0" algn="just">
              <a:lnSpc>
                <a:spcPct val="150000"/>
              </a:lnSpc>
              <a:spcBef>
                <a:spcPts val="0"/>
              </a:spcBef>
              <a:spcAft>
                <a:spcPts val="0"/>
              </a:spcAft>
              <a:buClr>
                <a:srgbClr val="0070C0"/>
              </a:buClr>
              <a:buSzPct val="110000"/>
            </a:pPr>
            <a:r>
              <a:rPr lang="en-US" altLang="zh-CN" sz="2800" kern="100" dirty="0">
                <a:latin typeface="微软雅黑" panose="020B0503020204020204" charset="-122"/>
                <a:ea typeface="微软雅黑" panose="020B0503020204020204" charset="-122"/>
              </a:rPr>
              <a:t>   C</a:t>
            </a:r>
            <a:r>
              <a:rPr lang="zh-CN" altLang="en-US" sz="2800" kern="100" dirty="0">
                <a:latin typeface="微软雅黑" panose="020B0503020204020204" charset="-122"/>
                <a:ea typeface="微软雅黑" panose="020B0503020204020204" charset="-122"/>
              </a:rPr>
              <a:t>．人才选拔制度的改革适应了经济社会发展</a:t>
            </a:r>
            <a:endParaRPr lang="zh-CN" altLang="en-US" sz="2800" kern="100" dirty="0">
              <a:latin typeface="微软雅黑" panose="020B0503020204020204" charset="-122"/>
              <a:ea typeface="微软雅黑" panose="020B0503020204020204" charset="-122"/>
            </a:endParaRPr>
          </a:p>
          <a:p>
            <a:pPr marR="0" algn="just">
              <a:lnSpc>
                <a:spcPct val="150000"/>
              </a:lnSpc>
              <a:spcBef>
                <a:spcPts val="0"/>
              </a:spcBef>
              <a:spcAft>
                <a:spcPts val="0"/>
              </a:spcAft>
              <a:buClr>
                <a:srgbClr val="0070C0"/>
              </a:buClr>
              <a:buSzPct val="110000"/>
            </a:pPr>
            <a:r>
              <a:rPr lang="en-US" altLang="zh-CN" sz="2800" kern="100" dirty="0">
                <a:latin typeface="微软雅黑" panose="020B0503020204020204" charset="-122"/>
                <a:ea typeface="微软雅黑" panose="020B0503020204020204" charset="-122"/>
              </a:rPr>
              <a:t>   D</a:t>
            </a:r>
            <a:r>
              <a:rPr lang="zh-CN" altLang="en-US" sz="2800" kern="100" dirty="0">
                <a:latin typeface="微软雅黑" panose="020B0503020204020204" charset="-122"/>
                <a:ea typeface="微软雅黑" panose="020B0503020204020204" charset="-122"/>
              </a:rPr>
              <a:t>．恢复统一高考制度促进了高等教育的普及</a:t>
            </a:r>
            <a:endParaRPr lang="zh-CN" altLang="en-US" sz="2800" kern="100" dirty="0">
              <a:latin typeface="微软雅黑" panose="020B0503020204020204" charset="-122"/>
              <a:ea typeface="微软雅黑" panose="020B0503020204020204" charset="-122"/>
            </a:endParaRPr>
          </a:p>
        </p:txBody>
      </p:sp>
      <p:cxnSp>
        <p:nvCxnSpPr>
          <p:cNvPr id="8" name="直接连接符 7"/>
          <p:cNvCxnSpPr/>
          <p:nvPr/>
        </p:nvCxnSpPr>
        <p:spPr>
          <a:xfrm>
            <a:off x="1316181" y="5316039"/>
            <a:ext cx="7135092"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242695" y="233680"/>
            <a:ext cx="6260465" cy="521970"/>
          </a:xfrm>
          <a:prstGeom prst="rect">
            <a:avLst/>
          </a:prstGeom>
          <a:noFill/>
        </p:spPr>
        <p:txBody>
          <a:bodyPr wrap="none" rtlCol="0" anchor="t">
            <a:spAutoFit/>
          </a:bodyPr>
          <a:p>
            <a:r>
              <a:rPr lang="zh-CN" altLang="en-US" sz="2800" b="1">
                <a:solidFill>
                  <a:srgbClr val="FF0000"/>
                </a:solidFill>
                <a:latin typeface="楷体" panose="02010609060101010101" charset="-122"/>
                <a:ea typeface="楷体" panose="02010609060101010101" charset="-122"/>
                <a:sym typeface="+mn-ea"/>
              </a:rPr>
              <a:t>能够客观评判现实社会生活中的问题。</a:t>
            </a:r>
            <a:endParaRPr lang="zh-CN" altLang="en-US" sz="2800" b="1">
              <a:solidFill>
                <a:srgbClr val="FF0000"/>
              </a:solidFill>
              <a:latin typeface="楷体" panose="02010609060101010101" charset="-122"/>
              <a:ea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13690" y="1146175"/>
            <a:ext cx="11233785" cy="3969385"/>
          </a:xfrm>
          <a:prstGeom prst="rect">
            <a:avLst/>
          </a:prstGeom>
        </p:spPr>
        <p:txBody>
          <a:bodyPr wrap="square">
            <a:spAutoFit/>
          </a:bodyPr>
          <a:lstStyle/>
          <a:p>
            <a:pPr marL="342900" marR="0" indent="-342900" algn="just">
              <a:lnSpc>
                <a:spcPct val="150000"/>
              </a:lnSpc>
              <a:spcBef>
                <a:spcPts val="0"/>
              </a:spcBef>
              <a:spcAft>
                <a:spcPts val="0"/>
              </a:spcAft>
              <a:buClr>
                <a:srgbClr val="0070C0"/>
              </a:buClr>
              <a:buSzPct val="110000"/>
              <a:buFont typeface="Wingdings" panose="05000000000000000000" pitchFamily="2" charset="2"/>
              <a:buChar char="Ø"/>
            </a:pPr>
            <a:r>
              <a:rPr sz="2800" b="1" kern="100" dirty="0">
                <a:solidFill>
                  <a:srgbClr val="FF0000"/>
                </a:solidFill>
                <a:latin typeface="楷体" panose="02010609060101010101" charset="-122"/>
                <a:ea typeface="楷体" panose="02010609060101010101" charset="-122"/>
              </a:rPr>
              <a:t>（2015·新课标全国Ⅰ卷高考·25）</a:t>
            </a:r>
            <a:r>
              <a:rPr sz="2800" b="1" kern="100" dirty="0">
                <a:latin typeface="楷体" panose="02010609060101010101" charset="-122"/>
                <a:ea typeface="楷体" panose="02010609060101010101" charset="-122"/>
              </a:rPr>
              <a:t>两汉时期，皇帝的舅舅、外祖父按例封侯；若皇帝幼小，执政大臣也主要从他们之中选择。这被当时人视为“安宗庙，重社稷”的“汉家之制”。汉代出现外戚干政的背景是(　　)</a:t>
            </a:r>
            <a:endParaRPr sz="2800" b="1" kern="100" dirty="0">
              <a:latin typeface="楷体" panose="02010609060101010101" charset="-122"/>
              <a:ea typeface="楷体" panose="02010609060101010101"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800" kern="100" dirty="0">
                <a:latin typeface="微软雅黑" panose="020B0503020204020204" charset="-122"/>
                <a:ea typeface="微软雅黑" panose="020B0503020204020204" charset="-122"/>
              </a:rPr>
              <a:t>   A．皇帝依靠外戚抑制相权      	B．“家天下”观念根深蒂固</a:t>
            </a:r>
            <a:endParaRPr sz="2800" kern="100" dirty="0">
              <a:latin typeface="微软雅黑" panose="020B0503020204020204" charset="-122"/>
              <a:ea typeface="微软雅黑" panose="020B0503020204020204" charset="-122"/>
            </a:endParaRPr>
          </a:p>
          <a:p>
            <a:pPr marR="0" indent="0" algn="just">
              <a:lnSpc>
                <a:spcPct val="150000"/>
              </a:lnSpc>
              <a:spcBef>
                <a:spcPts val="0"/>
              </a:spcBef>
              <a:spcAft>
                <a:spcPts val="0"/>
              </a:spcAft>
              <a:buClr>
                <a:srgbClr val="0070C0"/>
              </a:buClr>
              <a:buSzPct val="110000"/>
              <a:buFont typeface="Wingdings" panose="05000000000000000000" pitchFamily="2" charset="2"/>
              <a:buNone/>
            </a:pPr>
            <a:r>
              <a:rPr sz="2800" kern="100" dirty="0">
                <a:latin typeface="微软雅黑" panose="020B0503020204020204" charset="-122"/>
                <a:ea typeface="微软雅黑" panose="020B0503020204020204" charset="-122"/>
              </a:rPr>
              <a:t>   C．母族亲属关系受到重视        	D．刘氏同姓诸侯王势力强大</a:t>
            </a:r>
            <a:endParaRPr sz="2800" kern="100" dirty="0">
              <a:latin typeface="微软雅黑" panose="020B0503020204020204" charset="-122"/>
              <a:ea typeface="微软雅黑" panose="020B0503020204020204" charset="-122"/>
            </a:endParaRPr>
          </a:p>
        </p:txBody>
      </p:sp>
      <p:cxnSp>
        <p:nvCxnSpPr>
          <p:cNvPr id="8" name="直接连接符 7"/>
          <p:cNvCxnSpPr/>
          <p:nvPr/>
        </p:nvCxnSpPr>
        <p:spPr>
          <a:xfrm>
            <a:off x="478790" y="5111750"/>
            <a:ext cx="4728845" cy="381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589915" y="329565"/>
            <a:ext cx="11287760" cy="398780"/>
          </a:xfrm>
          <a:prstGeom prst="rect">
            <a:avLst/>
          </a:prstGeom>
          <a:noFill/>
        </p:spPr>
        <p:txBody>
          <a:bodyPr wrap="none" rtlCol="0" anchor="t">
            <a:spAutoFit/>
          </a:bodyPr>
          <a:p>
            <a:r>
              <a:rPr lang="zh-CN" altLang="en-US" sz="2000" b="1">
                <a:solidFill>
                  <a:srgbClr val="FF0000"/>
                </a:solidFill>
                <a:latin typeface="楷体" panose="02010609060101010101" charset="-122"/>
                <a:ea typeface="楷体" panose="02010609060101010101" charset="-122"/>
                <a:sym typeface="+mn-ea"/>
              </a:rPr>
              <a:t>能够认识历史解释的重要性， 学会从历史表象中发现问题，对历史事物之间的因果关系作出解释；</a:t>
            </a:r>
            <a:endParaRPr lang="zh-CN" altLang="en-US" sz="2000" b="1">
              <a:solidFill>
                <a:srgbClr val="FF0000"/>
              </a:solidFill>
              <a:latin typeface="楷体" panose="02010609060101010101" charset="-122"/>
              <a:ea typeface="楷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文本框 1"/>
          <p:cNvSpPr txBox="1"/>
          <p:nvPr/>
        </p:nvSpPr>
        <p:spPr>
          <a:xfrm>
            <a:off x="391160" y="786130"/>
            <a:ext cx="11367770" cy="4030980"/>
          </a:xfrm>
          <a:prstGeom prst="rect">
            <a:avLst/>
          </a:prstGeom>
          <a:noFill/>
          <a:ln w="9525">
            <a:noFill/>
          </a:ln>
        </p:spPr>
        <p:txBody>
          <a:bodyPr wrap="square" anchor="t">
            <a:spAutoFit/>
          </a:bodyPr>
          <a:p>
            <a:endParaRPr lang="zh-CN" altLang="en-US" sz="2800">
              <a:solidFill>
                <a:srgbClr val="FF0000"/>
              </a:solidFill>
              <a:latin typeface="宋体" panose="02010600030101010101" pitchFamily="2" charset="-122"/>
              <a:ea typeface="宋体" panose="02010600030101010101" pitchFamily="2" charset="-122"/>
            </a:endParaRPr>
          </a:p>
          <a:p>
            <a:endParaRPr lang="zh-CN" altLang="en-US" sz="3600">
              <a:latin typeface="宋体" panose="02010600030101010101" pitchFamily="2" charset="-122"/>
              <a:ea typeface="宋体" panose="02010600030101010101" pitchFamily="2" charset="-122"/>
            </a:endParaRPr>
          </a:p>
          <a:p>
            <a:r>
              <a:rPr lang="en-US" altLang="zh-CN" sz="3200" b="1">
                <a:latin typeface="楷体" panose="02010609060101010101" charset="-122"/>
                <a:ea typeface="楷体" panose="02010609060101010101" charset="-122"/>
              </a:rPr>
              <a:t>(2017</a:t>
            </a:r>
            <a:r>
              <a:rPr lang="zh-CN" altLang="en-US" sz="3200" b="1">
                <a:latin typeface="楷体" panose="02010609060101010101" charset="-122"/>
                <a:ea typeface="楷体" panose="02010609060101010101" charset="-122"/>
              </a:rPr>
              <a:t>年全国ǁ卷</a:t>
            </a:r>
            <a:r>
              <a:rPr lang="en-US" altLang="zh-CN" sz="3200" b="1">
                <a:latin typeface="楷体" panose="02010609060101010101" charset="-122"/>
                <a:ea typeface="楷体" panose="02010609060101010101" charset="-122"/>
              </a:rPr>
              <a:t>)</a:t>
            </a:r>
            <a:endParaRPr lang="en-US" altLang="zh-CN" sz="3200" b="1">
              <a:latin typeface="楷体" panose="02010609060101010101" charset="-122"/>
              <a:ea typeface="楷体" panose="02010609060101010101" charset="-122"/>
            </a:endParaRPr>
          </a:p>
          <a:p>
            <a:r>
              <a:rPr lang="zh-CN" altLang="en-US" sz="3200" b="1">
                <a:latin typeface="楷体" panose="02010609060101010101" charset="-122"/>
                <a:ea typeface="楷体" panose="02010609060101010101" charset="-122"/>
              </a:rPr>
              <a:t>28.1879年以前,福州船政局所造之船均”派拨各省,并不索取原价分文”</a:t>
            </a:r>
            <a:r>
              <a:rPr lang="en-US" altLang="zh-CN" sz="3200" b="1">
                <a:latin typeface="楷体" panose="02010609060101010101" charset="-122"/>
                <a:ea typeface="楷体" panose="02010609060101010101" charset="-122"/>
              </a:rPr>
              <a:t>,</a:t>
            </a:r>
            <a:r>
              <a:rPr lang="zh-CN" altLang="en-US" sz="3200" b="1">
                <a:solidFill>
                  <a:srgbClr val="0070C0"/>
                </a:solidFill>
                <a:latin typeface="楷体" panose="02010609060101010101" charset="-122"/>
                <a:ea typeface="楷体" panose="02010609060101010101" charset="-122"/>
              </a:rPr>
              <a:t>此后</a:t>
            </a:r>
            <a:r>
              <a:rPr lang="zh-CN" altLang="en-US" sz="3200" b="1">
                <a:latin typeface="楷体" panose="02010609060101010101" charset="-122"/>
                <a:ea typeface="楷体" panose="02010609060101010101" charset="-122"/>
              </a:rPr>
              <a:t>造船所用</a:t>
            </a:r>
            <a:r>
              <a:rPr lang="zh-CN" altLang="en-US" sz="3200" b="1">
                <a:solidFill>
                  <a:srgbClr val="FF0000"/>
                </a:solidFill>
                <a:latin typeface="楷体" panose="02010609060101010101" charset="-122"/>
                <a:ea typeface="楷体" panose="02010609060101010101" charset="-122"/>
              </a:rPr>
              <a:t>材料费</a:t>
            </a:r>
            <a:r>
              <a:rPr lang="zh-CN" altLang="en-US" sz="3200" b="1">
                <a:solidFill>
                  <a:srgbClr val="0070C0"/>
                </a:solidFill>
                <a:latin typeface="楷体" panose="02010609060101010101" charset="-122"/>
                <a:ea typeface="楷体" panose="02010609060101010101" charset="-122"/>
              </a:rPr>
              <a:t>由用船一方拨付</a:t>
            </a:r>
            <a:r>
              <a:rPr lang="zh-CN" altLang="en-US" sz="3200" b="1">
                <a:latin typeface="楷体" panose="02010609060101010101" charset="-122"/>
                <a:ea typeface="楷体" panose="02010609060101010101" charset="-122"/>
              </a:rPr>
              <a:t>,采取”协造”方式生产.这种变化反应了</a:t>
            </a:r>
            <a:endParaRPr lang="zh-CN" altLang="en-US" sz="3200" b="1">
              <a:latin typeface="楷体" panose="02010609060101010101" charset="-122"/>
              <a:ea typeface="楷体" panose="02010609060101010101" charset="-122"/>
            </a:endParaRPr>
          </a:p>
          <a:p>
            <a:r>
              <a:rPr lang="zh-CN" altLang="en-US" sz="3200" b="1">
                <a:latin typeface="楷体" panose="02010609060101010101" charset="-122"/>
                <a:ea typeface="楷体" panose="02010609060101010101" charset="-122"/>
              </a:rPr>
              <a:t> A.军用工业由官办专为商办  </a:t>
            </a:r>
            <a:r>
              <a:rPr lang="zh-CN" altLang="en-US" sz="3200" b="1">
                <a:solidFill>
                  <a:srgbClr val="FF0000"/>
                </a:solidFill>
                <a:latin typeface="楷体" panose="02010609060101010101" charset="-122"/>
                <a:ea typeface="楷体" panose="02010609060101010101" charset="-122"/>
              </a:rPr>
              <a:t>B.“协造”意在缓解经费压力</a:t>
            </a:r>
            <a:endParaRPr lang="zh-CN" altLang="en-US" sz="3200" b="1">
              <a:solidFill>
                <a:srgbClr val="FF0000"/>
              </a:solidFill>
              <a:latin typeface="楷体" panose="02010609060101010101" charset="-122"/>
              <a:ea typeface="楷体" panose="02010609060101010101" charset="-122"/>
            </a:endParaRPr>
          </a:p>
          <a:p>
            <a:r>
              <a:rPr lang="zh-CN" altLang="en-US" sz="3200" b="1">
                <a:latin typeface="楷体" panose="02010609060101010101" charset="-122"/>
                <a:ea typeface="楷体" panose="02010609060101010101" charset="-122"/>
              </a:rPr>
              <a:t> C.军用产品市场化趋势明显  D.近代轮船制造业走出困境</a:t>
            </a:r>
            <a:endParaRPr lang="zh-CN" altLang="en-US" sz="3200" b="1">
              <a:latin typeface="楷体" panose="02010609060101010101" charset="-122"/>
              <a:ea typeface="楷体" panose="02010609060101010101" charset="-122"/>
            </a:endParaRPr>
          </a:p>
        </p:txBody>
      </p:sp>
      <p:sp>
        <p:nvSpPr>
          <p:cNvPr id="2" name="文本框 1"/>
          <p:cNvSpPr txBox="1"/>
          <p:nvPr/>
        </p:nvSpPr>
        <p:spPr>
          <a:xfrm>
            <a:off x="502920" y="542290"/>
            <a:ext cx="1018286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能够认识历史解释的重要性， 学会从历史表象中发现问题，对历史事物之间的因果关系作出解释；</a:t>
            </a:r>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325755"/>
            <a:ext cx="11034395" cy="5851525"/>
          </a:xfrm>
        </p:spPr>
        <p:txBody>
          <a:bodyPr>
            <a:normAutofit lnSpcReduction="10000"/>
          </a:bodyPr>
          <a:p>
            <a:pPr>
              <a:lnSpc>
                <a:spcPct val="90000"/>
              </a:lnSpc>
            </a:pPr>
            <a:r>
              <a:rPr lang="en-US" altLang="zh-CN" b="1">
                <a:latin typeface="楷体" panose="02010609060101010101" charset="-122"/>
                <a:ea typeface="楷体" panose="02010609060101010101" charset="-122"/>
                <a:sym typeface="+mn-ea"/>
              </a:rPr>
              <a:t>(2017</a:t>
            </a:r>
            <a:r>
              <a:rPr lang="zh-CN" altLang="en-US" b="1">
                <a:latin typeface="楷体" panose="02010609060101010101" charset="-122"/>
                <a:ea typeface="楷体" panose="02010609060101010101" charset="-122"/>
                <a:sym typeface="+mn-ea"/>
              </a:rPr>
              <a:t>年全国ǁ卷</a:t>
            </a:r>
            <a:r>
              <a:rPr lang="en-US" altLang="zh-CN" b="1">
                <a:latin typeface="楷体" panose="02010609060101010101" charset="-122"/>
                <a:ea typeface="楷体" panose="02010609060101010101" charset="-122"/>
                <a:sym typeface="+mn-ea"/>
              </a:rPr>
              <a:t>)</a:t>
            </a:r>
            <a:endParaRPr lang="en-US" altLang="zh-CN" b="1">
              <a:latin typeface="楷体" panose="02010609060101010101" charset="-122"/>
              <a:ea typeface="楷体" panose="02010609060101010101" charset="-122"/>
              <a:sym typeface="+mn-ea"/>
            </a:endParaRPr>
          </a:p>
          <a:p>
            <a:pPr>
              <a:lnSpc>
                <a:spcPct val="90000"/>
              </a:lnSpc>
            </a:pPr>
            <a:r>
              <a:rPr lang="en-US" altLang="zh-CN" b="1" dirty="0">
                <a:latin typeface="楷体" panose="02010609060101010101" charset="-122"/>
                <a:ea typeface="楷体" panose="02010609060101010101" charset="-122"/>
                <a:sym typeface="+mn-ea"/>
              </a:rPr>
              <a:t>34. 1800</a:t>
            </a:r>
            <a:r>
              <a:rPr lang="zh-CN" altLang="zh-CN" b="1" dirty="0">
                <a:latin typeface="楷体" panose="02010609060101010101" charset="-122"/>
                <a:ea typeface="楷体" panose="02010609060101010101" charset="-122"/>
                <a:sym typeface="+mn-ea"/>
              </a:rPr>
              <a:t>年，</a:t>
            </a:r>
            <a:r>
              <a:rPr lang="zh-CN" altLang="zh-CN" b="1" dirty="0">
                <a:solidFill>
                  <a:srgbClr val="0070C0"/>
                </a:solidFill>
                <a:latin typeface="楷体" panose="02010609060101010101" charset="-122"/>
                <a:ea typeface="楷体" panose="02010609060101010101" charset="-122"/>
                <a:sym typeface="+mn-ea"/>
              </a:rPr>
              <a:t>美国总统</a:t>
            </a:r>
            <a:r>
              <a:rPr lang="zh-CN" altLang="zh-CN" b="1" dirty="0">
                <a:latin typeface="楷体" panose="02010609060101010101" charset="-122"/>
                <a:ea typeface="楷体" panose="02010609060101010101" charset="-122"/>
                <a:sym typeface="+mn-ea"/>
              </a:rPr>
              <a:t>、联邦党人</a:t>
            </a:r>
            <a:r>
              <a:rPr lang="zh-CN" altLang="zh-CN" b="1" dirty="0">
                <a:solidFill>
                  <a:srgbClr val="0070C0"/>
                </a:solidFill>
                <a:latin typeface="楷体" panose="02010609060101010101" charset="-122"/>
                <a:ea typeface="楷体" panose="02010609060101010101" charset="-122"/>
                <a:sym typeface="+mn-ea"/>
              </a:rPr>
              <a:t>亚当斯要求</a:t>
            </a:r>
            <a:r>
              <a:rPr lang="zh-CN" altLang="zh-CN" b="1" dirty="0">
                <a:latin typeface="楷体" panose="02010609060101010101" charset="-122"/>
                <a:ea typeface="楷体" panose="02010609060101010101" charset="-122"/>
                <a:sym typeface="+mn-ea"/>
              </a:rPr>
              <a:t>政见不同的</a:t>
            </a:r>
            <a:r>
              <a:rPr lang="zh-CN" altLang="zh-CN" b="1" dirty="0">
                <a:solidFill>
                  <a:srgbClr val="0070C0"/>
                </a:solidFill>
                <a:latin typeface="楷体" panose="02010609060101010101" charset="-122"/>
                <a:ea typeface="楷体" panose="02010609060101010101" charset="-122"/>
                <a:sym typeface="+mn-ea"/>
              </a:rPr>
              <a:t>内阁成员皮克林辞职</a:t>
            </a:r>
            <a:r>
              <a:rPr lang="zh-CN" altLang="zh-CN" b="1" dirty="0">
                <a:latin typeface="楷体" panose="02010609060101010101" charset="-122"/>
                <a:ea typeface="楷体" panose="02010609060101010101" charset="-122"/>
                <a:sym typeface="+mn-ea"/>
              </a:rPr>
              <a:t>，遭到皮克林拒绝，于是亚当斯将其免职。皮克林因此成为美国历史上第一位被总统免职的内阁成员。亚当斯此举</a:t>
            </a:r>
            <a:br>
              <a:rPr lang="zh-CN" altLang="zh-CN" b="1" dirty="0">
                <a:latin typeface="楷体" panose="02010609060101010101" charset="-122"/>
                <a:ea typeface="楷体" panose="02010609060101010101" charset="-122"/>
                <a:sym typeface="+mn-ea"/>
              </a:rPr>
            </a:br>
            <a:r>
              <a:rPr lang="zh-CN" altLang="zh-CN" b="1" dirty="0">
                <a:latin typeface="楷体" panose="02010609060101010101" charset="-122"/>
                <a:ea typeface="楷体" panose="02010609060101010101" charset="-122"/>
                <a:sym typeface="+mn-ea"/>
              </a:rPr>
              <a:t>    </a:t>
            </a:r>
            <a:endParaRPr lang="zh-CN" altLang="zh-CN" b="1" dirty="0">
              <a:latin typeface="楷体" panose="02010609060101010101" charset="-122"/>
              <a:ea typeface="楷体" panose="02010609060101010101" charset="-122"/>
              <a:sym typeface="+mn-ea"/>
            </a:endParaRPr>
          </a:p>
          <a:p>
            <a:pPr marL="0" indent="0">
              <a:lnSpc>
                <a:spcPct val="90000"/>
              </a:lnSpc>
              <a:buNone/>
            </a:pPr>
            <a:r>
              <a:rPr lang="en-US" altLang="zh-CN" b="1" dirty="0">
                <a:latin typeface="楷体" panose="02010609060101010101" charset="-122"/>
                <a:ea typeface="楷体" panose="02010609060101010101" charset="-122"/>
                <a:sym typeface="+mn-ea"/>
              </a:rPr>
              <a:t>A.</a:t>
            </a:r>
            <a:r>
              <a:rPr lang="zh-CN" altLang="zh-CN" b="1" dirty="0">
                <a:latin typeface="楷体" panose="02010609060101010101" charset="-122"/>
                <a:ea typeface="楷体" panose="02010609060101010101" charset="-122"/>
                <a:sym typeface="+mn-ea"/>
              </a:rPr>
              <a:t>加强了联邦政府的行政权力</a:t>
            </a:r>
            <a:r>
              <a:rPr lang="en-US" altLang="zh-CN" b="1" dirty="0">
                <a:latin typeface="楷体" panose="02010609060101010101" charset="-122"/>
                <a:ea typeface="楷体" panose="02010609060101010101" charset="-122"/>
                <a:sym typeface="+mn-ea"/>
              </a:rPr>
              <a:t>   B.</a:t>
            </a:r>
            <a:r>
              <a:rPr lang="zh-CN" altLang="zh-CN" b="1" dirty="0">
                <a:latin typeface="楷体" panose="02010609060101010101" charset="-122"/>
                <a:ea typeface="楷体" panose="02010609060101010101" charset="-122"/>
                <a:sym typeface="+mn-ea"/>
              </a:rPr>
              <a:t>体现了总统与内阁之间权限不明</a:t>
            </a:r>
            <a:br>
              <a:rPr lang="zh-CN" altLang="zh-CN" b="1" dirty="0">
                <a:latin typeface="楷体" panose="02010609060101010101" charset="-122"/>
                <a:ea typeface="楷体" panose="02010609060101010101" charset="-122"/>
                <a:sym typeface="+mn-ea"/>
              </a:rPr>
            </a:br>
            <a:r>
              <a:rPr lang="en-US" altLang="zh-CN" b="1" dirty="0">
                <a:solidFill>
                  <a:srgbClr val="FF0000"/>
                </a:solidFill>
                <a:latin typeface="楷体" panose="02010609060101010101" charset="-122"/>
                <a:ea typeface="楷体" panose="02010609060101010101" charset="-122"/>
                <a:sym typeface="+mn-ea"/>
              </a:rPr>
              <a:t>C.</a:t>
            </a:r>
            <a:r>
              <a:rPr lang="zh-CN" altLang="zh-CN" b="1" dirty="0">
                <a:solidFill>
                  <a:srgbClr val="FF0000"/>
                </a:solidFill>
                <a:latin typeface="楷体" panose="02010609060101010101" charset="-122"/>
                <a:ea typeface="楷体" panose="02010609060101010101" charset="-122"/>
                <a:sym typeface="+mn-ea"/>
              </a:rPr>
              <a:t>行使了宪法赋予总统的职权</a:t>
            </a:r>
            <a:r>
              <a:rPr lang="en-US" altLang="zh-CN" b="1" dirty="0">
                <a:solidFill>
                  <a:srgbClr val="FF0000"/>
                </a:solidFill>
                <a:latin typeface="楷体" panose="02010609060101010101" charset="-122"/>
                <a:ea typeface="楷体" panose="02010609060101010101" charset="-122"/>
                <a:sym typeface="+mn-ea"/>
              </a:rPr>
              <a:t> </a:t>
            </a:r>
            <a:r>
              <a:rPr lang="en-US" altLang="zh-CN" b="1" dirty="0">
                <a:latin typeface="楷体" panose="02010609060101010101" charset="-122"/>
                <a:ea typeface="楷体" panose="02010609060101010101" charset="-122"/>
                <a:sym typeface="+mn-ea"/>
              </a:rPr>
              <a:t>  D.</a:t>
            </a:r>
            <a:r>
              <a:rPr lang="zh-CN" altLang="zh-CN" b="1" dirty="0">
                <a:latin typeface="楷体" panose="02010609060101010101" charset="-122"/>
                <a:ea typeface="楷体" panose="02010609060101010101" charset="-122"/>
                <a:sym typeface="+mn-ea"/>
              </a:rPr>
              <a:t>反映了联邦党与其他党派的斗争</a:t>
            </a:r>
            <a:br>
              <a:rPr lang="zh-CN" altLang="zh-CN" b="1" dirty="0">
                <a:solidFill>
                  <a:srgbClr val="FFFFFF"/>
                </a:solidFill>
                <a:latin typeface="楷体" panose="02010609060101010101" charset="-122"/>
                <a:ea typeface="楷体" panose="02010609060101010101" charset="-122"/>
                <a:sym typeface="+mn-ea"/>
              </a:rPr>
            </a:br>
            <a:endParaRPr lang="zh-CN" altLang="en-US" b="1">
              <a:latin typeface="楷体" panose="02010609060101010101" charset="-122"/>
              <a:ea typeface="楷体" panose="02010609060101010101" charset="-122"/>
            </a:endParaRPr>
          </a:p>
        </p:txBody>
      </p:sp>
      <p:sp>
        <p:nvSpPr>
          <p:cNvPr id="2" name="文本框 1"/>
          <p:cNvSpPr txBox="1"/>
          <p:nvPr/>
        </p:nvSpPr>
        <p:spPr>
          <a:xfrm>
            <a:off x="801370" y="4615815"/>
            <a:ext cx="10589260" cy="460375"/>
          </a:xfrm>
          <a:prstGeom prst="rect">
            <a:avLst/>
          </a:prstGeom>
          <a:noFill/>
        </p:spPr>
        <p:txBody>
          <a:bodyPr wrap="none" rtlCol="0" anchor="t">
            <a:spAutoFit/>
          </a:bodyPr>
          <a:p>
            <a:r>
              <a:rPr lang="zh-CN" altLang="en-US" sz="2400" b="1">
                <a:solidFill>
                  <a:srgbClr val="0070C0"/>
                </a:solidFill>
                <a:latin typeface="楷体" panose="02010609060101010101" charset="-122"/>
                <a:ea typeface="楷体" panose="02010609060101010101" charset="-122"/>
                <a:sym typeface="+mn-ea"/>
              </a:rPr>
              <a:t>能够客观论述历史事件、历史人物和历史现象，有理有据地表达自己的看法；</a:t>
            </a:r>
            <a:endParaRPr lang="zh-CN" altLang="en-US" sz="2400" b="1">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51155" y="311785"/>
            <a:ext cx="11450320" cy="6299835"/>
          </a:xfrm>
        </p:spPr>
        <p:txBody>
          <a:bodyPr>
            <a:normAutofit/>
          </a:bodyPr>
          <a:p>
            <a:r>
              <a:rPr lang="zh-CN" altLang="en-US">
                <a:sym typeface="+mn-ea"/>
              </a:rPr>
              <a:t>5. 家国情怀</a:t>
            </a:r>
            <a:endParaRPr lang="zh-CN" altLang="en-US">
              <a:sym typeface="+mn-ea"/>
            </a:endParaRPr>
          </a:p>
          <a:p>
            <a:pPr marL="0" indent="0">
              <a:buNone/>
            </a:pPr>
            <a:r>
              <a:rPr lang="zh-CN" altLang="en-US">
                <a:sym typeface="+mn-ea"/>
              </a:rPr>
              <a:t>          </a:t>
            </a:r>
            <a:r>
              <a:rPr lang="zh-CN" altLang="en-US">
                <a:latin typeface="楷体" panose="02010609060101010101" charset="-122"/>
                <a:ea typeface="楷体" panose="02010609060101010101" charset="-122"/>
                <a:sym typeface="+mn-ea"/>
              </a:rPr>
              <a:t> 是学习和探究历史应具有的人文追求与社会责任。</a:t>
            </a:r>
            <a:endParaRPr lang="zh-CN" altLang="en-US">
              <a:latin typeface="楷体" panose="02010609060101010101" charset="-122"/>
              <a:ea typeface="楷体" panose="02010609060101010101" charset="-122"/>
              <a:sym typeface="+mn-ea"/>
            </a:endParaRPr>
          </a:p>
          <a:p>
            <a:pPr marL="0" indent="0">
              <a:buNone/>
            </a:pPr>
            <a:r>
              <a:rPr lang="zh-CN" altLang="en-US" b="1">
                <a:solidFill>
                  <a:srgbClr val="FF0000"/>
                </a:solidFill>
                <a:latin typeface="楷体" panose="02010609060101010101" charset="-122"/>
                <a:ea typeface="楷体" panose="02010609060101010101" charset="-122"/>
                <a:sym typeface="+mn-ea"/>
              </a:rPr>
              <a:t>目标：</a:t>
            </a:r>
            <a:endParaRPr lang="zh-CN" altLang="en-US" b="1">
              <a:solidFill>
                <a:srgbClr val="FF0000"/>
              </a:solidFill>
              <a:latin typeface="楷体" panose="02010609060101010101" charset="-122"/>
              <a:ea typeface="楷体" panose="02010609060101010101" charset="-122"/>
              <a:sym typeface="+mn-ea"/>
            </a:endParaRPr>
          </a:p>
          <a:p>
            <a:r>
              <a:rPr lang="zh-CN" altLang="en-US" sz="2400" b="1">
                <a:solidFill>
                  <a:srgbClr val="FF0000"/>
                </a:solidFill>
                <a:latin typeface="楷体" panose="02010609060101010101" charset="-122"/>
                <a:ea typeface="楷体" panose="02010609060101010101" charset="-122"/>
                <a:sym typeface="+mn-ea"/>
              </a:rPr>
              <a:t>从历史的角度认识中国的国情，具有家国情怀，形成对祖国的认同感；</a:t>
            </a:r>
            <a:endParaRPr lang="zh-CN" altLang="en-US" sz="2400" b="1">
              <a:solidFill>
                <a:srgbClr val="FF0000"/>
              </a:solidFill>
              <a:latin typeface="楷体" panose="02010609060101010101" charset="-122"/>
              <a:ea typeface="楷体" panose="02010609060101010101" charset="-122"/>
              <a:sym typeface="+mn-ea"/>
            </a:endParaRPr>
          </a:p>
          <a:p>
            <a:r>
              <a:rPr lang="zh-CN" altLang="en-US" sz="2400" b="1">
                <a:solidFill>
                  <a:srgbClr val="FF0000"/>
                </a:solidFill>
                <a:latin typeface="楷体" panose="02010609060101010101" charset="-122"/>
                <a:ea typeface="楷体" panose="02010609060101010101" charset="-122"/>
                <a:sym typeface="+mn-ea"/>
              </a:rPr>
              <a:t>能够认识中华民族多元一体的历史发展趋势，形成对中华民族的认同感，具有民族自信心和自豪感；</a:t>
            </a:r>
            <a:endParaRPr lang="zh-CN" altLang="en-US" sz="2400" b="1">
              <a:solidFill>
                <a:srgbClr val="FF0000"/>
              </a:solidFill>
              <a:latin typeface="楷体" panose="02010609060101010101" charset="-122"/>
              <a:ea typeface="楷体" panose="02010609060101010101" charset="-122"/>
              <a:sym typeface="+mn-ea"/>
            </a:endParaRPr>
          </a:p>
          <a:p>
            <a:r>
              <a:rPr lang="zh-CN" altLang="en-US" sz="2400" b="1">
                <a:solidFill>
                  <a:srgbClr val="FF0000"/>
                </a:solidFill>
                <a:latin typeface="楷体" panose="02010609060101010101" charset="-122"/>
                <a:ea typeface="楷体" panose="02010609060101010101" charset="-122"/>
                <a:sym typeface="+mn-ea"/>
              </a:rPr>
              <a:t>了解并认同中华优秀传统文化，认识中华文明的历史价值和现实意义；</a:t>
            </a:r>
            <a:endParaRPr lang="zh-CN" altLang="en-US" sz="2400" b="1">
              <a:solidFill>
                <a:srgbClr val="FF0000"/>
              </a:solidFill>
              <a:latin typeface="楷体" panose="02010609060101010101" charset="-122"/>
              <a:ea typeface="楷体" panose="02010609060101010101" charset="-122"/>
              <a:sym typeface="+mn-ea"/>
            </a:endParaRPr>
          </a:p>
          <a:p>
            <a:r>
              <a:rPr lang="zh-CN" altLang="en-US" sz="2400" b="1">
                <a:solidFill>
                  <a:srgbClr val="FF0000"/>
                </a:solidFill>
                <a:latin typeface="楷体" panose="02010609060101010101" charset="-122"/>
                <a:ea typeface="楷体" panose="02010609060101010101" charset="-122"/>
                <a:sym typeface="+mn-ea"/>
              </a:rPr>
              <a:t>认同社会主义核心价值观，树立道路自信、理论自信、制度自信和文化自信；</a:t>
            </a:r>
            <a:endParaRPr lang="zh-CN" altLang="en-US" sz="2400" b="1">
              <a:solidFill>
                <a:srgbClr val="FF0000"/>
              </a:solidFill>
              <a:latin typeface="楷体" panose="02010609060101010101" charset="-122"/>
              <a:ea typeface="楷体" panose="02010609060101010101" charset="-122"/>
              <a:sym typeface="+mn-ea"/>
            </a:endParaRPr>
          </a:p>
          <a:p>
            <a:r>
              <a:rPr lang="zh-CN" altLang="en-US" sz="2400" b="1">
                <a:solidFill>
                  <a:srgbClr val="FF0000"/>
                </a:solidFill>
                <a:latin typeface="楷体" panose="02010609060101010101" charset="-122"/>
                <a:ea typeface="楷体" panose="02010609060101010101" charset="-122"/>
                <a:sym typeface="+mn-ea"/>
              </a:rPr>
              <a:t>了解世界历史发展的多样性，理解和尊重世界各国、各民族的文化传统，形成广阔的国际视野；</a:t>
            </a:r>
            <a:endParaRPr lang="zh-CN" altLang="en-US" sz="2400" b="1">
              <a:solidFill>
                <a:srgbClr val="FF0000"/>
              </a:solidFill>
              <a:latin typeface="楷体" panose="02010609060101010101" charset="-122"/>
              <a:ea typeface="楷体" panose="02010609060101010101" charset="-122"/>
              <a:sym typeface="+mn-ea"/>
            </a:endParaRPr>
          </a:p>
          <a:p>
            <a:r>
              <a:rPr lang="zh-CN" altLang="en-US" sz="2400" b="1">
                <a:solidFill>
                  <a:srgbClr val="FF0000"/>
                </a:solidFill>
                <a:latin typeface="楷体" panose="02010609060101010101" charset="-122"/>
                <a:ea typeface="楷体" panose="02010609060101010101" charset="-122"/>
                <a:sym typeface="+mn-ea"/>
              </a:rPr>
              <a:t>能够确立积极进取的人生态度，塑造健全的人格，树立正确的世界观、人生观和价值观。</a:t>
            </a:r>
            <a:endParaRPr lang="zh-CN" altLang="en-US" sz="2400" b="1">
              <a:solidFill>
                <a:srgbClr val="FF0000"/>
              </a:solidFill>
              <a:latin typeface="楷体" panose="02010609060101010101" charset="-122"/>
              <a:ea typeface="楷体" panose="02010609060101010101" charset="-122"/>
              <a:sym typeface="+mn-ea"/>
            </a:endParaRPr>
          </a:p>
          <a:p>
            <a:endParaRPr lang="zh-CN" altLang="en-US" sz="2400" b="1">
              <a:solidFill>
                <a:srgbClr val="FF0000"/>
              </a:solidFill>
              <a:latin typeface="楷体" panose="02010609060101010101" charset="-122"/>
              <a:ea typeface="楷体" panose="02010609060101010101" charset="-122"/>
              <a:sym typeface="+mn-ea"/>
            </a:endParaRPr>
          </a:p>
          <a:p>
            <a:endParaRPr lang="zh-CN" altLang="en-US"/>
          </a:p>
          <a:p>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en-US" altLang="zh-CN"/>
              <a:t>     </a:t>
            </a:r>
            <a:endParaRPr lang="en-US" altLang="zh-CN"/>
          </a:p>
        </p:txBody>
      </p:sp>
      <p:sp>
        <p:nvSpPr>
          <p:cNvPr id="3" name="内容占位符 2"/>
          <p:cNvSpPr>
            <a:spLocks noGrp="1"/>
          </p:cNvSpPr>
          <p:nvPr>
            <p:ph idx="1"/>
          </p:nvPr>
        </p:nvSpPr>
        <p:spPr>
          <a:xfrm>
            <a:off x="838200" y="483870"/>
            <a:ext cx="10515600" cy="4351338"/>
          </a:xfrm>
        </p:spPr>
        <p:txBody>
          <a:bodyPr>
            <a:normAutofit lnSpcReduction="20000"/>
          </a:bodyPr>
          <a:p>
            <a:pPr marL="0" indent="0">
              <a:buNone/>
            </a:pPr>
            <a:r>
              <a:rPr lang="zh-CN" altLang="en-US" sz="3200" b="1">
                <a:solidFill>
                  <a:srgbClr val="0070C0"/>
                </a:solidFill>
                <a:latin typeface="楷体" panose="02010609060101010101" charset="-122"/>
                <a:ea typeface="楷体" panose="02010609060101010101" charset="-122"/>
                <a:sym typeface="+mn-ea"/>
              </a:rPr>
              <a:t>融入</a:t>
            </a:r>
            <a:r>
              <a:rPr lang="zh-CN" altLang="en-US" sz="3200" b="1">
                <a:solidFill>
                  <a:srgbClr val="FF0000"/>
                </a:solidFill>
                <a:latin typeface="楷体" panose="02010609060101010101" charset="-122"/>
                <a:ea typeface="楷体" panose="02010609060101010101" charset="-122"/>
                <a:sym typeface="+mn-ea"/>
              </a:rPr>
              <a:t>社会主义核心价值观</a:t>
            </a:r>
            <a:r>
              <a:rPr lang="zh-CN" altLang="en-US" sz="3200" b="1">
                <a:solidFill>
                  <a:srgbClr val="0070C0"/>
                </a:solidFill>
                <a:latin typeface="楷体" panose="02010609060101010101" charset="-122"/>
                <a:ea typeface="楷体" panose="02010609060101010101" charset="-122"/>
                <a:sym typeface="+mn-ea"/>
              </a:rPr>
              <a:t>的基本内容和要求，</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0070C0"/>
                </a:solidFill>
                <a:latin typeface="楷体" panose="02010609060101010101" charset="-122"/>
                <a:ea typeface="楷体" panose="02010609060101010101" charset="-122"/>
                <a:sym typeface="+mn-ea"/>
              </a:rPr>
              <a:t>全面传承</a:t>
            </a:r>
            <a:r>
              <a:rPr lang="zh-CN" altLang="en-US" sz="3200" b="1">
                <a:solidFill>
                  <a:srgbClr val="FF0000"/>
                </a:solidFill>
                <a:latin typeface="楷体" panose="02010609060101010101" charset="-122"/>
                <a:ea typeface="楷体" panose="02010609060101010101" charset="-122"/>
                <a:sym typeface="+mn-ea"/>
              </a:rPr>
              <a:t>中华优秀传统文化</a:t>
            </a:r>
            <a:r>
              <a:rPr lang="zh-CN" altLang="en-US" sz="3200" b="1">
                <a:solidFill>
                  <a:srgbClr val="0070C0"/>
                </a:solidFill>
                <a:latin typeface="楷体" panose="02010609060101010101" charset="-122"/>
                <a:ea typeface="楷体" panose="02010609060101010101" charset="-122"/>
                <a:sym typeface="+mn-ea"/>
              </a:rPr>
              <a:t>，</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0070C0"/>
                </a:solidFill>
                <a:latin typeface="楷体" panose="02010609060101010101" charset="-122"/>
                <a:ea typeface="楷体" panose="02010609060101010101" charset="-122"/>
                <a:sym typeface="+mn-ea"/>
              </a:rPr>
              <a:t>弘扬社会主义</a:t>
            </a:r>
            <a:r>
              <a:rPr lang="zh-CN" altLang="en-US" sz="3200" b="1">
                <a:solidFill>
                  <a:srgbClr val="FF0000"/>
                </a:solidFill>
                <a:latin typeface="楷体" panose="02010609060101010101" charset="-122"/>
                <a:ea typeface="楷体" panose="02010609060101010101" charset="-122"/>
                <a:sym typeface="+mn-ea"/>
              </a:rPr>
              <a:t>法治精神</a:t>
            </a:r>
            <a:r>
              <a:rPr lang="zh-CN" altLang="en-US" sz="3200" b="1">
                <a:solidFill>
                  <a:srgbClr val="0070C0"/>
                </a:solidFill>
                <a:latin typeface="楷体" panose="02010609060101010101" charset="-122"/>
                <a:ea typeface="楷体" panose="02010609060101010101" charset="-122"/>
                <a:sym typeface="+mn-ea"/>
              </a:rPr>
              <a:t>，</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0070C0"/>
                </a:solidFill>
                <a:latin typeface="楷体" panose="02010609060101010101" charset="-122"/>
                <a:ea typeface="楷体" panose="02010609060101010101" charset="-122"/>
                <a:sym typeface="+mn-ea"/>
              </a:rPr>
              <a:t>加强</a:t>
            </a:r>
            <a:r>
              <a:rPr lang="zh-CN" altLang="en-US" sz="3200" b="1">
                <a:solidFill>
                  <a:srgbClr val="FF0000"/>
                </a:solidFill>
                <a:latin typeface="楷体" panose="02010609060101010101" charset="-122"/>
                <a:ea typeface="楷体" panose="02010609060101010101" charset="-122"/>
                <a:sym typeface="+mn-ea"/>
              </a:rPr>
              <a:t>革命传统</a:t>
            </a:r>
            <a:r>
              <a:rPr lang="zh-CN" altLang="en-US" sz="3200" b="1">
                <a:solidFill>
                  <a:srgbClr val="0070C0"/>
                </a:solidFill>
                <a:latin typeface="楷体" panose="02010609060101010101" charset="-122"/>
                <a:ea typeface="楷体" panose="02010609060101010101" charset="-122"/>
                <a:sym typeface="+mn-ea"/>
              </a:rPr>
              <a:t>、</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FF0000"/>
                </a:solidFill>
                <a:latin typeface="楷体" panose="02010609060101010101" charset="-122"/>
                <a:ea typeface="楷体" panose="02010609060101010101" charset="-122"/>
                <a:sym typeface="+mn-ea"/>
              </a:rPr>
              <a:t>国家安全</a:t>
            </a:r>
            <a:r>
              <a:rPr lang="zh-CN" altLang="en-US" sz="3200" b="1">
                <a:solidFill>
                  <a:srgbClr val="0070C0"/>
                </a:solidFill>
                <a:latin typeface="楷体" panose="02010609060101010101" charset="-122"/>
                <a:ea typeface="楷体" panose="02010609060101010101" charset="-122"/>
                <a:sym typeface="+mn-ea"/>
              </a:rPr>
              <a:t>、</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FF0000"/>
                </a:solidFill>
                <a:latin typeface="楷体" panose="02010609060101010101" charset="-122"/>
                <a:ea typeface="楷体" panose="02010609060101010101" charset="-122"/>
                <a:sym typeface="+mn-ea"/>
              </a:rPr>
              <a:t>民族团结</a:t>
            </a:r>
            <a:r>
              <a:rPr lang="zh-CN" altLang="en-US" sz="3200" b="1">
                <a:solidFill>
                  <a:srgbClr val="0070C0"/>
                </a:solidFill>
                <a:latin typeface="楷体" panose="02010609060101010101" charset="-122"/>
                <a:ea typeface="楷体" panose="02010609060101010101" charset="-122"/>
                <a:sym typeface="+mn-ea"/>
              </a:rPr>
              <a:t>、</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FF0000"/>
                </a:solidFill>
                <a:latin typeface="楷体" panose="02010609060101010101" charset="-122"/>
                <a:ea typeface="楷体" panose="02010609060101010101" charset="-122"/>
                <a:sym typeface="+mn-ea"/>
              </a:rPr>
              <a:t>生态文明</a:t>
            </a:r>
            <a:endParaRPr lang="zh-CN" altLang="en-US" sz="3200" b="1">
              <a:solidFill>
                <a:srgbClr val="FF0000"/>
              </a:solidFill>
              <a:latin typeface="楷体" panose="02010609060101010101" charset="-122"/>
              <a:ea typeface="楷体" panose="02010609060101010101" charset="-122"/>
              <a:sym typeface="+mn-ea"/>
            </a:endParaRPr>
          </a:p>
          <a:p>
            <a:pPr marL="0" indent="0">
              <a:buNone/>
            </a:pPr>
            <a:r>
              <a:rPr lang="zh-CN" altLang="en-US" sz="3200" b="1">
                <a:solidFill>
                  <a:srgbClr val="0070C0"/>
                </a:solidFill>
                <a:latin typeface="楷体" panose="02010609060101010101" charset="-122"/>
                <a:ea typeface="楷体" panose="02010609060101010101" charset="-122"/>
                <a:sym typeface="+mn-ea"/>
              </a:rPr>
              <a:t>以及</a:t>
            </a:r>
            <a:r>
              <a:rPr lang="zh-CN" altLang="en-US" sz="3200" b="1">
                <a:solidFill>
                  <a:srgbClr val="FF0000"/>
                </a:solidFill>
                <a:latin typeface="楷体" panose="02010609060101010101" charset="-122"/>
                <a:ea typeface="楷体" panose="02010609060101010101" charset="-122"/>
                <a:sym typeface="+mn-ea"/>
              </a:rPr>
              <a:t>海洋权益</a:t>
            </a:r>
            <a:r>
              <a:rPr lang="zh-CN" altLang="en-US" sz="3200" b="1">
                <a:solidFill>
                  <a:srgbClr val="0070C0"/>
                </a:solidFill>
                <a:latin typeface="楷体" panose="02010609060101010101" charset="-122"/>
                <a:ea typeface="楷体" panose="02010609060101010101" charset="-122"/>
                <a:sym typeface="+mn-ea"/>
              </a:rPr>
              <a:t>等方面的教育，</a:t>
            </a:r>
            <a:endParaRPr lang="zh-CN" altLang="en-US" sz="3200" b="1">
              <a:solidFill>
                <a:srgbClr val="0070C0"/>
              </a:solidFill>
              <a:latin typeface="楷体" panose="02010609060101010101" charset="-122"/>
              <a:ea typeface="楷体" panose="02010609060101010101" charset="-122"/>
              <a:sym typeface="+mn-ea"/>
            </a:endParaRPr>
          </a:p>
          <a:p>
            <a:pPr marL="0" indent="0">
              <a:buNone/>
            </a:pPr>
            <a:r>
              <a:rPr lang="zh-CN" altLang="en-US" sz="3200" b="1">
                <a:solidFill>
                  <a:srgbClr val="0070C0"/>
                </a:solidFill>
                <a:latin typeface="楷体" panose="02010609060101010101" charset="-122"/>
                <a:ea typeface="楷体" panose="02010609060101010101" charset="-122"/>
                <a:sym typeface="+mn-ea"/>
              </a:rPr>
              <a:t>为学生形成正确的人生观、价值 观、世界观奠定基础。</a:t>
            </a:r>
            <a:endParaRPr lang="zh-CN" altLang="en-US" sz="3200" b="1">
              <a:solidFill>
                <a:srgbClr val="0070C0"/>
              </a:solidFill>
              <a:latin typeface="楷体" panose="02010609060101010101" charset="-122"/>
              <a:ea typeface="楷体" panose="02010609060101010101" charset="-122"/>
              <a:sym typeface="+mn-ea"/>
            </a:endParaRPr>
          </a:p>
          <a:p>
            <a:endParaRPr lang="zh-CN" altLang="en-US" sz="3200" b="1">
              <a:solidFill>
                <a:srgbClr val="0070C0"/>
              </a:solidFill>
              <a:latin typeface="楷体" panose="02010609060101010101" charset="-122"/>
              <a:ea typeface="楷体" panose="02010609060101010101"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00088" y="1253833"/>
            <a:ext cx="10772774" cy="5573395"/>
          </a:xfrm>
          <a:prstGeom prst="rect">
            <a:avLst/>
          </a:prstGeom>
        </p:spPr>
        <p:txBody>
          <a:bodyPr wrap="square">
            <a:spAutoFit/>
          </a:bodyPr>
          <a:lstStyle/>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sym typeface="+mn-ea"/>
              </a:rPr>
              <a:t>唯物史观</a:t>
            </a:r>
            <a:endParaRPr lang="en-US" altLang="zh-CN" sz="2500"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500" dirty="0">
                <a:latin typeface="微软雅黑" panose="020B0503020204020204" charset="-122"/>
                <a:ea typeface="微软雅黑" panose="020B0503020204020204" charset="-122"/>
                <a:sym typeface="+mn-ea"/>
              </a:rPr>
              <a:t>生产力与生产关系、经济基础与上层建筑、</a:t>
            </a:r>
            <a:r>
              <a:rPr lang="zh-CN" altLang="en-US" sz="2500" dirty="0">
                <a:latin typeface="微软雅黑" panose="020B0503020204020204" charset="-122"/>
                <a:ea typeface="微软雅黑" panose="020B0503020204020204" charset="-122"/>
                <a:sym typeface="+mn-ea"/>
              </a:rPr>
              <a:t>社会存在与社会意识</a:t>
            </a:r>
            <a:r>
              <a:rPr lang="zh-CN" altLang="en-US" sz="2500" kern="100" dirty="0">
                <a:latin typeface="微软雅黑" panose="020B0503020204020204" charset="-122"/>
                <a:ea typeface="微软雅黑" panose="020B0503020204020204" charset="-122"/>
                <a:sym typeface="+mn-ea"/>
              </a:rPr>
              <a:t>、</a:t>
            </a:r>
            <a:r>
              <a:rPr lang="zh-CN" altLang="en-US" sz="2500" dirty="0">
                <a:latin typeface="微软雅黑" panose="020B0503020204020204" charset="-122"/>
                <a:ea typeface="微软雅黑" panose="020B0503020204020204" charset="-122"/>
                <a:sym typeface="+mn-ea"/>
              </a:rPr>
              <a:t>历史的创造者等。</a:t>
            </a:r>
            <a:endParaRPr lang="zh-CN" altLang="en-US" sz="2500" kern="100" dirty="0">
              <a:effectLst/>
              <a:latin typeface="微软雅黑" panose="020B0503020204020204" charset="-122"/>
              <a:ea typeface="微软雅黑" panose="020B0503020204020204" charset="-122"/>
            </a:endParaRPr>
          </a:p>
          <a:p>
            <a:pPr marL="342900" indent="-342900" algn="just">
              <a:lnSpc>
                <a:spcPct val="125000"/>
              </a:lnSpc>
              <a:buClr>
                <a:srgbClr val="0070C0"/>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rPr>
              <a:t>时空观念</a:t>
            </a:r>
            <a:endParaRPr lang="en-US" altLang="zh-CN" sz="2500" b="1"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狭义：具体的时间和地点。广义：历史事件（人物）及相关的实物、环境。</a:t>
            </a:r>
            <a:endParaRPr lang="zh-CN" altLang="en-US"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rPr>
              <a:t>史料实证</a:t>
            </a:r>
            <a:endParaRPr lang="en-US" altLang="zh-CN" sz="2500" b="1"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从史料引出结论，用史料说明结论，用史观对历史现象、观点等进行分析论证。</a:t>
            </a:r>
            <a:endParaRPr lang="zh-CN" altLang="en-US"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solidFill>
                  <a:srgbClr val="FF0000"/>
                </a:solidFill>
                <a:latin typeface="微软雅黑" panose="020B0503020204020204" charset="-122"/>
                <a:ea typeface="微软雅黑" panose="020B0503020204020204" charset="-122"/>
              </a:rPr>
              <a:t>历史解释</a:t>
            </a:r>
            <a:endParaRPr lang="zh-CN" altLang="en-US" sz="2500" b="1" kern="100" dirty="0">
              <a:solidFill>
                <a:srgbClr val="FF0000"/>
              </a:solidFill>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以史料或所学知识为依据，对历史事物进行理性分析和客观评判的能力。</a:t>
            </a:r>
            <a:endParaRPr lang="en-US" altLang="zh-CN"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rPr>
              <a:t>家国情怀</a:t>
            </a:r>
            <a:endParaRPr lang="en-US" altLang="zh-CN" sz="2500"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学习和探究历史应具有的社会责任与人文追求。</a:t>
            </a:r>
            <a:endParaRPr lang="en-US" altLang="zh-CN"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endParaRPr lang="zh-CN" altLang="en-US" sz="2200" kern="100" dirty="0">
              <a:effectLst/>
              <a:latin typeface="微软雅黑" panose="020B0503020204020204" charset="-122"/>
              <a:ea typeface="微软雅黑" panose="020B0503020204020204" charset="-122"/>
            </a:endParaRPr>
          </a:p>
        </p:txBody>
      </p:sp>
      <p:sp>
        <p:nvSpPr>
          <p:cNvPr id="8" name="矩形 7"/>
          <p:cNvSpPr/>
          <p:nvPr/>
        </p:nvSpPr>
        <p:spPr>
          <a:xfrm>
            <a:off x="447540" y="222745"/>
            <a:ext cx="5949064" cy="769441"/>
          </a:xfrm>
          <a:prstGeom prst="rect">
            <a:avLst/>
          </a:prstGeom>
        </p:spPr>
        <p:txBody>
          <a:bodyPr wrap="none">
            <a:spAutoFit/>
          </a:bodyPr>
          <a:lstStyle/>
          <a:p>
            <a:pPr algn="ctr"/>
            <a:r>
              <a:rPr lang="zh-CN" altLang="en-US" sz="2800" b="1" dirty="0">
                <a:solidFill>
                  <a:srgbClr val="0070C0"/>
                </a:solidFill>
                <a:latin typeface="微软雅黑" panose="020B0503020204020204" charset="-122"/>
                <a:ea typeface="微软雅黑" panose="020B0503020204020204" charset="-122"/>
              </a:rPr>
              <a:t>历史学科 </a:t>
            </a:r>
            <a:r>
              <a:rPr lang="zh-CN" altLang="en-US" sz="4400" b="1" dirty="0">
                <a:solidFill>
                  <a:srgbClr val="FF0000"/>
                </a:solidFill>
                <a:latin typeface="微软雅黑" panose="020B0503020204020204" charset="-122"/>
                <a:ea typeface="微软雅黑" panose="020B0503020204020204" charset="-122"/>
              </a:rPr>
              <a:t>核心素养 </a:t>
            </a:r>
            <a:r>
              <a:rPr lang="zh-CN" altLang="en-US" sz="2800" b="1" dirty="0">
                <a:solidFill>
                  <a:srgbClr val="0070C0"/>
                </a:solidFill>
                <a:latin typeface="微软雅黑" panose="020B0503020204020204" charset="-122"/>
                <a:ea typeface="微软雅黑" panose="020B0503020204020204" charset="-122"/>
              </a:rPr>
              <a:t>的准确表述</a:t>
            </a:r>
            <a:endParaRPr lang="zh-CN" altLang="en-US" sz="2800" b="1" dirty="0">
              <a:solidFill>
                <a:srgbClr val="0070C0"/>
              </a:solidFill>
              <a:latin typeface="微软雅黑" panose="020B0503020204020204" charset="-122"/>
              <a:ea typeface="微软雅黑" panose="020B0503020204020204"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508125" y="584200"/>
            <a:ext cx="9509760" cy="829945"/>
          </a:xfrm>
          <a:prstGeom prst="rect">
            <a:avLst/>
          </a:prstGeom>
          <a:noFill/>
          <a:ln w="9525">
            <a:noFill/>
          </a:ln>
        </p:spPr>
        <p:txBody>
          <a:bodyPr wrap="square">
            <a:spAutoFit/>
          </a:bodyPr>
          <a:p>
            <a:pPr marL="229235" indent="-229235"/>
            <a:r>
              <a:rPr lang="en-US" altLang="zh-CN" sz="1600" b="1">
                <a:latin typeface="宋体" panose="02010600030101010101" pitchFamily="2" charset="-122"/>
                <a:ea typeface="宋体" panose="02010600030101010101" pitchFamily="2" charset="-122"/>
                <a:cs typeface="宋体" panose="02010600030101010101" pitchFamily="2" charset="-122"/>
              </a:rPr>
              <a:t>2016</a:t>
            </a:r>
            <a:r>
              <a:rPr lang="zh-CN" altLang="zh-CN" sz="1600" b="1">
                <a:latin typeface="宋体" panose="02010600030101010101" pitchFamily="2" charset="-122"/>
                <a:ea typeface="宋体" panose="02010600030101010101" pitchFamily="2" charset="-122"/>
                <a:cs typeface="宋体" panose="02010600030101010101" pitchFamily="2" charset="-122"/>
              </a:rPr>
              <a:t>文科综合</a:t>
            </a:r>
            <a:r>
              <a:rPr lang="en-US" altLang="zh-CN" sz="1600" b="1">
                <a:latin typeface="宋体" panose="02010600030101010101" pitchFamily="2" charset="-122"/>
                <a:ea typeface="宋体" panose="02010600030101010101" pitchFamily="2" charset="-122"/>
                <a:cs typeface="宋体" panose="02010600030101010101" pitchFamily="2" charset="-122"/>
              </a:rPr>
              <a:t>2</a:t>
            </a:r>
            <a:r>
              <a:rPr lang="zh-CN" altLang="en-US" sz="1600" b="1">
                <a:latin typeface="宋体" panose="02010600030101010101" pitchFamily="2" charset="-122"/>
                <a:ea typeface="宋体" panose="02010600030101010101" pitchFamily="2" charset="-122"/>
                <a:cs typeface="宋体" panose="02010600030101010101" pitchFamily="2" charset="-122"/>
              </a:rPr>
              <a:t>卷</a:t>
            </a:r>
            <a:r>
              <a:rPr lang="en-US" altLang="zh-CN" sz="1600" b="1">
                <a:latin typeface="宋体" panose="02010600030101010101" pitchFamily="2" charset="-122"/>
                <a:ea typeface="宋体" panose="02010600030101010101" pitchFamily="2" charset="-122"/>
                <a:cs typeface="宋体" panose="02010600030101010101" pitchFamily="2" charset="-122"/>
              </a:rPr>
              <a:t>.</a:t>
            </a:r>
            <a:endParaRPr lang="en-US" altLang="zh-CN" sz="1600" b="1">
              <a:latin typeface="宋体" panose="02010600030101010101" pitchFamily="2" charset="-122"/>
              <a:ea typeface="宋体" panose="02010600030101010101" pitchFamily="2" charset="-122"/>
              <a:cs typeface="宋体" panose="02010600030101010101" pitchFamily="2" charset="-122"/>
            </a:endParaRPr>
          </a:p>
          <a:p>
            <a:pPr marL="229235" indent="-229235"/>
            <a:r>
              <a:rPr lang="zh-CN" altLang="en-US" sz="1600" b="1">
                <a:latin typeface="宋体" panose="02010600030101010101" pitchFamily="2" charset="-122"/>
                <a:ea typeface="宋体" panose="02010600030101010101" pitchFamily="2" charset="-122"/>
                <a:cs typeface="宋体" panose="02010600030101010101" pitchFamily="2" charset="-122"/>
              </a:rPr>
              <a:t>阅读材料，完成下列要求。（</a:t>
            </a:r>
            <a:r>
              <a:rPr lang="en-US" altLang="zh-CN" sz="1600" b="1">
                <a:latin typeface="Calibri" panose="020F0502020204030204" charset="0"/>
                <a:cs typeface="Calibri" panose="020F0502020204030204" charset="0"/>
              </a:rPr>
              <a:t>12</a:t>
            </a:r>
            <a:r>
              <a:rPr lang="zh-CN" altLang="en-US" sz="1600" b="1">
                <a:latin typeface="宋体" panose="02010600030101010101" pitchFamily="2" charset="-122"/>
                <a:ea typeface="宋体" panose="02010600030101010101" pitchFamily="2" charset="-122"/>
                <a:cs typeface="宋体" panose="02010600030101010101" pitchFamily="2" charset="-122"/>
              </a:rPr>
              <a:t>分）（黑吉辽蒙藏疆宁陕青渝甘</a:t>
            </a:r>
            <a:r>
              <a:rPr lang="en-US" altLang="zh-CN" sz="1600" b="1">
                <a:latin typeface="Calibri" panose="020F0502020204030204" charset="0"/>
                <a:cs typeface="Calibri" panose="020F0502020204030204" charset="0"/>
              </a:rPr>
              <a:t>11</a:t>
            </a:r>
            <a:r>
              <a:rPr lang="zh-CN" altLang="en-US" sz="1600" b="1">
                <a:latin typeface="宋体" panose="02010600030101010101" pitchFamily="2" charset="-122"/>
                <a:ea typeface="宋体" panose="02010600030101010101" pitchFamily="2" charset="-122"/>
                <a:cs typeface="宋体" panose="02010600030101010101" pitchFamily="2" charset="-122"/>
              </a:rPr>
              <a:t>省使用）材料</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pic>
        <p:nvPicPr>
          <p:cNvPr id="2" name="图片 1"/>
          <p:cNvPicPr/>
          <p:nvPr/>
        </p:nvPicPr>
        <p:blipFill>
          <a:blip r:embed="rId1">
            <a:lum bright="12000" contrast="60000"/>
          </a:blip>
          <a:stretch>
            <a:fillRect/>
          </a:stretch>
        </p:blipFill>
        <p:spPr>
          <a:xfrm>
            <a:off x="3082290" y="1203325"/>
            <a:ext cx="6027420" cy="2953385"/>
          </a:xfrm>
          <a:prstGeom prst="rect">
            <a:avLst/>
          </a:prstGeom>
          <a:noFill/>
          <a:ln w="9525">
            <a:noFill/>
          </a:ln>
        </p:spPr>
      </p:pic>
      <p:sp>
        <p:nvSpPr>
          <p:cNvPr id="101" name="文本框 100"/>
          <p:cNvSpPr txBox="1"/>
          <p:nvPr/>
        </p:nvSpPr>
        <p:spPr>
          <a:xfrm>
            <a:off x="908050" y="3716655"/>
            <a:ext cx="10710545" cy="2553335"/>
          </a:xfrm>
          <a:prstGeom prst="rect">
            <a:avLst/>
          </a:prstGeom>
          <a:noFill/>
          <a:ln w="9525">
            <a:noFill/>
          </a:ln>
        </p:spPr>
        <p:txBody>
          <a:bodyPr wrap="square">
            <a:spAutoFit/>
          </a:bodyPr>
          <a:p>
            <a:pPr marL="266700" indent="-266700"/>
            <a:r>
              <a:rPr lang="en-US" altLang="zh-CN" sz="1600" b="0">
                <a:latin typeface="Calibri" panose="020F0502020204030204" charset="0"/>
                <a:cs typeface="Calibri" panose="020F0502020204030204" charset="0"/>
              </a:rPr>
              <a:t> </a:t>
            </a:r>
            <a:endParaRPr lang="en-US" altLang="zh-CN" b="0">
              <a:latin typeface="Calibri" panose="020F0502020204030204" charset="0"/>
              <a:ea typeface="楷体" panose="02010609060101010101" charset="-122"/>
              <a:cs typeface="Calibri" panose="020F0502020204030204" charset="0"/>
            </a:endParaRPr>
          </a:p>
          <a:p>
            <a:pPr marL="266700" indent="-266700"/>
            <a:r>
              <a:rPr lang="en-US" altLang="zh-CN" sz="1600" b="1">
                <a:latin typeface="楷体" panose="02010609060101010101" charset="-122"/>
                <a:ea typeface="楷体" panose="02010609060101010101" charset="-122"/>
                <a:cs typeface="楷体" panose="02010609060101010101" charset="-122"/>
              </a:rPr>
              <a:t>        </a:t>
            </a:r>
            <a:r>
              <a:rPr lang="zh-CN" altLang="en-US" sz="1600" b="1">
                <a:latin typeface="楷体" panose="02010609060101010101" charset="-122"/>
                <a:ea typeface="楷体" panose="02010609060101010101" charset="-122"/>
                <a:cs typeface="楷体" panose="02010609060101010101" charset="-122"/>
              </a:rPr>
              <a:t>玄奘（</a:t>
            </a:r>
            <a:r>
              <a:rPr lang="en-US" altLang="zh-CN" sz="1600" b="1">
                <a:latin typeface="楷体" panose="02010609060101010101" charset="-122"/>
                <a:ea typeface="楷体" panose="02010609060101010101" charset="-122"/>
                <a:cs typeface="楷体" panose="02010609060101010101" charset="-122"/>
              </a:rPr>
              <a:t>602—664</a:t>
            </a:r>
            <a:r>
              <a:rPr lang="zh-CN" altLang="en-US" sz="1600" b="1">
                <a:latin typeface="楷体" panose="02010609060101010101" charset="-122"/>
                <a:ea typeface="楷体" panose="02010609060101010101" charset="-122"/>
                <a:cs typeface="楷体" panose="02010609060101010101" charset="-122"/>
              </a:rPr>
              <a:t>），为寻求准确的佛经文本，西行“求法”，历经艰辛，十余年中，行程数万里，游历百余国。回国后，他译出佛经</a:t>
            </a:r>
            <a:r>
              <a:rPr lang="en-US" altLang="zh-CN" sz="1600" b="1">
                <a:latin typeface="楷体" panose="02010609060101010101" charset="-122"/>
                <a:ea typeface="楷体" panose="02010609060101010101" charset="-122"/>
                <a:cs typeface="楷体" panose="02010609060101010101" charset="-122"/>
              </a:rPr>
              <a:t>1300</a:t>
            </a:r>
            <a:r>
              <a:rPr lang="zh-CN" altLang="en-US" sz="1600" b="1">
                <a:latin typeface="楷体" panose="02010609060101010101" charset="-122"/>
                <a:ea typeface="楷体" panose="02010609060101010101" charset="-122"/>
                <a:cs typeface="楷体" panose="02010609060101010101" charset="-122"/>
              </a:rPr>
              <a:t>多卷，精炼而准确。由他口授而成的</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大唐西域记</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一书，是研究中外文化交流的重要典籍。        鉴真（</a:t>
            </a:r>
            <a:r>
              <a:rPr lang="en-US" altLang="zh-CN" sz="1600" b="1">
                <a:latin typeface="楷体" panose="02010609060101010101" charset="-122"/>
                <a:ea typeface="楷体" panose="02010609060101010101" charset="-122"/>
                <a:cs typeface="楷体" panose="02010609060101010101" charset="-122"/>
              </a:rPr>
              <a:t>688—763</a:t>
            </a:r>
            <a:r>
              <a:rPr lang="zh-CN" altLang="en-US" sz="1600" b="1">
                <a:latin typeface="楷体" panose="02010609060101010101" charset="-122"/>
                <a:ea typeface="楷体" panose="02010609060101010101" charset="-122"/>
                <a:cs typeface="楷体" panose="02010609060101010101" charset="-122"/>
              </a:rPr>
              <a:t>），深明佛学，</a:t>
            </a:r>
            <a:r>
              <a:rPr lang="en-US" altLang="zh-CN" sz="1600" b="1">
                <a:latin typeface="楷体" panose="02010609060101010101" charset="-122"/>
                <a:ea typeface="楷体" panose="02010609060101010101" charset="-122"/>
                <a:cs typeface="楷体" panose="02010609060101010101" charset="-122"/>
              </a:rPr>
              <a:t>50</a:t>
            </a:r>
            <a:r>
              <a:rPr lang="zh-CN" altLang="en-US" sz="1600" b="1">
                <a:latin typeface="楷体" panose="02010609060101010101" charset="-122"/>
                <a:ea typeface="楷体" panose="02010609060101010101" charset="-122"/>
                <a:cs typeface="楷体" panose="02010609060101010101" charset="-122"/>
              </a:rPr>
              <a:t>余岁时，受日本邀请，发愿东渡。他排除千难万险，历时</a:t>
            </a:r>
            <a:r>
              <a:rPr lang="en-US" altLang="zh-CN" sz="1600" b="1">
                <a:latin typeface="楷体" panose="02010609060101010101" charset="-122"/>
                <a:ea typeface="楷体" panose="02010609060101010101" charset="-122"/>
                <a:cs typeface="楷体" panose="02010609060101010101" charset="-122"/>
              </a:rPr>
              <a:t>12</a:t>
            </a:r>
            <a:r>
              <a:rPr lang="zh-CN" altLang="en-US" sz="1600" b="1">
                <a:latin typeface="楷体" panose="02010609060101010101" charset="-122"/>
                <a:ea typeface="楷体" panose="02010609060101010101" charset="-122"/>
                <a:cs typeface="楷体" panose="02010609060101010101" charset="-122"/>
              </a:rPr>
              <a:t>年，经</a:t>
            </a:r>
            <a:r>
              <a:rPr lang="en-US" altLang="zh-CN" sz="1600" b="1">
                <a:latin typeface="楷体" panose="02010609060101010101" charset="-122"/>
                <a:ea typeface="楷体" panose="02010609060101010101" charset="-122"/>
                <a:cs typeface="楷体" panose="02010609060101010101" charset="-122"/>
              </a:rPr>
              <a:t>6</a:t>
            </a:r>
            <a:r>
              <a:rPr lang="zh-CN" altLang="en-US" sz="1600" b="1">
                <a:latin typeface="楷体" panose="02010609060101010101" charset="-122"/>
                <a:ea typeface="楷体" panose="02010609060101010101" charset="-122"/>
                <a:cs typeface="楷体" panose="02010609060101010101" charset="-122"/>
              </a:rPr>
              <a:t>次努力，最终到达日本。鉴真东渡，对日本的佛学、建筑、雕塑、医药、艺术乃至日常生活，都产生了很大影响。</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据袁行霈等主编</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中华文明史</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等   解读材料，提炼出一个观点，并结合中国古代史的其他相关史实，加以论述。（要求：写出观点，观点合理、明确，史论结合。</a:t>
            </a:r>
            <a:r>
              <a:rPr lang="en-US" altLang="zh-CN" sz="1600" b="1">
                <a:latin typeface="楷体" panose="02010609060101010101" charset="-122"/>
                <a:ea typeface="楷体" panose="02010609060101010101" charset="-122"/>
                <a:cs typeface="楷体" panose="02010609060101010101" charset="-122"/>
              </a:rPr>
              <a:t>12</a:t>
            </a:r>
            <a:r>
              <a:rPr lang="zh-CN" altLang="en-US" sz="1600" b="1">
                <a:latin typeface="楷体" panose="02010609060101010101" charset="-122"/>
                <a:ea typeface="楷体" panose="02010609060101010101" charset="-122"/>
                <a:cs typeface="楷体" panose="02010609060101010101" charset="-122"/>
              </a:rPr>
              <a:t>分）</a:t>
            </a:r>
            <a:endParaRPr lang="zh-CN" altLang="en-US" sz="1600" b="1">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1372870" y="117475"/>
            <a:ext cx="4315460" cy="460375"/>
          </a:xfrm>
          <a:prstGeom prst="rect">
            <a:avLst/>
          </a:prstGeom>
          <a:noFill/>
        </p:spPr>
        <p:txBody>
          <a:bodyPr wrap="none" rtlCol="0" anchor="t">
            <a:spAutoFit/>
          </a:bodyPr>
          <a:p>
            <a:r>
              <a:rPr lang="en-US" altLang="zh-CN" sz="2400" b="1">
                <a:solidFill>
                  <a:srgbClr val="0070C0"/>
                </a:solidFill>
                <a:latin typeface="楷体" panose="02010609060101010101" charset="-122"/>
                <a:ea typeface="楷体" panose="02010609060101010101" charset="-122"/>
                <a:sym typeface="+mn-ea"/>
              </a:rPr>
              <a:t>1</a:t>
            </a:r>
            <a:r>
              <a:rPr lang="zh-CN" altLang="en-US" sz="2400" b="1">
                <a:solidFill>
                  <a:srgbClr val="0070C0"/>
                </a:solidFill>
                <a:latin typeface="楷体" panose="02010609060101010101" charset="-122"/>
                <a:ea typeface="楷体" panose="02010609060101010101" charset="-122"/>
                <a:sym typeface="+mn-ea"/>
              </a:rPr>
              <a:t>、全面传承</a:t>
            </a:r>
            <a:r>
              <a:rPr lang="zh-CN" altLang="en-US" sz="2400" b="1">
                <a:solidFill>
                  <a:srgbClr val="FF0000"/>
                </a:solidFill>
                <a:latin typeface="楷体" panose="02010609060101010101" charset="-122"/>
                <a:ea typeface="楷体" panose="02010609060101010101" charset="-122"/>
                <a:sym typeface="+mn-ea"/>
              </a:rPr>
              <a:t>中华优秀传统文化</a:t>
            </a:r>
            <a:endParaRPr lang="zh-CN" altLang="en-US" sz="2400" b="1">
              <a:solidFill>
                <a:srgbClr val="FF0000"/>
              </a:solidFill>
              <a:latin typeface="楷体" panose="02010609060101010101" charset="-122"/>
              <a:ea typeface="楷体" panose="02010609060101010101" charset="-122"/>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 name="文本框 100"/>
          <p:cNvSpPr txBox="1"/>
          <p:nvPr/>
        </p:nvSpPr>
        <p:spPr>
          <a:xfrm>
            <a:off x="775335" y="671195"/>
            <a:ext cx="10910570" cy="4399915"/>
          </a:xfrm>
          <a:prstGeom prst="rect">
            <a:avLst/>
          </a:prstGeom>
          <a:noFill/>
          <a:ln w="9525">
            <a:noFill/>
          </a:ln>
        </p:spPr>
        <p:txBody>
          <a:bodyPr wrap="square">
            <a:spAutoFit/>
          </a:bodyPr>
          <a:p>
            <a:pPr marL="255270" indent="-255270"/>
            <a:r>
              <a:rPr lang="en-US" altLang="zh-CN" sz="2000" b="1">
                <a:latin typeface="楷体" panose="02010609060101010101" charset="-122"/>
                <a:ea typeface="楷体" panose="02010609060101010101" charset="-122"/>
                <a:cs typeface="楷体" panose="02010609060101010101" charset="-122"/>
              </a:rPr>
              <a:t>6B</a:t>
            </a:r>
            <a:r>
              <a:rPr lang="zh-CN" altLang="en-US" sz="2000" b="1">
                <a:latin typeface="楷体" panose="02010609060101010101" charset="-122"/>
                <a:ea typeface="楷体" panose="02010609060101010101" charset="-122"/>
                <a:cs typeface="楷体" panose="02010609060101010101" charset="-122"/>
              </a:rPr>
              <a:t>、【参考答案】评分要求：所提炼观点明确、合理，必须源于材料：（</a:t>
            </a:r>
            <a:r>
              <a:rPr lang="en-US" altLang="zh-CN" sz="2000" b="1">
                <a:latin typeface="楷体" panose="02010609060101010101" charset="-122"/>
                <a:ea typeface="楷体" panose="02010609060101010101" charset="-122"/>
                <a:cs typeface="楷体" panose="02010609060101010101" charset="-122"/>
              </a:rPr>
              <a:t>3</a:t>
            </a:r>
            <a:r>
              <a:rPr lang="zh-CN" altLang="en-US" sz="2000" b="1">
                <a:latin typeface="楷体" panose="02010609060101010101" charset="-122"/>
                <a:ea typeface="楷体" panose="02010609060101010101" charset="-122"/>
                <a:cs typeface="楷体" panose="02010609060101010101" charset="-122"/>
              </a:rPr>
              <a:t>分）论据准确，史实引用合理，须为中国古代史的其他相关史实；（</a:t>
            </a:r>
            <a:r>
              <a:rPr lang="en-US" altLang="zh-CN" sz="2000" b="1">
                <a:latin typeface="楷体" panose="02010609060101010101" charset="-122"/>
                <a:ea typeface="楷体" panose="02010609060101010101" charset="-122"/>
                <a:cs typeface="楷体" panose="02010609060101010101" charset="-122"/>
              </a:rPr>
              <a:t>6</a:t>
            </a:r>
            <a:r>
              <a:rPr lang="zh-CN" altLang="en-US" sz="2000" b="1">
                <a:latin typeface="楷体" panose="02010609060101010101" charset="-122"/>
                <a:ea typeface="楷体" panose="02010609060101010101" charset="-122"/>
                <a:cs typeface="楷体" panose="02010609060101010101" charset="-122"/>
              </a:rPr>
              <a:t>分）论证充分，逻辑严密，表述清楚。（</a:t>
            </a:r>
            <a:r>
              <a:rPr lang="en-US" altLang="zh-CN" sz="2000" b="1">
                <a:latin typeface="楷体" panose="02010609060101010101" charset="-122"/>
                <a:ea typeface="楷体" panose="02010609060101010101" charset="-122"/>
                <a:cs typeface="楷体" panose="02010609060101010101" charset="-122"/>
              </a:rPr>
              <a:t>3</a:t>
            </a:r>
            <a:r>
              <a:rPr lang="zh-CN" altLang="en-US" sz="2000" b="1">
                <a:latin typeface="楷体" panose="02010609060101010101" charset="-122"/>
                <a:ea typeface="楷体" panose="02010609060101010101" charset="-122"/>
                <a:cs typeface="楷体" panose="02010609060101010101" charset="-122"/>
              </a:rPr>
              <a:t>分）示例：观点：中国为世界文明的发展做出贡献。论述：中国古代的火药、指南针、造纸术和印刷术四大发明经丝绸之路传到欧洲。这一传播促进了欧洲的社会发展，火药的传入推动了欧洲火药武器的发展；指南针促进了地理大发现；造纸术和印刷术促进了欧洲文化的发展，为文艺复兴运动和宗教改革提供了条件。【解析】本题是一道开放题，内容必须符合开放试题的一般规则：观点明确、论据充分且有效、规律性认识三段论。本题可围绕着中国文化对世界的贡献，或者中外文化交流（文化输入或输出），选定主题，展开论述。论述（证据部分）不要长篇大论，围绕论点，选中二例做简要说明即可（内容</a:t>
            </a:r>
            <a:r>
              <a:rPr lang="en-US" altLang="zh-CN" sz="2000" b="1">
                <a:latin typeface="楷体" panose="02010609060101010101" charset="-122"/>
                <a:ea typeface="楷体" panose="02010609060101010101" charset="-122"/>
                <a:cs typeface="楷体" panose="02010609060101010101" charset="-122"/>
              </a:rPr>
              <a:t>+</a:t>
            </a:r>
            <a:r>
              <a:rPr lang="zh-CN" altLang="en-US" sz="2400" b="1">
                <a:latin typeface="楷体" panose="02010609060101010101" charset="-122"/>
                <a:ea typeface="楷体" panose="02010609060101010101" charset="-122"/>
                <a:cs typeface="楷体" panose="02010609060101010101" charset="-122"/>
              </a:rPr>
              <a:t>意义）。</a:t>
            </a:r>
            <a:endParaRPr lang="zh-CN" altLang="en-US" sz="2400" b="1">
              <a:latin typeface="楷体" panose="02010609060101010101" charset="-122"/>
              <a:ea typeface="楷体" panose="02010609060101010101" charset="-122"/>
              <a:cs typeface="楷体" panose="02010609060101010101" charset="-122"/>
            </a:endParaRPr>
          </a:p>
          <a:p>
            <a:pPr marL="255270" indent="-255270"/>
            <a:r>
              <a:rPr lang="zh-CN" altLang="en-US" sz="1600" b="1">
                <a:latin typeface="楷体" panose="02010609060101010101" charset="-122"/>
                <a:ea typeface="楷体" panose="02010609060101010101" charset="-122"/>
                <a:cs typeface="楷体" panose="02010609060101010101" charset="-122"/>
              </a:rPr>
              <a:t> </a:t>
            </a:r>
            <a:endParaRPr lang="zh-CN" altLang="en-US" sz="1600" b="1">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44805" y="494030"/>
            <a:ext cx="11260455" cy="5266055"/>
          </a:xfrm>
        </p:spPr>
        <p:txBody>
          <a:bodyPr/>
          <a:p>
            <a:r>
              <a:rPr lang="zh-CN" altLang="en-US"/>
              <a:t>例：    </a:t>
            </a:r>
            <a:endParaRPr lang="zh-CN" altLang="en-US"/>
          </a:p>
          <a:p>
            <a:r>
              <a:rPr lang="zh-CN" altLang="en-US" b="1">
                <a:latin typeface="楷体" panose="02010609060101010101" charset="-122"/>
                <a:ea typeface="楷体" panose="02010609060101010101" charset="-122"/>
              </a:rPr>
              <a:t>观点：中华文化具有包容性开放性。</a:t>
            </a:r>
            <a:endParaRPr lang="zh-CN" altLang="en-US" b="1">
              <a:latin typeface="楷体" panose="02010609060101010101" charset="-122"/>
              <a:ea typeface="楷体" panose="02010609060101010101" charset="-122"/>
            </a:endParaRPr>
          </a:p>
          <a:p>
            <a:r>
              <a:rPr lang="zh-CN" altLang="en-US" b="1">
                <a:latin typeface="楷体" panose="02010609060101010101" charset="-122"/>
                <a:ea typeface="楷体" panose="02010609060101010101" charset="-122"/>
              </a:rPr>
              <a:t>论证：唐代丝绸之路的畅通，丝绸、茶叶、瓷器、纸张等传播世界；</a:t>
            </a:r>
            <a:r>
              <a:rPr lang="zh-CN" altLang="en-US" b="1">
                <a:latin typeface="楷体" panose="02010609060101010101" charset="-122"/>
                <a:ea typeface="楷体" panose="02010609060101010101" charset="-122"/>
                <a:sym typeface="+mn-ea"/>
              </a:rPr>
              <a:t>玄奘取经，丰富了中国佛教；阿拉伯、波斯商人东来定居中国，带来了伊斯兰教和波斯织法，促进了中华文化的繁荣。鉴真东渡，传播中华文化；日本、朝鲜等国派留学生来中国，学习了中国典章制度、生活习俗，促进了周边国家的进步。唐代形成了中华文化圈的格局。</a:t>
            </a:r>
            <a:endParaRPr lang="zh-CN" altLang="en-US" b="1">
              <a:latin typeface="楷体" panose="02010609060101010101" charset="-122"/>
              <a:ea typeface="楷体" panose="02010609060101010101" charset="-122"/>
              <a:sym typeface="+mn-ea"/>
            </a:endParaRPr>
          </a:p>
          <a:p>
            <a:r>
              <a:rPr lang="zh-CN" altLang="en-US" b="1">
                <a:latin typeface="楷体" panose="02010609060101010101" charset="-122"/>
                <a:ea typeface="楷体" panose="02010609060101010101" charset="-122"/>
                <a:sym typeface="+mn-ea"/>
              </a:rPr>
              <a:t>     由此可知：中华文化</a:t>
            </a:r>
            <a:r>
              <a:rPr lang="zh-CN" altLang="en-US" b="1">
                <a:solidFill>
                  <a:srgbClr val="FF0000"/>
                </a:solidFill>
                <a:latin typeface="楷体" panose="02010609060101010101" charset="-122"/>
                <a:ea typeface="楷体" panose="02010609060101010101" charset="-122"/>
                <a:sym typeface="+mn-ea"/>
              </a:rPr>
              <a:t>兼收并蓄，泽被东西，具有包容性、开放性</a:t>
            </a:r>
            <a:r>
              <a:rPr lang="zh-CN" altLang="en-US" b="1">
                <a:latin typeface="楷体" panose="02010609060101010101" charset="-122"/>
                <a:ea typeface="楷体" panose="02010609060101010101" charset="-122"/>
                <a:sym typeface="+mn-ea"/>
              </a:rPr>
              <a:t>的特点。</a:t>
            </a:r>
            <a:endParaRPr lang="zh-CN" altLang="en-US" b="1">
              <a:latin typeface="楷体" panose="02010609060101010101" charset="-122"/>
              <a:ea typeface="楷体" panose="02010609060101010101" charset="-122"/>
              <a:sym typeface="+mn-ea"/>
            </a:endParaRPr>
          </a:p>
          <a:p>
            <a:r>
              <a:rPr lang="zh-CN" altLang="en-US"/>
              <a:t>             </a:t>
            </a:r>
            <a:endParaRPr lang="zh-CN"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375285" y="387350"/>
            <a:ext cx="11431270" cy="5789930"/>
          </a:xfrm>
        </p:spPr>
        <p:txBody>
          <a:bodyPr>
            <a:normAutofit/>
          </a:bodyPr>
          <a:p>
            <a:r>
              <a:rPr lang="zh-CN" altLang="en-US"/>
              <a:t>6B、中外历史人物评说（15分）</a:t>
            </a:r>
            <a:endParaRPr lang="zh-CN" altLang="en-US"/>
          </a:p>
          <a:p>
            <a:r>
              <a:rPr lang="zh-CN" altLang="en-US" sz="2400" b="1">
                <a:latin typeface="楷体" panose="02010609060101010101" charset="-122"/>
                <a:ea typeface="楷体" panose="02010609060101010101" charset="-122"/>
              </a:rPr>
              <a:t>材料  郑板桥，清代杰出的艺术家、文学家，扬州八怪的代表人物。他从小生长在农村，历经康、雍、乾三代，郑板桥提倡“文必切于日用”“笔墨之外有主张”，反对“皆拾古人之唾余”。他说：“千古好文章，只是即景即情，得事得理，固不必引经断律。”郑板桥一生最爱画兰、竹、石，其画构图简单、主题鲜明，诗、书、画、印完美结合。他尤喜画竹，曾在一幅画作上题诗说：“衙斋卧听萧萧竹，疑是民间疾苦声。些小吾曾州县吏，一枝一叶总关情。”郑板桥的诗画极富生活气息，深受时人喜爱，他晚年靠卖画为生，曾题诗云：“画竹多于买作钱，纸高六尺价三千。任渠话旧论交接，只当秋风过耳边。”——摘编自白寿彝总主编《中国通史》</a:t>
            </a:r>
            <a:endParaRPr lang="zh-CN" altLang="en-US" sz="2400" b="1">
              <a:latin typeface="楷体" panose="02010609060101010101" charset="-122"/>
              <a:ea typeface="楷体" panose="02010609060101010101" charset="-122"/>
            </a:endParaRPr>
          </a:p>
          <a:p>
            <a:r>
              <a:rPr lang="zh-CN" altLang="en-US" sz="2400" b="1">
                <a:latin typeface="楷体" panose="02010609060101010101" charset="-122"/>
                <a:ea typeface="楷体" panose="02010609060101010101" charset="-122"/>
              </a:rPr>
              <a:t>（1）根据材料并结合所学知识，概括郑板桥画的艺术特点。（8分）</a:t>
            </a:r>
            <a:endParaRPr lang="zh-CN" altLang="en-US" sz="2400" b="1">
              <a:latin typeface="楷体" panose="02010609060101010101" charset="-122"/>
              <a:ea typeface="楷体" panose="02010609060101010101" charset="-122"/>
            </a:endParaRPr>
          </a:p>
          <a:p>
            <a:r>
              <a:rPr lang="zh-CN" altLang="en-US" sz="2400" b="1">
                <a:latin typeface="楷体" panose="02010609060101010101" charset="-122"/>
                <a:ea typeface="楷体" panose="02010609060101010101" charset="-122"/>
              </a:rPr>
              <a:t>（2）根据材料并结合所学知识，简析郑板桥艺术风格形成的历史背景。（7分）</a:t>
            </a:r>
            <a:endParaRPr lang="zh-CN" altLang="en-US" sz="2400" b="1">
              <a:latin typeface="楷体" panose="02010609060101010101" charset="-122"/>
              <a:ea typeface="楷体" panose="02010609060101010101" charset="-122"/>
            </a:endParaRPr>
          </a:p>
        </p:txBody>
      </p:sp>
      <p:sp>
        <p:nvSpPr>
          <p:cNvPr id="101" name="文本框 100"/>
          <p:cNvSpPr txBox="1"/>
          <p:nvPr/>
        </p:nvSpPr>
        <p:spPr>
          <a:xfrm>
            <a:off x="481330" y="5126355"/>
            <a:ext cx="11025505" cy="1322070"/>
          </a:xfrm>
          <a:prstGeom prst="rect">
            <a:avLst/>
          </a:prstGeom>
          <a:noFill/>
          <a:ln w="9525">
            <a:noFill/>
          </a:ln>
        </p:spPr>
        <p:txBody>
          <a:bodyPr wrap="square">
            <a:spAutoFit/>
          </a:bodyPr>
          <a:p>
            <a:pPr marL="229235" indent="-229235"/>
            <a:r>
              <a:rPr lang="en-US" altLang="zh-CN" sz="2000" b="1">
                <a:solidFill>
                  <a:srgbClr val="FF0000"/>
                </a:solidFill>
                <a:latin typeface="Adobe 楷体 Std R" charset="0"/>
                <a:cs typeface="Adobe 楷体 Std R" charset="0"/>
              </a:rPr>
              <a:t>6B</a:t>
            </a:r>
            <a:r>
              <a:rPr lang="zh-CN" altLang="en-US" sz="2000" b="1">
                <a:solidFill>
                  <a:srgbClr val="FF0000"/>
                </a:solidFill>
                <a:latin typeface="Adobe 楷体 Std R" charset="0"/>
                <a:cs typeface="Adobe 楷体 Std R" charset="0"/>
              </a:rPr>
              <a:t>、（</a:t>
            </a:r>
            <a:r>
              <a:rPr lang="en-US" altLang="zh-CN" sz="2000" b="1">
                <a:solidFill>
                  <a:srgbClr val="FF0000"/>
                </a:solidFill>
                <a:latin typeface="Adobe 楷体 Std R" charset="0"/>
                <a:cs typeface="Adobe 楷体 Std R" charset="0"/>
              </a:rPr>
              <a:t>1</a:t>
            </a:r>
            <a:r>
              <a:rPr lang="zh-CN" altLang="en-US" sz="2000" b="1">
                <a:solidFill>
                  <a:srgbClr val="FF0000"/>
                </a:solidFill>
                <a:latin typeface="Adobe 楷体 Std R" charset="0"/>
                <a:cs typeface="Adobe 楷体 Std R" charset="0"/>
              </a:rPr>
              <a:t>）个性鲜明；借物抒情，以形表意；画风题材生活化、写实化；多种艺术形式完美结合。（</a:t>
            </a:r>
            <a:r>
              <a:rPr lang="en-US" altLang="zh-CN" sz="2000" b="1">
                <a:solidFill>
                  <a:srgbClr val="FF0000"/>
                </a:solidFill>
                <a:latin typeface="Adobe 楷体 Std R" charset="0"/>
                <a:cs typeface="Adobe 楷体 Std R" charset="0"/>
              </a:rPr>
              <a:t>8</a:t>
            </a:r>
            <a:r>
              <a:rPr lang="zh-CN" altLang="en-US" sz="2000" b="1">
                <a:solidFill>
                  <a:srgbClr val="FF0000"/>
                </a:solidFill>
                <a:latin typeface="Adobe 楷体 Std R" charset="0"/>
                <a:cs typeface="Adobe 楷体 Std R" charset="0"/>
              </a:rPr>
              <a:t>分）（</a:t>
            </a:r>
            <a:r>
              <a:rPr lang="en-US" altLang="zh-CN" sz="2000" b="1">
                <a:solidFill>
                  <a:srgbClr val="FF0000"/>
                </a:solidFill>
                <a:latin typeface="Adobe 楷体 Std R" charset="0"/>
                <a:cs typeface="Adobe 楷体 Std R" charset="0"/>
              </a:rPr>
              <a:t>2</a:t>
            </a:r>
            <a:r>
              <a:rPr lang="zh-CN" altLang="en-US" sz="2000" b="1">
                <a:solidFill>
                  <a:srgbClr val="FF0000"/>
                </a:solidFill>
                <a:latin typeface="Adobe 楷体 Std R" charset="0"/>
                <a:cs typeface="Adobe 楷体 Std R" charset="0"/>
              </a:rPr>
              <a:t>）江南商品经济的发展；江南社会的世俗化；“经世”思想的发展。（</a:t>
            </a:r>
            <a:r>
              <a:rPr lang="en-US" altLang="zh-CN" sz="2000" b="1">
                <a:solidFill>
                  <a:srgbClr val="FF0000"/>
                </a:solidFill>
                <a:latin typeface="Adobe 楷体 Std R" charset="0"/>
                <a:cs typeface="Adobe 楷体 Std R" charset="0"/>
              </a:rPr>
              <a:t>7</a:t>
            </a:r>
            <a:r>
              <a:rPr lang="zh-CN" altLang="en-US" sz="2000" b="1">
                <a:solidFill>
                  <a:srgbClr val="FF0000"/>
                </a:solidFill>
                <a:latin typeface="Adobe 楷体 Std R" charset="0"/>
                <a:cs typeface="Adobe 楷体 Std R" charset="0"/>
              </a:rPr>
              <a:t>分） </a:t>
            </a:r>
            <a:endParaRPr lang="zh-CN" altLang="en-US" sz="2000" b="1">
              <a:solidFill>
                <a:srgbClr val="FF0000"/>
              </a:solidFill>
              <a:latin typeface="Adobe 楷体 Std R" charset="0"/>
              <a:cs typeface="Adobe 楷体 Std R"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4"/>
          <p:cNvSpPr>
            <a:spLocks noChangeArrowheads="1"/>
          </p:cNvSpPr>
          <p:nvPr/>
        </p:nvSpPr>
        <p:spPr bwMode="auto">
          <a:xfrm>
            <a:off x="440055" y="96203"/>
            <a:ext cx="11447780" cy="3753485"/>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lang="zh-CN" altLang="zh-CN" b="1" dirty="0" smtClean="0">
                <a:latin typeface="仿宋" panose="02010609060101010101" charset="-122"/>
                <a:ea typeface="仿宋" panose="02010609060101010101" charset="-122"/>
                <a:cs typeface="Times New Roman" panose="02020603050405020304" pitchFamily="2" charset="0"/>
              </a:rPr>
              <a:t>（</a:t>
            </a:r>
            <a:r>
              <a:rPr lang="en-US" altLang="zh-CN" b="1" dirty="0" smtClean="0">
                <a:latin typeface="仿宋" panose="02010609060101010101" charset="-122"/>
                <a:ea typeface="仿宋" panose="02010609060101010101" charset="-122"/>
                <a:cs typeface="Times New Roman" panose="02020603050405020304" pitchFamily="2" charset="0"/>
              </a:rPr>
              <a:t>2017</a:t>
            </a:r>
            <a:r>
              <a:rPr lang="zh-CN" altLang="en-US" b="1" dirty="0" smtClean="0">
                <a:latin typeface="仿宋" panose="02010609060101010101" charset="-122"/>
                <a:ea typeface="仿宋" panose="02010609060101010101" charset="-122"/>
                <a:cs typeface="Times New Roman" panose="02020603050405020304" pitchFamily="2" charset="0"/>
              </a:rPr>
              <a:t>年文综全国卷</a:t>
            </a:r>
            <a:r>
              <a:rPr lang="en-US" altLang="zh-CN" b="1" dirty="0" smtClean="0">
                <a:latin typeface="仿宋" panose="02010609060101010101" charset="-122"/>
                <a:ea typeface="仿宋" panose="02010609060101010101" charset="-122"/>
                <a:cs typeface="Times New Roman" panose="02020603050405020304" pitchFamily="2" charset="0"/>
              </a:rPr>
              <a:t>1 </a:t>
            </a:r>
            <a:r>
              <a:rPr lang="zh-CN" altLang="en-US" b="1" dirty="0" smtClean="0">
                <a:latin typeface="仿宋" panose="02010609060101010101" charset="-122"/>
                <a:ea typeface="仿宋" panose="02010609060101010101" charset="-122"/>
                <a:cs typeface="Times New Roman" panose="02020603050405020304" pitchFamily="2" charset="0"/>
              </a:rPr>
              <a:t>） </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47.</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15</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分）中外历史人物评说</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  公元前</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544</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吴国公子季札出使鲁、郑、卫等中原诸国。季札对于各国贵族视为“文明”象征的乐舞与诗歌，皆能一一点评，得其精髓；对于各国政治现状，他也能做出准确的研判。各国原本视江南为蛮荒之地，为“文身断发”的“夷人”聚居之处，季札的到来让他们眼界一开。</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季札出使途经徐国，知道徐国国君对他的佩剑十分喜爱，只因要出访他国，未能相赠。季札返回途中至徐，徐君已死，他解下佩剑挂在徐君墓前的树上。随从认为这样做没有意义，季札说，我当初知道徐君喜爱我这把剑，“始吾心已许之，岂以死倍（背）吾心哉”。其父吴王寿梦认为诸子中季札年龄最小却有贤能，指定他继承王位。寿梦死后，吴国人坚决要求季札即位，但季札坚拒，“弃其室而耕”，最终王位由其长兄继承。季札被历代儒者尊崇为“贤人”。</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据</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史记</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等</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）根据材料并结合所学知识，说明历代儒者尊季札为“贤人”的原因</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）根据材料并结合所学知识，简析季札出使在文化融合方面的意义。</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p:txBody>
      </p:sp>
      <p:sp>
        <p:nvSpPr>
          <p:cNvPr id="11" name="TextBox 10"/>
          <p:cNvSpPr txBox="1"/>
          <p:nvPr/>
        </p:nvSpPr>
        <p:spPr>
          <a:xfrm>
            <a:off x="2562860" y="4060825"/>
            <a:ext cx="6683375" cy="645160"/>
          </a:xfrm>
          <a:prstGeom prst="rect">
            <a:avLst/>
          </a:prstGeom>
          <a:no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zh-CN" altLang="zh-CN" b="1" dirty="0" smtClean="0">
                <a:solidFill>
                  <a:schemeClr val="tx1"/>
                </a:solidFill>
              </a:rPr>
              <a:t>通过春秋时期吴国公子季札“挂剑于墓”的行为，强调儒者重“信”的理念，重申了</a:t>
            </a:r>
            <a:r>
              <a:rPr lang="zh-CN" altLang="zh-CN" b="1" dirty="0" smtClean="0">
                <a:solidFill>
                  <a:srgbClr val="C00000"/>
                </a:solidFill>
              </a:rPr>
              <a:t>诚信</a:t>
            </a:r>
            <a:r>
              <a:rPr lang="zh-CN" altLang="zh-CN" b="1" dirty="0" smtClean="0">
                <a:solidFill>
                  <a:schemeClr val="tx1"/>
                </a:solidFill>
              </a:rPr>
              <a:t>的积极意义。</a:t>
            </a:r>
            <a:endParaRPr lang="zh-CN" altLang="en-US" b="1" dirty="0">
              <a:solidFill>
                <a:schemeClr val="tx1"/>
              </a:solidFill>
            </a:endParaRPr>
          </a:p>
        </p:txBody>
      </p:sp>
      <p:sp>
        <p:nvSpPr>
          <p:cNvPr id="101" name="文本框 100"/>
          <p:cNvSpPr txBox="1"/>
          <p:nvPr/>
        </p:nvSpPr>
        <p:spPr>
          <a:xfrm>
            <a:off x="440055" y="4551680"/>
            <a:ext cx="11362055" cy="1938020"/>
          </a:xfrm>
          <a:prstGeom prst="rect">
            <a:avLst/>
          </a:prstGeom>
          <a:noFill/>
          <a:ln w="9525">
            <a:noFill/>
          </a:ln>
        </p:spPr>
        <p:txBody>
          <a:bodyPr wrap="square">
            <a:spAutoFit/>
          </a:bodyPr>
          <a:p>
            <a:pPr marL="631190" indent="-631190"/>
            <a:r>
              <a:rPr lang="en-US" altLang="zh-CN" sz="2400" b="1">
                <a:latin typeface="Adobe 楷体 Std R" charset="0"/>
                <a:cs typeface="Adobe 楷体 Std R" charset="0"/>
              </a:rPr>
              <a:t>7A</a:t>
            </a:r>
            <a:r>
              <a:rPr lang="zh-CN" altLang="en-US" sz="2400" b="1">
                <a:latin typeface="Adobe 楷体 Std R" charset="0"/>
                <a:cs typeface="Adobe 楷体 Std R" charset="0"/>
              </a:rPr>
              <a:t>．（</a:t>
            </a:r>
            <a:r>
              <a:rPr lang="en-US" altLang="zh-CN" sz="2400" b="1">
                <a:latin typeface="Adobe 楷体 Std R" charset="0"/>
                <a:cs typeface="Adobe 楷体 Std R" charset="0"/>
              </a:rPr>
              <a:t>15</a:t>
            </a:r>
            <a:r>
              <a:rPr lang="zh-CN" altLang="en-US" sz="2400" b="1">
                <a:latin typeface="Adobe 楷体 Std R" charset="0"/>
                <a:cs typeface="Adobe 楷体 Std R" charset="0"/>
              </a:rPr>
              <a:t>分）（</a:t>
            </a:r>
            <a:r>
              <a:rPr lang="en-US" altLang="zh-CN" sz="2400" b="1">
                <a:latin typeface="Adobe 楷体 Std R" charset="0"/>
                <a:cs typeface="Adobe 楷体 Std R" charset="0"/>
              </a:rPr>
              <a:t>1</a:t>
            </a:r>
            <a:r>
              <a:rPr lang="zh-CN" altLang="en-US" sz="2400" b="1">
                <a:latin typeface="Adobe 楷体 Std R" charset="0"/>
                <a:cs typeface="Adobe 楷体 Std R" charset="0"/>
              </a:rPr>
              <a:t>）原因：对儒者所崇尚的礼乐与经典有精深的理解；挂剑于墓，与儒者重“信”契合；拒绝继承王位，符合儒家礼义观念。（</a:t>
            </a:r>
            <a:r>
              <a:rPr lang="en-US" altLang="zh-CN" sz="2400" b="1">
                <a:latin typeface="Adobe 楷体 Std R" charset="0"/>
                <a:cs typeface="Adobe 楷体 Std R" charset="0"/>
              </a:rPr>
              <a:t>2</a:t>
            </a:r>
            <a:r>
              <a:rPr lang="zh-CN" altLang="en-US" sz="2400" b="1">
                <a:latin typeface="Adobe 楷体 Std R" charset="0"/>
                <a:cs typeface="Adobe 楷体 Std R" charset="0"/>
              </a:rPr>
              <a:t>）意义：显示出中原文化传播到江南，有利于改变中原诸国对江南的认识；有利于黄河与长江流域的文化认同。</a:t>
            </a:r>
            <a:endParaRPr lang="zh-CN" altLang="en-US" sz="2400" b="1">
              <a:latin typeface="Adobe 楷体 Std R" charset="0"/>
              <a:cs typeface="Adobe 楷体 Std R"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a:spLocks noChangeArrowheads="1"/>
          </p:cNvSpPr>
          <p:nvPr/>
        </p:nvSpPr>
        <p:spPr bwMode="auto">
          <a:xfrm>
            <a:off x="438150" y="193358"/>
            <a:ext cx="11326495" cy="3415030"/>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lang="zh-CN" altLang="en-US" b="1" dirty="0" smtClean="0">
                <a:latin typeface="仿宋" panose="02010609060101010101" charset="-122"/>
                <a:ea typeface="仿宋" panose="02010609060101010101" charset="-122"/>
                <a:cs typeface="Times New Roman" panose="02020603050405020304" pitchFamily="2" charset="0"/>
              </a:rPr>
              <a:t>（</a:t>
            </a:r>
            <a:r>
              <a:rPr lang="en-US" altLang="zh-CN" b="1" dirty="0" smtClean="0">
                <a:latin typeface="仿宋" panose="02010609060101010101" charset="-122"/>
                <a:ea typeface="仿宋" panose="02010609060101010101" charset="-122"/>
                <a:cs typeface="宋体" panose="02010600030101010101" pitchFamily="2" charset="-122"/>
              </a:rPr>
              <a:t> 2017</a:t>
            </a:r>
            <a:r>
              <a:rPr lang="zh-CN" altLang="en-US" b="1" dirty="0" smtClean="0">
                <a:latin typeface="仿宋" panose="02010609060101010101" charset="-122"/>
                <a:ea typeface="仿宋" panose="02010609060101010101" charset="-122"/>
                <a:cs typeface="宋体" panose="02010600030101010101" pitchFamily="2" charset="-122"/>
              </a:rPr>
              <a:t>年全国文综</a:t>
            </a:r>
            <a:r>
              <a:rPr lang="zh-CN" altLang="en-US" sz="1600" b="1" dirty="0" smtClean="0">
                <a:latin typeface="仿宋" panose="02010609060101010101" charset="-122"/>
                <a:ea typeface="仿宋" panose="02010609060101010101" charset="-122"/>
                <a:cs typeface="宋体" panose="02010600030101010101" pitchFamily="2" charset="-122"/>
              </a:rPr>
              <a:t>新课标</a:t>
            </a:r>
            <a:r>
              <a:rPr lang="en-US" altLang="zh-CN" b="1" dirty="0" smtClean="0">
                <a:latin typeface="仿宋" panose="02010609060101010101" charset="-122"/>
                <a:ea typeface="仿宋" panose="02010609060101010101" charset="-122"/>
                <a:cs typeface="宋体" panose="02010600030101010101" pitchFamily="2" charset="-122"/>
              </a:rPr>
              <a:t>II</a:t>
            </a:r>
            <a:r>
              <a:rPr lang="zh-CN" altLang="en-US" b="1" dirty="0" smtClean="0">
                <a:latin typeface="仿宋" panose="02010609060101010101" charset="-122"/>
                <a:ea typeface="仿宋" panose="02010609060101010101" charset="-122"/>
                <a:cs typeface="宋体" panose="02010600030101010101" pitchFamily="2" charset="-122"/>
              </a:rPr>
              <a:t>卷</a:t>
            </a:r>
            <a:r>
              <a:rPr lang="zh-CN" altLang="en-US" b="1" dirty="0" smtClean="0">
                <a:latin typeface="仿宋" panose="02010609060101010101" charset="-122"/>
                <a:ea typeface="仿宋" panose="02010609060101010101" charset="-122"/>
                <a:cs typeface="Times New Roman" panose="02020603050405020304" pitchFamily="2" charset="0"/>
              </a:rPr>
              <a:t>） </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47.</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15</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分）中外历史人物评说</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  颜回，孔子最看重的弟子之一。他居于陋巷，“一箪食，一瓢饮”，依然淡泊达观。颜回天资聪颖，能很快领悟老师的教诲，子贡称赞他“闻一知十”。每次谈到他的求学精神，孔子总是不吝赞赏。颜回尊敬老师，曾说：“夫子循循然善诱人，博我以文，约我以礼。”他践行孔子的学说，认为如果自己的才能智慧能够为世所用，就行其道；不为世所用，则独善其身。</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颜回英年早逝。孔子非常悲痛：“有颜回者好学，不迁怒，不贰过。不幸短命死矣！”汉代以后，历代统治者给予颜回很高的评价。</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魏书</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云：“建国纬民，立教为本；尊师崇道，兹典自昔</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释奠孔颜，乃其时也。”颜回自唐代起配享孔庙，与孔子并称“孔颜”，元代被封为“复圣”，对后世影响深远。</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摘编自白寿彝总主编</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中国通史</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等</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）根据材料并结合所学知识，概括颜回成为孔子最看重的弟子之一的原因。（</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9</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）根据材料并结合所学知识，简析颜回在后世受到尊崇的原因。（</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6</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p:txBody>
      </p:sp>
      <p:sp>
        <p:nvSpPr>
          <p:cNvPr id="101" name="文本框 100"/>
          <p:cNvSpPr txBox="1"/>
          <p:nvPr/>
        </p:nvSpPr>
        <p:spPr>
          <a:xfrm>
            <a:off x="919480" y="4251960"/>
            <a:ext cx="10042525" cy="1753235"/>
          </a:xfrm>
          <a:prstGeom prst="rect">
            <a:avLst/>
          </a:prstGeom>
          <a:noFill/>
          <a:ln w="9525">
            <a:noFill/>
          </a:ln>
        </p:spPr>
        <p:txBody>
          <a:bodyPr wrap="square">
            <a:spAutoFit/>
          </a:bodyPr>
          <a:p>
            <a:pPr indent="0"/>
            <a:r>
              <a:rPr lang="en-US" altLang="zh-CN" b="1">
                <a:latin typeface="Adobe 楷体 Std R" charset="0"/>
                <a:cs typeface="Adobe 楷体 Std R" charset="0"/>
              </a:rPr>
              <a:t>7B</a:t>
            </a:r>
            <a:r>
              <a:rPr lang="zh-CN" altLang="en-US" b="1">
                <a:latin typeface="Adobe 楷体 Std R" charset="0"/>
                <a:cs typeface="Adobe 楷体 Std R" charset="0"/>
              </a:rPr>
              <a:t>．（</a:t>
            </a:r>
            <a:r>
              <a:rPr lang="en-US" altLang="zh-CN" b="1">
                <a:latin typeface="Adobe 楷体 Std R" charset="0"/>
                <a:cs typeface="Adobe 楷体 Std R" charset="0"/>
              </a:rPr>
              <a:t>15</a:t>
            </a:r>
            <a:r>
              <a:rPr lang="zh-CN" altLang="en-US" b="1">
                <a:latin typeface="Adobe 楷体 Std R" charset="0"/>
                <a:cs typeface="Adobe 楷体 Std R" charset="0"/>
              </a:rPr>
              <a:t>分）（</a:t>
            </a:r>
            <a:r>
              <a:rPr lang="en-US" altLang="zh-CN" b="1">
                <a:latin typeface="Adobe 楷体 Std R" charset="0"/>
                <a:cs typeface="Adobe 楷体 Std R" charset="0"/>
              </a:rPr>
              <a:t>1</a:t>
            </a:r>
            <a:r>
              <a:rPr lang="zh-CN" altLang="en-US" b="1">
                <a:latin typeface="Adobe 楷体 Std R" charset="0"/>
                <a:cs typeface="Adobe 楷体 Std R" charset="0"/>
              </a:rPr>
              <a:t>）原因：道德品行高尚；天资聪颖，领悟力强；深谙孔子学说，尊师重道；用儒学思想塑造自己的精神；践行儒家学说不遗余力。（</a:t>
            </a:r>
            <a:r>
              <a:rPr lang="en-US" altLang="zh-CN" b="1">
                <a:latin typeface="Adobe 楷体 Std R" charset="0"/>
                <a:cs typeface="Adobe 楷体 Std R" charset="0"/>
              </a:rPr>
              <a:t>2</a:t>
            </a:r>
            <a:r>
              <a:rPr lang="zh-CN" altLang="en-US" b="1">
                <a:latin typeface="Adobe 楷体 Std R" charset="0"/>
                <a:cs typeface="Adobe 楷体 Std R" charset="0"/>
              </a:rPr>
              <a:t>）原因：孔子对颜回的高度肯定；儒学成为统治思想；统治者的推崇；弘扬儒家道德的现实需要。 </a:t>
            </a:r>
            <a:endParaRPr lang="zh-CN" altLang="en-US" b="1">
              <a:latin typeface="Adobe 楷体 Std R" charset="0"/>
              <a:cs typeface="Adobe 楷体 Std R" charset="0"/>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7"/>
          <p:cNvSpPr>
            <a:spLocks noChangeArrowheads="1"/>
          </p:cNvSpPr>
          <p:nvPr/>
        </p:nvSpPr>
        <p:spPr bwMode="auto">
          <a:xfrm>
            <a:off x="443865" y="2922270"/>
            <a:ext cx="11164570" cy="1753235"/>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tabLst>
                <a:tab pos="1530350" algn="l"/>
                <a:tab pos="2969895" algn="l"/>
                <a:tab pos="4410075" algn="l"/>
              </a:tabLst>
            </a:pPr>
            <a:r>
              <a:rPr kumimoji="0" 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2017</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年文综</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全国</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卷</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Ⅱ</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30.</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抗日战争胜利后，山东根据地已有农会、工会、妇女会、青年团、儿童团等中国共产党领导的群众组织，成员达</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404</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万人，占根据地总人口的</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27%</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；中共党员占总人口的</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1%</a:t>
            </a:r>
            <a:r>
              <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左右，几乎村村有党员。这反映出</a:t>
            </a:r>
            <a:endPar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530350" algn="l"/>
                <a:tab pos="2969895" algn="l"/>
                <a:tab pos="4410075" algn="l"/>
              </a:tabLst>
            </a:pP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革命工作的重心开始转移	</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B.</a:t>
            </a:r>
            <a:r>
              <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工农武装割据局面已经形成</a:t>
            </a:r>
            <a:endPar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530350" algn="l"/>
                <a:tab pos="2969895" algn="l"/>
                <a:tab pos="4410075" algn="l"/>
              </a:tabLst>
            </a:pP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C.</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统一战线范围进一步扩大	</a:t>
            </a:r>
            <a:r>
              <a:rPr kumimoji="0" lang="en-US" altLang="zh-CN" sz="2000" b="1" i="0" u="none" strike="noStrike" cap="none" normalizeH="0" baseline="0" dirty="0" smtClean="0">
                <a:ln>
                  <a:noFill/>
                </a:ln>
                <a:solidFill>
                  <a:srgbClr val="C00000"/>
                </a:solidFill>
                <a:effectLst/>
                <a:latin typeface="楷体" panose="02010609060101010101" charset="-122"/>
                <a:ea typeface="楷体" panose="02010609060101010101" charset="-122"/>
                <a:cs typeface="Times New Roman" panose="02020603050405020304" pitchFamily="2" charset="0"/>
              </a:rPr>
              <a:t>D.</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国共力量对比变化趋势加强</a:t>
            </a:r>
            <a:endPar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p:txBody>
      </p:sp>
      <p:sp>
        <p:nvSpPr>
          <p:cNvPr id="10" name="Rectangle 3"/>
          <p:cNvSpPr>
            <a:spLocks noChangeArrowheads="1"/>
          </p:cNvSpPr>
          <p:nvPr/>
        </p:nvSpPr>
        <p:spPr bwMode="auto">
          <a:xfrm>
            <a:off x="443865" y="849313"/>
            <a:ext cx="11309350" cy="1814830"/>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p>
            <a:pPr lvl="0" fontAlgn="base">
              <a:spcBef>
                <a:spcPct val="0"/>
              </a:spcBef>
              <a:spcAft>
                <a:spcPct val="0"/>
              </a:spcAft>
              <a:tabLst>
                <a:tab pos="1530350" algn="l"/>
                <a:tab pos="2969895" algn="l"/>
                <a:tab pos="4410075" algn="l"/>
              </a:tabLst>
            </a:pPr>
            <a:r>
              <a:rPr lang="zh-CN" altLang="zh-CN" sz="2000" b="1" dirty="0" smtClean="0">
                <a:latin typeface="楷体" panose="02010609060101010101" charset="-122"/>
                <a:ea typeface="楷体" panose="02010609060101010101" charset="-122"/>
                <a:cs typeface="Times New Roman" panose="02020603050405020304" pitchFamily="2" charset="0"/>
              </a:rPr>
              <a:t>（</a:t>
            </a:r>
            <a:r>
              <a:rPr lang="en-US" altLang="zh-CN" sz="2000" b="1" dirty="0" smtClean="0">
                <a:latin typeface="楷体" panose="02010609060101010101" charset="-122"/>
                <a:ea typeface="楷体" panose="02010609060101010101" charset="-122"/>
                <a:cs typeface="Times New Roman" panose="02020603050405020304" pitchFamily="2" charset="0"/>
              </a:rPr>
              <a:t>2017</a:t>
            </a:r>
            <a:r>
              <a:rPr lang="zh-CN" altLang="en-US" sz="2000" b="1" dirty="0" smtClean="0">
                <a:latin typeface="楷体" panose="02010609060101010101" charset="-122"/>
                <a:ea typeface="楷体" panose="02010609060101010101" charset="-122"/>
                <a:cs typeface="Times New Roman" panose="02020603050405020304" pitchFamily="2" charset="0"/>
              </a:rPr>
              <a:t>年文综全国卷</a:t>
            </a:r>
            <a:r>
              <a:rPr lang="en-US" altLang="zh-CN" sz="2000" b="1" dirty="0" smtClean="0">
                <a:latin typeface="楷体" panose="02010609060101010101" charset="-122"/>
                <a:ea typeface="楷体" panose="02010609060101010101" charset="-122"/>
                <a:cs typeface="Times New Roman" panose="02020603050405020304" pitchFamily="2" charset="0"/>
              </a:rPr>
              <a:t>1 </a:t>
            </a:r>
            <a:r>
              <a:rPr lang="zh-CN" altLang="en-US" sz="2000" b="1" dirty="0" smtClean="0">
                <a:latin typeface="楷体" panose="02010609060101010101" charset="-122"/>
                <a:ea typeface="楷体" panose="02010609060101010101" charset="-122"/>
                <a:cs typeface="Times New Roman" panose="02020603050405020304" pitchFamily="2" charset="0"/>
              </a:rPr>
              <a:t>） </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30.</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陕甘宁边区政府在一份文件中讲到：“政府的各种政策，应当根据各阶级的共同利害出发，凡是只对一阶级有利，对另一阶级有害的便不能作为政策决定的根据</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现在则工人、农民、地主、资本家，都是平等的有权利。”这一精神的贯彻</a:t>
            </a:r>
            <a:endPar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530350" algn="l"/>
                <a:tab pos="2969895" algn="l"/>
                <a:tab pos="4410075" algn="l"/>
              </a:tabLst>
            </a:pP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推动了土地革命的顺利开展  </a:t>
            </a:r>
            <a:r>
              <a:rPr kumimoji="0" lang="en-US" altLang="zh-CN" sz="2000" b="1" i="0" u="none" strike="noStrike" cap="none" normalizeH="0" baseline="0" dirty="0" smtClean="0">
                <a:ln>
                  <a:noFill/>
                </a:ln>
                <a:solidFill>
                  <a:srgbClr val="FF0000"/>
                </a:solidFill>
                <a:effectLst/>
                <a:latin typeface="楷体" panose="02010609060101010101" charset="-122"/>
                <a:ea typeface="楷体" panose="02010609060101010101" charset="-122"/>
                <a:cs typeface="Times New Roman" panose="02020603050405020304" pitchFamily="2" charset="0"/>
              </a:rPr>
              <a:t>B</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适应了民族战争新形势的需要</a:t>
            </a:r>
            <a:endParaRPr kumimoji="0" lang="zh-CN" altLang="en-US" sz="24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530350" algn="l"/>
                <a:tab pos="2969895" algn="l"/>
                <a:tab pos="4410075" algn="l"/>
              </a:tabLst>
            </a:pP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C.</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巩固了国民革命的社会基础  </a:t>
            </a:r>
            <a:r>
              <a:rPr kumimoji="0" lang="en-US" altLang="zh-CN"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D.</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壮大了反抗国民党政府的力量</a:t>
            </a:r>
            <a:endPar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p:txBody>
      </p:sp>
      <p:sp>
        <p:nvSpPr>
          <p:cNvPr id="101" name="文本框 100"/>
          <p:cNvSpPr txBox="1"/>
          <p:nvPr/>
        </p:nvSpPr>
        <p:spPr>
          <a:xfrm>
            <a:off x="528955" y="4965065"/>
            <a:ext cx="11224260" cy="1630045"/>
          </a:xfrm>
          <a:prstGeom prst="rect">
            <a:avLst/>
          </a:prstGeom>
          <a:noFill/>
          <a:ln w="9525">
            <a:noFill/>
          </a:ln>
        </p:spPr>
        <p:txBody>
          <a:bodyPr wrap="square">
            <a:spAutoFit/>
          </a:bodyPr>
          <a:p>
            <a:pPr marL="267970" indent="-267970"/>
            <a:r>
              <a:rPr lang="en-US" altLang="zh-CN" sz="2000" b="1">
                <a:latin typeface="楷体" panose="02010609060101010101" charset="-122"/>
                <a:ea typeface="楷体" panose="02010609060101010101" charset="-122"/>
                <a:cs typeface="楷体" panose="02010609060101010101" charset="-122"/>
              </a:rPr>
              <a:t>30</a:t>
            </a:r>
            <a:r>
              <a:rPr lang="zh-CN" altLang="en-US" sz="2000" b="1">
                <a:latin typeface="楷体" panose="02010609060101010101" charset="-122"/>
                <a:ea typeface="楷体" panose="02010609060101010101" charset="-122"/>
                <a:cs typeface="楷体" panose="02010609060101010101" charset="-122"/>
              </a:rPr>
              <a:t>．</a:t>
            </a:r>
            <a:r>
              <a:rPr lang="en-US" altLang="zh-CN" sz="2000" b="1">
                <a:latin typeface="楷体" panose="02010609060101010101" charset="-122"/>
                <a:ea typeface="楷体" panose="02010609060101010101" charset="-122"/>
                <a:cs typeface="楷体" panose="02010609060101010101" charset="-122"/>
              </a:rPr>
              <a:t>1949</a:t>
            </a:r>
            <a:r>
              <a:rPr lang="zh-CN" altLang="en-US" sz="2000" b="1">
                <a:latin typeface="楷体" panose="02010609060101010101" charset="-122"/>
                <a:ea typeface="楷体" panose="02010609060101010101" charset="-122"/>
                <a:cs typeface="楷体" panose="02010609060101010101" charset="-122"/>
              </a:rPr>
              <a:t>年，渡江战役即将发起时，英国军舰擅自闯入长江人民解放军防线。人民解放军奋起反击，毙伤英军百余人，并要求英、美、法等国的武装力量“迅速撤离中国的领水、领海、领土、领空”。人民解放军的这一行动</a:t>
            </a:r>
            <a:endParaRPr lang="zh-CN" altLang="en-US" sz="2000" b="1">
              <a:latin typeface="楷体" panose="02010609060101010101" charset="-122"/>
              <a:ea typeface="楷体" panose="02010609060101010101" charset="-122"/>
              <a:cs typeface="楷体" panose="02010609060101010101" charset="-122"/>
            </a:endParaRPr>
          </a:p>
          <a:p>
            <a:pPr marL="267970" indent="-267970"/>
            <a:r>
              <a:rPr lang="en-US" altLang="zh-CN" sz="2000" b="1">
                <a:latin typeface="楷体" panose="02010609060101010101" charset="-122"/>
                <a:ea typeface="楷体" panose="02010609060101010101" charset="-122"/>
                <a:cs typeface="楷体" panose="02010609060101010101" charset="-122"/>
              </a:rPr>
              <a:t>A</a:t>
            </a:r>
            <a:r>
              <a:rPr lang="zh-CN" altLang="en-US" sz="2000" b="1">
                <a:latin typeface="楷体" panose="02010609060101010101" charset="-122"/>
                <a:ea typeface="楷体" panose="02010609060101010101" charset="-122"/>
                <a:cs typeface="楷体" panose="02010609060101010101" charset="-122"/>
              </a:rPr>
              <a:t>．有利于巩固社会主义阵营          </a:t>
            </a:r>
            <a:r>
              <a:rPr lang="zh-CN" altLang="en-US" sz="2000" b="1">
                <a:solidFill>
                  <a:srgbClr val="FF0000"/>
                </a:solidFill>
                <a:latin typeface="楷体" panose="02010609060101010101" charset="-122"/>
                <a:ea typeface="楷体" panose="02010609060101010101" charset="-122"/>
                <a:cs typeface="楷体" panose="02010609060101010101" charset="-122"/>
              </a:rPr>
              <a:t> </a:t>
            </a:r>
            <a:r>
              <a:rPr lang="en-US" altLang="zh-CN" sz="2000" b="1">
                <a:solidFill>
                  <a:srgbClr val="FF0000"/>
                </a:solidFill>
                <a:latin typeface="楷体" panose="02010609060101010101" charset="-122"/>
                <a:ea typeface="楷体" panose="02010609060101010101" charset="-122"/>
                <a:cs typeface="楷体" panose="02010609060101010101" charset="-122"/>
              </a:rPr>
              <a:t>B</a:t>
            </a:r>
            <a:r>
              <a:rPr lang="zh-CN" altLang="en-US" sz="2000" b="1">
                <a:latin typeface="楷体" panose="02010609060101010101" charset="-122"/>
                <a:ea typeface="楷体" panose="02010609060101010101" charset="-122"/>
                <a:cs typeface="楷体" panose="02010609060101010101" charset="-122"/>
              </a:rPr>
              <a:t>．是对列强在华特权的否定</a:t>
            </a:r>
            <a:endParaRPr lang="zh-CN" altLang="en-US" sz="2000" b="1">
              <a:latin typeface="楷体" panose="02010609060101010101" charset="-122"/>
              <a:ea typeface="楷体" panose="02010609060101010101" charset="-122"/>
              <a:cs typeface="楷体" panose="02010609060101010101" charset="-122"/>
            </a:endParaRPr>
          </a:p>
          <a:p>
            <a:pPr marL="267970" indent="-267970"/>
            <a:r>
              <a:rPr lang="en-US" altLang="zh-CN" sz="2000" b="1">
                <a:latin typeface="楷体" panose="02010609060101010101" charset="-122"/>
                <a:ea typeface="楷体" panose="02010609060101010101" charset="-122"/>
                <a:cs typeface="楷体" panose="02010609060101010101" charset="-122"/>
              </a:rPr>
              <a:t>C</a:t>
            </a:r>
            <a:r>
              <a:rPr lang="zh-CN" altLang="en-US" sz="2000" b="1">
                <a:latin typeface="楷体" panose="02010609060101010101" charset="-122"/>
                <a:ea typeface="楷体" panose="02010609060101010101" charset="-122"/>
                <a:cs typeface="楷体" panose="02010609060101010101" charset="-122"/>
              </a:rPr>
              <a:t>．切断了西方国家对国民党的军事援助 </a:t>
            </a:r>
            <a:r>
              <a:rPr lang="en-US" altLang="zh-CN" sz="2000" b="1">
                <a:latin typeface="楷体" panose="02010609060101010101" charset="-122"/>
                <a:ea typeface="楷体" panose="02010609060101010101" charset="-122"/>
                <a:cs typeface="楷体" panose="02010609060101010101" charset="-122"/>
              </a:rPr>
              <a:t>D</a:t>
            </a:r>
            <a:r>
              <a:rPr lang="zh-CN" altLang="en-US" sz="2000" b="1">
                <a:latin typeface="楷体" panose="02010609060101010101" charset="-122"/>
                <a:ea typeface="楷体" panose="02010609060101010101" charset="-122"/>
                <a:cs typeface="楷体" panose="02010609060101010101" charset="-122"/>
              </a:rPr>
              <a:t>．反映出“另起炉灶”外交政策的确立</a:t>
            </a:r>
            <a:endParaRPr lang="zh-CN" altLang="en-US" sz="2000"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1129030" y="181610"/>
            <a:ext cx="9074785" cy="583565"/>
          </a:xfrm>
          <a:prstGeom prst="rect">
            <a:avLst/>
          </a:prstGeom>
          <a:noFill/>
        </p:spPr>
        <p:txBody>
          <a:bodyPr wrap="square" rtlCol="0" anchor="t">
            <a:spAutoFit/>
          </a:bodyPr>
          <a:p>
            <a:pPr marL="0" indent="0">
              <a:buNone/>
            </a:pPr>
            <a:r>
              <a:rPr lang="en-US" altLang="zh-CN" sz="3200" b="1">
                <a:solidFill>
                  <a:srgbClr val="0070C0"/>
                </a:solidFill>
                <a:latin typeface="楷体" panose="02010609060101010101" charset="-122"/>
                <a:ea typeface="楷体" panose="02010609060101010101" charset="-122"/>
                <a:sym typeface="+mn-ea"/>
              </a:rPr>
              <a:t>2</a:t>
            </a:r>
            <a:r>
              <a:rPr lang="zh-CN" altLang="en-US" sz="3200" b="1">
                <a:solidFill>
                  <a:srgbClr val="0070C0"/>
                </a:solidFill>
                <a:latin typeface="楷体" panose="02010609060101010101" charset="-122"/>
                <a:ea typeface="楷体" panose="02010609060101010101" charset="-122"/>
                <a:sym typeface="+mn-ea"/>
              </a:rPr>
              <a:t>、加强</a:t>
            </a:r>
            <a:r>
              <a:rPr lang="zh-CN" altLang="en-US" sz="3200" b="1">
                <a:solidFill>
                  <a:srgbClr val="FF0000"/>
                </a:solidFill>
                <a:latin typeface="楷体" panose="02010609060101010101" charset="-122"/>
                <a:ea typeface="楷体" panose="02010609060101010101" charset="-122"/>
                <a:sym typeface="+mn-ea"/>
              </a:rPr>
              <a:t>革命传统</a:t>
            </a:r>
            <a:r>
              <a:rPr lang="zh-CN" altLang="en-US" sz="3200" b="1">
                <a:solidFill>
                  <a:srgbClr val="0070C0"/>
                </a:solidFill>
                <a:latin typeface="楷体" panose="02010609060101010101" charset="-122"/>
                <a:ea typeface="楷体" panose="02010609060101010101" charset="-122"/>
                <a:sym typeface="+mn-ea"/>
              </a:rPr>
              <a:t>、</a:t>
            </a:r>
            <a:r>
              <a:rPr lang="zh-CN" altLang="en-US" sz="3200" b="1">
                <a:solidFill>
                  <a:srgbClr val="FF0000"/>
                </a:solidFill>
                <a:latin typeface="楷体" panose="02010609060101010101" charset="-122"/>
                <a:ea typeface="楷体" panose="02010609060101010101" charset="-122"/>
                <a:sym typeface="+mn-ea"/>
              </a:rPr>
              <a:t>国家安全、海洋权益</a:t>
            </a:r>
            <a:endParaRPr lang="zh-CN" altLang="en-US" sz="3200" b="1">
              <a:solidFill>
                <a:srgbClr val="0070C0"/>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1"/>
          <p:cNvSpPr>
            <a:spLocks noChangeArrowheads="1"/>
          </p:cNvSpPr>
          <p:nvPr/>
        </p:nvSpPr>
        <p:spPr bwMode="auto">
          <a:xfrm>
            <a:off x="469900" y="2847975"/>
            <a:ext cx="11617325" cy="1568450"/>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tabLst>
                <a:tab pos="1530350" algn="l"/>
                <a:tab pos="2969895" algn="l"/>
                <a:tab pos="4410075" algn="l"/>
              </a:tabLst>
            </a:pP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32</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2017</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年文综全国卷</a:t>
            </a: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2</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32.</a:t>
            </a:r>
            <a:r>
              <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在梭伦改革之后的雅典，有的执政官是未经正当选举上台的，被称为僭主。他们一般出身贵族，政绩斐然，重视平民利益，但最终受到流放等惩罚。这种现象表明，在当时的雅典</a:t>
            </a:r>
            <a:endParaRPr kumimoji="0" lang="zh-CN" altLang="en-US" sz="2000"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530350" algn="l"/>
                <a:tab pos="2969895" algn="l"/>
                <a:tab pos="4410075" algn="l"/>
              </a:tabLst>
            </a:pP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A.</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贵族垄断国家政权	     </a:t>
            </a: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B.</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政治生活缺乏法制基础</a:t>
            </a:r>
            <a:endPar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1530350" algn="l"/>
                <a:tab pos="2969895" algn="l"/>
                <a:tab pos="4410075" algn="l"/>
              </a:tabLst>
            </a:pPr>
            <a:r>
              <a:rPr kumimoji="0" lang="en-US" altLang="zh-CN"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C.</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平民没有政治权利	     </a:t>
            </a:r>
            <a:r>
              <a:rPr kumimoji="0" lang="en-US" altLang="zh-CN" b="1" i="0" u="none" strike="noStrike" cap="none" normalizeH="0" baseline="0" dirty="0" smtClean="0">
                <a:ln>
                  <a:noFill/>
                </a:ln>
                <a:solidFill>
                  <a:srgbClr val="C00000"/>
                </a:solidFill>
                <a:effectLst/>
                <a:latin typeface="楷体" panose="02010609060101010101" charset="-122"/>
                <a:ea typeface="楷体" panose="02010609060101010101" charset="-122"/>
                <a:cs typeface="Times New Roman" panose="02020603050405020304" pitchFamily="2" charset="0"/>
              </a:rPr>
              <a:t>D.</a:t>
            </a:r>
            <a:r>
              <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rPr>
              <a:t>民主政治已是人心所向</a:t>
            </a:r>
            <a:endParaRPr kumimoji="0" lang="zh-CN" altLang="en-US" b="1" i="0" u="none" strike="noStrike" cap="none" normalizeH="0" baseline="0" dirty="0" smtClean="0">
              <a:ln>
                <a:noFill/>
              </a:ln>
              <a:solidFill>
                <a:schemeClr val="tx1"/>
              </a:solidFill>
              <a:effectLst/>
              <a:latin typeface="楷体" panose="02010609060101010101" charset="-122"/>
              <a:ea typeface="楷体" panose="02010609060101010101" charset="-122"/>
              <a:cs typeface="Times New Roman" panose="02020603050405020304" pitchFamily="2" charset="0"/>
            </a:endParaRPr>
          </a:p>
        </p:txBody>
      </p:sp>
      <p:sp>
        <p:nvSpPr>
          <p:cNvPr id="101" name="文本框 100"/>
          <p:cNvSpPr txBox="1"/>
          <p:nvPr/>
        </p:nvSpPr>
        <p:spPr>
          <a:xfrm>
            <a:off x="264160" y="1089025"/>
            <a:ext cx="11613515" cy="1198880"/>
          </a:xfrm>
          <a:prstGeom prst="rect">
            <a:avLst/>
          </a:prstGeom>
          <a:noFill/>
          <a:ln w="9525">
            <a:noFill/>
          </a:ln>
        </p:spPr>
        <p:txBody>
          <a:bodyPr wrap="square">
            <a:spAutoFit/>
          </a:bodyPr>
          <a:p>
            <a:pPr marL="267970" indent="-267970"/>
            <a:r>
              <a:rPr lang="en-US" altLang="zh-CN" b="1">
                <a:latin typeface="楷体" panose="02010609060101010101" charset="-122"/>
                <a:ea typeface="楷体" panose="02010609060101010101" charset="-122"/>
                <a:cs typeface="楷体" panose="02010609060101010101" charset="-122"/>
              </a:rPr>
              <a:t>32</a:t>
            </a:r>
            <a:r>
              <a:rPr lang="zh-CN" altLang="en-US" b="1">
                <a:latin typeface="楷体" panose="02010609060101010101" charset="-122"/>
                <a:ea typeface="楷体" panose="02010609060101010101" charset="-122"/>
                <a:cs typeface="楷体" panose="02010609060101010101" charset="-122"/>
              </a:rPr>
              <a:t>．</a:t>
            </a:r>
            <a:r>
              <a:rPr lang="zh-CN" b="1" dirty="0" smtClean="0">
                <a:latin typeface="仿宋" panose="02010609060101010101" charset="-122"/>
                <a:ea typeface="仿宋" panose="02010609060101010101" charset="-122"/>
                <a:cs typeface="Times New Roman" panose="02020603050405020304" pitchFamily="2" charset="0"/>
                <a:sym typeface="+mn-ea"/>
              </a:rPr>
              <a:t>（</a:t>
            </a:r>
            <a:r>
              <a:rPr lang="en-US" altLang="zh-CN" b="1" dirty="0" smtClean="0">
                <a:latin typeface="仿宋" panose="02010609060101010101" charset="-122"/>
                <a:ea typeface="仿宋" panose="02010609060101010101" charset="-122"/>
                <a:cs typeface="Times New Roman" panose="02020603050405020304" pitchFamily="2" charset="0"/>
                <a:sym typeface="+mn-ea"/>
              </a:rPr>
              <a:t>2017</a:t>
            </a:r>
            <a:r>
              <a:rPr lang="zh-CN" altLang="en-US" b="1" dirty="0" smtClean="0">
                <a:latin typeface="仿宋" panose="02010609060101010101" charset="-122"/>
                <a:ea typeface="仿宋" panose="02010609060101010101" charset="-122"/>
                <a:cs typeface="Times New Roman" panose="02020603050405020304" pitchFamily="2" charset="0"/>
                <a:sym typeface="+mn-ea"/>
              </a:rPr>
              <a:t>年文综全国卷</a:t>
            </a:r>
            <a:r>
              <a:rPr lang="en-US" altLang="zh-CN" b="1" dirty="0" smtClean="0">
                <a:latin typeface="仿宋" panose="02010609060101010101" charset="-122"/>
                <a:ea typeface="仿宋" panose="02010609060101010101" charset="-122"/>
                <a:cs typeface="Times New Roman" panose="02020603050405020304" pitchFamily="2" charset="0"/>
                <a:sym typeface="+mn-ea"/>
              </a:rPr>
              <a:t>1</a:t>
            </a:r>
            <a:r>
              <a:rPr lang="zh-CN" altLang="en-US" b="1" dirty="0" smtClean="0">
                <a:latin typeface="仿宋" panose="02010609060101010101" charset="-122"/>
                <a:ea typeface="仿宋" panose="02010609060101010101" charset="-122"/>
                <a:cs typeface="Times New Roman" panose="02020603050405020304" pitchFamily="2" charset="0"/>
                <a:sym typeface="+mn-ea"/>
              </a:rPr>
              <a:t>）</a:t>
            </a:r>
            <a:r>
              <a:rPr lang="zh-CN" altLang="en-US" b="1">
                <a:latin typeface="楷体" panose="02010609060101010101" charset="-122"/>
                <a:ea typeface="楷体" panose="02010609060101010101" charset="-122"/>
                <a:cs typeface="楷体" panose="02010609060101010101" charset="-122"/>
              </a:rPr>
              <a:t>在公元前</a:t>
            </a:r>
            <a:r>
              <a:rPr lang="en-US" altLang="zh-CN" b="1">
                <a:latin typeface="楷体" panose="02010609060101010101" charset="-122"/>
                <a:ea typeface="楷体" panose="02010609060101010101" charset="-122"/>
                <a:cs typeface="楷体" panose="02010609060101010101" charset="-122"/>
              </a:rPr>
              <a:t>9</a:t>
            </a:r>
            <a:r>
              <a:rPr lang="zh-CN" altLang="en-US" b="1">
                <a:latin typeface="楷体" panose="02010609060101010101" charset="-122"/>
                <a:ea typeface="楷体" panose="02010609060101010101" charset="-122"/>
                <a:cs typeface="楷体" panose="02010609060101010101" charset="-122"/>
              </a:rPr>
              <a:t>至前</a:t>
            </a:r>
            <a:r>
              <a:rPr lang="en-US" altLang="zh-CN" b="1">
                <a:latin typeface="楷体" panose="02010609060101010101" charset="-122"/>
                <a:ea typeface="楷体" panose="02010609060101010101" charset="-122"/>
                <a:cs typeface="楷体" panose="02010609060101010101" charset="-122"/>
              </a:rPr>
              <a:t>8</a:t>
            </a:r>
            <a:r>
              <a:rPr lang="zh-CN" altLang="en-US" b="1">
                <a:latin typeface="楷体" panose="02010609060101010101" charset="-122"/>
                <a:ea typeface="楷体" panose="02010609060101010101" charset="-122"/>
                <a:cs typeface="楷体" panose="02010609060101010101" charset="-122"/>
              </a:rPr>
              <a:t>世纪广为流传的希腊神话中，诸神的形象和性情与人相似，不仅具有人的七情六欲，而且还争权夺利，没有一个是全知全能和完美无缺的。这反映了在古代雅典</a:t>
            </a:r>
            <a:endParaRPr lang="zh-CN" altLang="en-US" b="1">
              <a:latin typeface="楷体" panose="02010609060101010101" charset="-122"/>
              <a:ea typeface="楷体" panose="02010609060101010101" charset="-122"/>
              <a:cs typeface="楷体" panose="02010609060101010101" charset="-122"/>
            </a:endParaRPr>
          </a:p>
          <a:p>
            <a:pPr marL="267970" indent="-267970"/>
            <a:r>
              <a:rPr lang="en-US" altLang="zh-CN" b="1">
                <a:latin typeface="楷体" panose="02010609060101010101" charset="-122"/>
                <a:ea typeface="楷体" panose="02010609060101010101" charset="-122"/>
                <a:cs typeface="楷体" panose="02010609060101010101" charset="-122"/>
              </a:rPr>
              <a:t>A</a:t>
            </a:r>
            <a:r>
              <a:rPr lang="zh-CN" altLang="en-US" b="1">
                <a:latin typeface="楷体" panose="02010609060101010101" charset="-122"/>
                <a:ea typeface="楷体" panose="02010609060101010101" charset="-122"/>
                <a:cs typeface="楷体" panose="02010609060101010101" charset="-122"/>
              </a:rPr>
              <a:t>．宗教信仰意识淡薄                </a:t>
            </a:r>
            <a:r>
              <a:rPr lang="zh-CN" altLang="en-US" b="1">
                <a:solidFill>
                  <a:srgbClr val="FF0000"/>
                </a:solidFill>
                <a:latin typeface="楷体" panose="02010609060101010101" charset="-122"/>
                <a:ea typeface="楷体" panose="02010609060101010101" charset="-122"/>
                <a:cs typeface="楷体" panose="02010609060101010101" charset="-122"/>
              </a:rPr>
              <a:t> </a:t>
            </a:r>
            <a:r>
              <a:rPr lang="en-US" altLang="zh-CN" b="1">
                <a:solidFill>
                  <a:srgbClr val="FF0000"/>
                </a:solidFill>
                <a:latin typeface="楷体" panose="02010609060101010101" charset="-122"/>
                <a:ea typeface="楷体" panose="02010609060101010101" charset="-122"/>
                <a:cs typeface="楷体" panose="02010609060101010101" charset="-122"/>
              </a:rPr>
              <a:t>B</a:t>
            </a:r>
            <a:r>
              <a:rPr lang="zh-CN" altLang="en-US" b="1">
                <a:latin typeface="楷体" panose="02010609060101010101" charset="-122"/>
                <a:ea typeface="楷体" panose="02010609060101010101" charset="-122"/>
                <a:cs typeface="楷体" panose="02010609060101010101" charset="-122"/>
              </a:rPr>
              <a:t>．人文思想根植于传统文化</a:t>
            </a:r>
            <a:endParaRPr lang="zh-CN" altLang="en-US" b="1">
              <a:latin typeface="楷体" panose="02010609060101010101" charset="-122"/>
              <a:ea typeface="楷体" panose="02010609060101010101" charset="-122"/>
              <a:cs typeface="楷体" panose="02010609060101010101" charset="-122"/>
            </a:endParaRPr>
          </a:p>
          <a:p>
            <a:pPr marL="267970" indent="-267970"/>
            <a:r>
              <a:rPr lang="en-US" altLang="zh-CN" b="1">
                <a:latin typeface="楷体" panose="02010609060101010101" charset="-122"/>
                <a:ea typeface="楷体" panose="02010609060101010101" charset="-122"/>
                <a:cs typeface="楷体" panose="02010609060101010101" charset="-122"/>
              </a:rPr>
              <a:t>C</a:t>
            </a:r>
            <a:r>
              <a:rPr lang="zh-CN" altLang="en-US" b="1">
                <a:latin typeface="楷体" panose="02010609060101010101" charset="-122"/>
                <a:ea typeface="楷体" panose="02010609060101010101" charset="-122"/>
                <a:cs typeface="楷体" panose="02010609060101010101" charset="-122"/>
              </a:rPr>
              <a:t>．理性占据主导地位                 </a:t>
            </a:r>
            <a:r>
              <a:rPr lang="en-US" altLang="zh-CN" b="1">
                <a:latin typeface="楷体" panose="02010609060101010101" charset="-122"/>
                <a:ea typeface="楷体" panose="02010609060101010101" charset="-122"/>
                <a:cs typeface="楷体" panose="02010609060101010101" charset="-122"/>
              </a:rPr>
              <a:t>D</a:t>
            </a:r>
            <a:r>
              <a:rPr lang="zh-CN" altLang="en-US" b="1">
                <a:latin typeface="楷体" panose="02010609060101010101" charset="-122"/>
                <a:ea typeface="楷体" panose="02010609060101010101" charset="-122"/>
                <a:cs typeface="楷体" panose="02010609060101010101" charset="-122"/>
              </a:rPr>
              <a:t>．神话的影响随民主进程而削弱</a:t>
            </a:r>
            <a:endParaRPr lang="zh-CN" altLang="en-US"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346075" y="4910455"/>
            <a:ext cx="11449685" cy="1322070"/>
          </a:xfrm>
          <a:prstGeom prst="rect">
            <a:avLst/>
          </a:prstGeom>
          <a:noFill/>
          <a:ln w="9525">
            <a:noFill/>
          </a:ln>
        </p:spPr>
        <p:txBody>
          <a:bodyPr wrap="square">
            <a:spAutoFit/>
          </a:bodyPr>
          <a:p>
            <a:pPr marL="267970" indent="-267970"/>
            <a:r>
              <a:rPr lang="en-US" altLang="zh-CN" sz="2000" b="1">
                <a:latin typeface="楷体" panose="02010609060101010101" charset="-122"/>
                <a:ea typeface="楷体" panose="02010609060101010101" charset="-122"/>
                <a:cs typeface="楷体" panose="02010609060101010101" charset="-122"/>
              </a:rPr>
              <a:t>32</a:t>
            </a:r>
            <a:r>
              <a:rPr lang="zh-CN" altLang="en-US" sz="2000" b="1">
                <a:latin typeface="楷体" panose="02010609060101010101" charset="-122"/>
                <a:ea typeface="楷体" panose="02010609060101010101" charset="-122"/>
                <a:cs typeface="楷体" panose="02010609060101010101" charset="-122"/>
              </a:rPr>
              <a:t>．</a:t>
            </a:r>
            <a:r>
              <a:rPr lang="zh-CN" sz="2000" b="1" dirty="0" smtClean="0">
                <a:ln>
                  <a:noFill/>
                </a:ln>
                <a:effectLst/>
                <a:latin typeface="仿宋" panose="02010609060101010101" charset="-122"/>
                <a:ea typeface="仿宋" panose="02010609060101010101" charset="-122"/>
                <a:cs typeface="Times New Roman" panose="02020603050405020304" pitchFamily="2" charset="0"/>
                <a:sym typeface="+mn-ea"/>
              </a:rPr>
              <a:t>（</a:t>
            </a:r>
            <a:r>
              <a:rPr lang="en-US" altLang="zh-CN" sz="2000" b="1" dirty="0" smtClean="0">
                <a:ln>
                  <a:noFill/>
                </a:ln>
                <a:effectLst/>
                <a:latin typeface="仿宋" panose="02010609060101010101" charset="-122"/>
                <a:ea typeface="仿宋" panose="02010609060101010101" charset="-122"/>
                <a:cs typeface="Times New Roman" panose="02020603050405020304" pitchFamily="2" charset="0"/>
                <a:sym typeface="+mn-ea"/>
              </a:rPr>
              <a:t>2017</a:t>
            </a:r>
            <a:r>
              <a:rPr lang="zh-CN" altLang="en-US" sz="2000" b="1" dirty="0" smtClean="0">
                <a:ln>
                  <a:noFill/>
                </a:ln>
                <a:effectLst/>
                <a:latin typeface="仿宋" panose="02010609060101010101" charset="-122"/>
                <a:ea typeface="仿宋" panose="02010609060101010101" charset="-122"/>
                <a:cs typeface="Times New Roman" panose="02020603050405020304" pitchFamily="2" charset="0"/>
                <a:sym typeface="+mn-ea"/>
              </a:rPr>
              <a:t>年文综全国卷</a:t>
            </a:r>
            <a:r>
              <a:rPr lang="en-US" altLang="zh-CN" sz="2000" b="1" dirty="0" smtClean="0">
                <a:ln>
                  <a:noFill/>
                </a:ln>
                <a:effectLst/>
                <a:latin typeface="仿宋" panose="02010609060101010101" charset="-122"/>
                <a:ea typeface="仿宋" panose="02010609060101010101" charset="-122"/>
                <a:cs typeface="Times New Roman" panose="02020603050405020304" pitchFamily="2" charset="0"/>
                <a:sym typeface="+mn-ea"/>
              </a:rPr>
              <a:t>3</a:t>
            </a:r>
            <a:r>
              <a:rPr lang="zh-CN" altLang="en-US" sz="2000" b="1" dirty="0" smtClean="0">
                <a:ln>
                  <a:noFill/>
                </a:ln>
                <a:effectLst/>
                <a:latin typeface="仿宋" panose="02010609060101010101" charset="-122"/>
                <a:ea typeface="仿宋" panose="02010609060101010101" charset="-122"/>
                <a:cs typeface="Times New Roman" panose="02020603050405020304" pitchFamily="2" charset="0"/>
                <a:sym typeface="+mn-ea"/>
              </a:rPr>
              <a:t>）</a:t>
            </a:r>
            <a:r>
              <a:rPr lang="zh-CN" altLang="en-US" sz="2000" b="1">
                <a:latin typeface="楷体" panose="02010609060101010101" charset="-122"/>
                <a:ea typeface="楷体" panose="02010609060101010101" charset="-122"/>
                <a:cs typeface="楷体" panose="02010609060101010101" charset="-122"/>
              </a:rPr>
              <a:t>在古代雅典，官员就职前须宣誓保证依法履行职责，陪审员须宣誓保证公正审判，年满</a:t>
            </a:r>
            <a:r>
              <a:rPr lang="en-US" altLang="zh-CN" sz="2000" b="1">
                <a:latin typeface="楷体" panose="02010609060101010101" charset="-122"/>
                <a:ea typeface="楷体" panose="02010609060101010101" charset="-122"/>
                <a:cs typeface="楷体" panose="02010609060101010101" charset="-122"/>
              </a:rPr>
              <a:t>18</a:t>
            </a:r>
            <a:r>
              <a:rPr lang="zh-CN" altLang="en-US" sz="2000" b="1">
                <a:latin typeface="楷体" panose="02010609060101010101" charset="-122"/>
                <a:ea typeface="楷体" panose="02010609060101010101" charset="-122"/>
                <a:cs typeface="楷体" panose="02010609060101010101" charset="-122"/>
              </a:rPr>
              <a:t>岁的青年男子须参加成人宣誓仪式才拥有公民的权利和义务。这些宣誓旨在</a:t>
            </a:r>
            <a:endParaRPr lang="zh-CN" altLang="en-US" sz="2000" b="1">
              <a:latin typeface="楷体" panose="02010609060101010101" charset="-122"/>
              <a:ea typeface="楷体" panose="02010609060101010101" charset="-122"/>
              <a:cs typeface="楷体" panose="02010609060101010101" charset="-122"/>
            </a:endParaRPr>
          </a:p>
          <a:p>
            <a:pPr marL="267970" indent="-267970"/>
            <a:r>
              <a:rPr lang="en-US" altLang="zh-CN" sz="2000" b="1">
                <a:latin typeface="楷体" panose="02010609060101010101" charset="-122"/>
                <a:ea typeface="楷体" panose="02010609060101010101" charset="-122"/>
                <a:cs typeface="楷体" panose="02010609060101010101" charset="-122"/>
              </a:rPr>
              <a:t>A</a:t>
            </a:r>
            <a:r>
              <a:rPr lang="zh-CN" altLang="en-US" sz="2000" b="1">
                <a:latin typeface="楷体" panose="02010609060101010101" charset="-122"/>
                <a:ea typeface="楷体" panose="02010609060101010101" charset="-122"/>
                <a:cs typeface="楷体" panose="02010609060101010101" charset="-122"/>
              </a:rPr>
              <a:t>．限制权力滥用                     </a:t>
            </a:r>
            <a:r>
              <a:rPr lang="en-US" altLang="zh-CN" sz="2000" b="1">
                <a:latin typeface="楷体" panose="02010609060101010101" charset="-122"/>
                <a:ea typeface="楷体" panose="02010609060101010101" charset="-122"/>
                <a:cs typeface="楷体" panose="02010609060101010101" charset="-122"/>
              </a:rPr>
              <a:t>B</a:t>
            </a:r>
            <a:r>
              <a:rPr lang="zh-CN" altLang="en-US" sz="2000" b="1">
                <a:latin typeface="楷体" panose="02010609060101010101" charset="-122"/>
                <a:ea typeface="楷体" panose="02010609060101010101" charset="-122"/>
                <a:cs typeface="楷体" panose="02010609060101010101" charset="-122"/>
              </a:rPr>
              <a:t>．防止官员腐败</a:t>
            </a:r>
            <a:endParaRPr lang="zh-CN" altLang="en-US" sz="2000" b="1">
              <a:latin typeface="楷体" panose="02010609060101010101" charset="-122"/>
              <a:ea typeface="楷体" panose="02010609060101010101" charset="-122"/>
              <a:cs typeface="楷体" panose="02010609060101010101" charset="-122"/>
            </a:endParaRPr>
          </a:p>
          <a:p>
            <a:pPr marL="267970" indent="-267970"/>
            <a:r>
              <a:rPr lang="en-US" altLang="zh-CN" sz="2000" b="1">
                <a:latin typeface="楷体" panose="02010609060101010101" charset="-122"/>
                <a:ea typeface="楷体" panose="02010609060101010101" charset="-122"/>
                <a:cs typeface="楷体" panose="02010609060101010101" charset="-122"/>
              </a:rPr>
              <a:t>C</a:t>
            </a:r>
            <a:r>
              <a:rPr lang="zh-CN" altLang="en-US" sz="2000" b="1">
                <a:latin typeface="楷体" panose="02010609060101010101" charset="-122"/>
                <a:ea typeface="楷体" panose="02010609060101010101" charset="-122"/>
                <a:cs typeface="楷体" panose="02010609060101010101" charset="-122"/>
              </a:rPr>
              <a:t>．培育权利观念                    </a:t>
            </a:r>
            <a:r>
              <a:rPr lang="zh-CN" altLang="en-US" sz="2000" b="1">
                <a:solidFill>
                  <a:srgbClr val="FF0000"/>
                </a:solidFill>
                <a:latin typeface="楷体" panose="02010609060101010101" charset="-122"/>
                <a:ea typeface="楷体" panose="02010609060101010101" charset="-122"/>
                <a:cs typeface="楷体" panose="02010609060101010101" charset="-122"/>
              </a:rPr>
              <a:t> </a:t>
            </a:r>
            <a:r>
              <a:rPr lang="en-US" altLang="zh-CN" sz="2000" b="1">
                <a:solidFill>
                  <a:srgbClr val="FF0000"/>
                </a:solidFill>
                <a:latin typeface="楷体" panose="02010609060101010101" charset="-122"/>
                <a:ea typeface="楷体" panose="02010609060101010101" charset="-122"/>
                <a:cs typeface="楷体" panose="02010609060101010101" charset="-122"/>
              </a:rPr>
              <a:t>D</a:t>
            </a:r>
            <a:r>
              <a:rPr lang="zh-CN" altLang="en-US" sz="2000" b="1">
                <a:latin typeface="楷体" panose="02010609060101010101" charset="-122"/>
                <a:ea typeface="楷体" panose="02010609060101010101" charset="-122"/>
                <a:cs typeface="楷体" panose="02010609060101010101" charset="-122"/>
              </a:rPr>
              <a:t>．增强责任意识</a:t>
            </a:r>
            <a:endParaRPr lang="zh-CN" altLang="en-US" sz="2000" b="1">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837565" y="628650"/>
            <a:ext cx="6151880" cy="460375"/>
          </a:xfrm>
          <a:prstGeom prst="rect">
            <a:avLst/>
          </a:prstGeom>
          <a:noFill/>
        </p:spPr>
        <p:txBody>
          <a:bodyPr wrap="none" rtlCol="0" anchor="t">
            <a:spAutoFit/>
          </a:bodyPr>
          <a:p>
            <a:r>
              <a:rPr lang="en-US" altLang="zh-CN" sz="2400" b="1">
                <a:solidFill>
                  <a:srgbClr val="FF0000"/>
                </a:solidFill>
                <a:latin typeface="楷体" panose="02010609060101010101" charset="-122"/>
                <a:ea typeface="楷体" panose="02010609060101010101" charset="-122"/>
                <a:sym typeface="+mn-ea"/>
              </a:rPr>
              <a:t>3</a:t>
            </a:r>
            <a:r>
              <a:rPr lang="zh-CN" altLang="en-US" sz="2400" b="1">
                <a:solidFill>
                  <a:srgbClr val="FF0000"/>
                </a:solidFill>
                <a:latin typeface="楷体" panose="02010609060101010101" charset="-122"/>
                <a:ea typeface="楷体" panose="02010609060101010101" charset="-122"/>
                <a:sym typeface="+mn-ea"/>
              </a:rPr>
              <a:t>、理解和尊重世界各国、各民族的文化传统</a:t>
            </a:r>
            <a:endParaRPr lang="zh-CN" altLang="en-US" sz="2400" b="1">
              <a:solidFill>
                <a:srgbClr val="FF0000"/>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
          <p:cNvSpPr>
            <a:spLocks noChangeArrowheads="1"/>
          </p:cNvSpPr>
          <p:nvPr/>
        </p:nvSpPr>
        <p:spPr bwMode="auto">
          <a:xfrm>
            <a:off x="191135" y="777240"/>
            <a:ext cx="11849100" cy="3815080"/>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lang="zh-CN" altLang="zh-CN" sz="1600" b="1" dirty="0" smtClean="0">
                <a:latin typeface="仿宋" panose="02010609060101010101" charset="-122"/>
                <a:ea typeface="仿宋" panose="02010609060101010101" charset="-122"/>
                <a:cs typeface="Times New Roman" panose="02020603050405020304" pitchFamily="2" charset="0"/>
              </a:rPr>
              <a:t>（</a:t>
            </a:r>
            <a:r>
              <a:rPr lang="en-US" altLang="zh-CN" sz="1600" b="1" dirty="0" smtClean="0">
                <a:latin typeface="仿宋" panose="02010609060101010101" charset="-122"/>
                <a:ea typeface="仿宋" panose="02010609060101010101" charset="-122"/>
                <a:cs typeface="Times New Roman" panose="02020603050405020304" pitchFamily="2" charset="0"/>
              </a:rPr>
              <a:t>2017</a:t>
            </a:r>
            <a:r>
              <a:rPr lang="zh-CN" altLang="en-US" sz="1600" b="1" dirty="0" smtClean="0">
                <a:latin typeface="仿宋" panose="02010609060101010101" charset="-122"/>
                <a:ea typeface="仿宋" panose="02010609060101010101" charset="-122"/>
                <a:cs typeface="Times New Roman" panose="02020603050405020304" pitchFamily="2" charset="0"/>
              </a:rPr>
              <a:t>年文综全国卷</a:t>
            </a:r>
            <a:r>
              <a:rPr lang="en-US" altLang="zh-CN" sz="1600" b="1" dirty="0" smtClean="0">
                <a:latin typeface="仿宋" panose="02010609060101010101" charset="-122"/>
                <a:ea typeface="仿宋" panose="02010609060101010101" charset="-122"/>
                <a:cs typeface="Times New Roman" panose="02020603050405020304" pitchFamily="2" charset="0"/>
              </a:rPr>
              <a:t>1 </a:t>
            </a:r>
            <a:r>
              <a:rPr lang="zh-CN" altLang="en-US" sz="1600" b="1" dirty="0" smtClean="0">
                <a:latin typeface="仿宋" panose="02010609060101010101" charset="-122"/>
                <a:ea typeface="仿宋" panose="02010609060101010101" charset="-122"/>
                <a:cs typeface="Times New Roman" panose="02020603050405020304" pitchFamily="2" charset="0"/>
              </a:rPr>
              <a:t>） </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41.</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25</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分）阅读材料，完成下列要求。</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材料一  在专制王权下的法国，国王曾自视为民族的代表，路易十四声称“朕即国家”“朕即民族”。启蒙思想家主张人民主权，抨击君主专制，阐述了与之相适应的民族思想：一个民族可以没有国王而将国家治理得井井有条，相反，一个国王若无国民则不存在，更不必说治理国家了，甚至表示“专制之下无祖国”。在法国大革命中，人们认为法兰西民族的成员不仅居住在同一地域、使用相同的语言，而且相互之间是平等的，全体法国人组成的法兰西民族。一般认为，法国大革命是法兰西民族诞生和民族主义形成的标志。</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摘编自李宏图</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西欧近代民族主义思潮研究</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endPar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材料二  盖民族主义，对于任何阶级，其意义皆不外免除帝国主义之侵略。其在实业界，苟无民族主义，则列强之经济的压迫，致自国生产永无发展之可能。其在劳动界，苟无民族主义，则依附帝国主义而生存之军阀及国内外之资本家，足以蚀其生命而有余。故民族解放之斗争，对于多数之民众，其目标皆不外反帝国主义而已。</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中国国民党第一次全国代表大会宣言</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1924</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）根据材料一并结合所学知识，说明法国大革命对近代民族主义形成的促进作用。（</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8</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）根据材料一、二并结合所学知识，概括国民党“一大”</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宣言</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中的民族主义与近代法国民族主义内涵的相同之处，并说明不同之处及其产生的原因。（</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17</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p:txBody>
      </p:sp>
      <p:sp>
        <p:nvSpPr>
          <p:cNvPr id="101" name="文本框 100"/>
          <p:cNvSpPr txBox="1"/>
          <p:nvPr/>
        </p:nvSpPr>
        <p:spPr>
          <a:xfrm>
            <a:off x="384175" y="4758690"/>
            <a:ext cx="10662920" cy="2030095"/>
          </a:xfrm>
          <a:prstGeom prst="rect">
            <a:avLst/>
          </a:prstGeom>
          <a:noFill/>
          <a:ln w="9525">
            <a:noFill/>
          </a:ln>
        </p:spPr>
        <p:txBody>
          <a:bodyPr wrap="square">
            <a:spAutoFit/>
          </a:bodyPr>
          <a:p>
            <a:pPr indent="0"/>
            <a:r>
              <a:rPr lang="en-US" altLang="zh-CN" sz="1200" b="1">
                <a:latin typeface="楷体" panose="02010609060101010101" charset="-122"/>
                <a:ea typeface="楷体" panose="02010609060101010101" charset="-122"/>
                <a:cs typeface="楷体" panose="02010609060101010101" charset="-122"/>
              </a:rPr>
              <a:t>7A</a:t>
            </a:r>
            <a:r>
              <a:rPr lang="zh-CN" altLang="en-US" sz="1200" b="1">
                <a:latin typeface="楷体" panose="02010609060101010101" charset="-122"/>
                <a:ea typeface="楷体" panose="02010609060101010101" charset="-122"/>
                <a:cs typeface="楷体" panose="02010609060101010101" charset="-122"/>
              </a:rPr>
              <a:t>、</a:t>
            </a:r>
            <a:r>
              <a:rPr lang="en-US" altLang="zh-CN" b="1">
                <a:latin typeface="楷体" panose="02010609060101010101" charset="-122"/>
                <a:ea typeface="楷体" panose="02010609060101010101" charset="-122"/>
                <a:cs typeface="楷体" panose="02010609060101010101" charset="-122"/>
              </a:rPr>
              <a:t>41</a:t>
            </a:r>
            <a:r>
              <a:rPr lang="zh-CN" altLang="en-US" b="1">
                <a:latin typeface="楷体" panose="02010609060101010101" charset="-122"/>
                <a:ea typeface="楷体" panose="02010609060101010101" charset="-122"/>
                <a:cs typeface="楷体" panose="02010609060101010101" charset="-122"/>
              </a:rPr>
              <a:t>．（</a:t>
            </a:r>
            <a:r>
              <a:rPr lang="en-US" altLang="zh-CN" b="1">
                <a:latin typeface="楷体" panose="02010609060101010101" charset="-122"/>
                <a:ea typeface="楷体" panose="02010609060101010101" charset="-122"/>
                <a:cs typeface="楷体" panose="02010609060101010101" charset="-122"/>
              </a:rPr>
              <a:t>25</a:t>
            </a:r>
            <a:r>
              <a:rPr lang="zh-CN" altLang="en-US" b="1">
                <a:latin typeface="楷体" panose="02010609060101010101" charset="-122"/>
                <a:ea typeface="楷体" panose="02010609060101010101" charset="-122"/>
                <a:cs typeface="楷体" panose="02010609060101010101" charset="-122"/>
              </a:rPr>
              <a:t>分）（</a:t>
            </a:r>
            <a:r>
              <a:rPr lang="en-US" altLang="zh-CN" b="1">
                <a:latin typeface="楷体" panose="02010609060101010101" charset="-122"/>
                <a:ea typeface="楷体" panose="02010609060101010101" charset="-122"/>
                <a:cs typeface="楷体" panose="02010609060101010101" charset="-122"/>
              </a:rPr>
              <a:t>1</a:t>
            </a:r>
            <a:r>
              <a:rPr lang="zh-CN" altLang="en-US" b="1">
                <a:latin typeface="楷体" panose="02010609060101010101" charset="-122"/>
                <a:ea typeface="楷体" panose="02010609060101010101" charset="-122"/>
                <a:cs typeface="楷体" panose="02010609060101010101" charset="-122"/>
              </a:rPr>
              <a:t>）作用：启蒙思想的广泛传播；君主专制被推翻；等级制度被废除；</a:t>
            </a:r>
            <a:r>
              <a:rPr lang="en-US" altLang="zh-CN" b="1">
                <a:latin typeface="楷体" panose="02010609060101010101" charset="-122"/>
                <a:ea typeface="楷体" panose="02010609060101010101" charset="-122"/>
                <a:cs typeface="楷体" panose="02010609060101010101" charset="-122"/>
              </a:rPr>
              <a:t>《</a:t>
            </a:r>
            <a:r>
              <a:rPr lang="zh-CN" altLang="en-US" b="1">
                <a:latin typeface="楷体" panose="02010609060101010101" charset="-122"/>
                <a:ea typeface="楷体" panose="02010609060101010101" charset="-122"/>
                <a:cs typeface="楷体" panose="02010609060101010101" charset="-122"/>
              </a:rPr>
              <a:t>人权宣言</a:t>
            </a:r>
            <a:r>
              <a:rPr lang="en-US" altLang="zh-CN" b="1">
                <a:latin typeface="楷体" panose="02010609060101010101" charset="-122"/>
                <a:ea typeface="楷体" panose="02010609060101010101" charset="-122"/>
                <a:cs typeface="楷体" panose="02010609060101010101" charset="-122"/>
              </a:rPr>
              <a:t>》</a:t>
            </a:r>
            <a:r>
              <a:rPr lang="zh-CN" altLang="en-US" b="1">
                <a:latin typeface="楷体" panose="02010609060101010101" charset="-122"/>
                <a:ea typeface="楷体" panose="02010609060101010101" charset="-122"/>
                <a:cs typeface="楷体" panose="02010609060101010101" charset="-122"/>
              </a:rPr>
              <a:t>宣布了天赋人权和公民平等。（</a:t>
            </a:r>
            <a:r>
              <a:rPr lang="en-US" altLang="zh-CN" b="1">
                <a:latin typeface="楷体" panose="02010609060101010101" charset="-122"/>
                <a:ea typeface="楷体" panose="02010609060101010101" charset="-122"/>
                <a:cs typeface="楷体" panose="02010609060101010101" charset="-122"/>
              </a:rPr>
              <a:t>2</a:t>
            </a:r>
            <a:r>
              <a:rPr lang="zh-CN" altLang="en-US" b="1">
                <a:latin typeface="楷体" panose="02010609060101010101" charset="-122"/>
                <a:ea typeface="楷体" panose="02010609060101010101" charset="-122"/>
                <a:cs typeface="楷体" panose="02010609060101010101" charset="-122"/>
              </a:rPr>
              <a:t>）相同：追求民主与平等。     不同：法国民族主义是反对国内专制；国民党“一大”</a:t>
            </a:r>
            <a:r>
              <a:rPr lang="en-US" altLang="zh-CN" b="1">
                <a:latin typeface="楷体" panose="02010609060101010101" charset="-122"/>
                <a:ea typeface="楷体" panose="02010609060101010101" charset="-122"/>
                <a:cs typeface="楷体" panose="02010609060101010101" charset="-122"/>
              </a:rPr>
              <a:t>《</a:t>
            </a:r>
            <a:r>
              <a:rPr lang="zh-CN" altLang="en-US" b="1">
                <a:latin typeface="楷体" panose="02010609060101010101" charset="-122"/>
                <a:ea typeface="楷体" panose="02010609060101010101" charset="-122"/>
                <a:cs typeface="楷体" panose="02010609060101010101" charset="-122"/>
              </a:rPr>
              <a:t>宣言</a:t>
            </a:r>
            <a:r>
              <a:rPr lang="en-US" altLang="zh-CN" b="1">
                <a:latin typeface="楷体" panose="02010609060101010101" charset="-122"/>
                <a:ea typeface="楷体" panose="02010609060101010101" charset="-122"/>
                <a:cs typeface="楷体" panose="02010609060101010101" charset="-122"/>
              </a:rPr>
              <a:t>》</a:t>
            </a:r>
            <a:r>
              <a:rPr lang="zh-CN" altLang="en-US" b="1">
                <a:latin typeface="楷体" panose="02010609060101010101" charset="-122"/>
                <a:ea typeface="楷体" panose="02010609060101010101" charset="-122"/>
                <a:cs typeface="楷体" panose="02010609060101010101" charset="-122"/>
              </a:rPr>
              <a:t>中的民族主义突出反对帝国主义。     原因：封建专制与人民大众的矛盾是法国社会主要矛盾，争取主权在民是主要任务；帝国主义与中华民族的矛盾是中国社会的最主要矛盾，争取民族独立是主要任务；中国共产党和苏俄的影响。</a:t>
            </a:r>
            <a:endParaRPr lang="zh-CN" altLang="en-US"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384175" y="243205"/>
            <a:ext cx="707898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从历史的角度认识中国的国情，具有家国情怀，形成对祖国的认同感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a:spLocks noChangeArrowheads="1"/>
          </p:cNvSpPr>
          <p:nvPr/>
        </p:nvSpPr>
        <p:spPr bwMode="auto">
          <a:xfrm>
            <a:off x="201930" y="565785"/>
            <a:ext cx="11778615" cy="3784600"/>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lang="zh-CN" altLang="zh-CN" sz="1600" b="1" dirty="0" smtClean="0">
                <a:latin typeface="仿宋" panose="02010609060101010101" charset="-122"/>
                <a:ea typeface="仿宋" panose="02010609060101010101" charset="-122"/>
                <a:cs typeface="Times New Roman" panose="02020603050405020304" pitchFamily="2" charset="0"/>
              </a:rPr>
              <a:t>（</a:t>
            </a:r>
            <a:r>
              <a:rPr lang="en-US" altLang="zh-CN" sz="1600" b="1" dirty="0" smtClean="0">
                <a:latin typeface="仿宋" panose="02010609060101010101" charset="-122"/>
                <a:ea typeface="仿宋" panose="02010609060101010101" charset="-122"/>
                <a:cs typeface="Times New Roman" panose="02020603050405020304" pitchFamily="2" charset="0"/>
              </a:rPr>
              <a:t>2017</a:t>
            </a:r>
            <a:r>
              <a:rPr lang="zh-CN" altLang="en-US" sz="1600" b="1" dirty="0" smtClean="0">
                <a:latin typeface="仿宋" panose="02010609060101010101" charset="-122"/>
                <a:ea typeface="仿宋" panose="02010609060101010101" charset="-122"/>
                <a:cs typeface="Times New Roman" panose="02020603050405020304" pitchFamily="2" charset="0"/>
              </a:rPr>
              <a:t>年文综全国卷</a:t>
            </a:r>
            <a:r>
              <a:rPr lang="en-US" altLang="zh-CN" sz="1600" b="1" dirty="0" smtClean="0">
                <a:latin typeface="仿宋" panose="02010609060101010101" charset="-122"/>
                <a:ea typeface="仿宋" panose="02010609060101010101" charset="-122"/>
                <a:cs typeface="Times New Roman" panose="02020603050405020304" pitchFamily="2" charset="0"/>
              </a:rPr>
              <a:t>Ⅱ</a:t>
            </a:r>
            <a:r>
              <a:rPr lang="zh-CN" altLang="en-US" sz="1600" b="1" dirty="0" smtClean="0">
                <a:latin typeface="仿宋" panose="02010609060101010101" charset="-122"/>
                <a:ea typeface="仿宋" panose="02010609060101010101" charset="-122"/>
                <a:cs typeface="Times New Roman" panose="02020603050405020304" pitchFamily="2" charset="0"/>
              </a:rPr>
              <a:t>） </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41.</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25</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分）阅读材料，完成下列要求。</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材料一  雍正时期，各地奏请开矿，清廷经常以“开矿聚集亡命，为地方隐忧”为由，下达“严行封禁”“永远封禁”等命令；对一批朝廷获利甚多的矿产，则由朝廷和地方官府严加控制。</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1872</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年，李鸿章在一份奏折中指出，上海各工厂“日需外洋煤铁”极多，“可忧孰甚”。他建议清政府“设法劝导官督商办，但借用洋器洋法，而不准洋人代办</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于富国强兵之计殊有关系”。清政府采纳李鸿章建议，决定先在部分地区试办“开采煤铁事宜”。</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摘编自戴逸主编</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简明清史</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等</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材料二  新中国“一五”计划指出：“矿产资源的勘探和它的勘探进度，资源供应的保证程度，是合理地分布生产力、建立新工业基地、正确地规定工业建设计划的先决条件。”为此，国家要求“有计划地展开全国矿产的普查工作”，“加强对某些从前没有发现或者很少发现的和目前特别缺乏的资源（例如石油）以及在地区上不平衡的资源的普查工作和勘探工作”。    </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据</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建国以来重要文献选编</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endPar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）根据材料一并结合所学知识，分析清政府在雍正年间与</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19</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世纪</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70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年代矿业政策的差异及原因。（</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15</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）根据材料并结合所学知识，说明与清代矿业政策相比，新中国“一五”计划期间矿业政策的特点，并简析其意义。（</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p:txBody>
      </p:sp>
      <p:sp>
        <p:nvSpPr>
          <p:cNvPr id="101" name="文本框 100"/>
          <p:cNvSpPr txBox="1"/>
          <p:nvPr/>
        </p:nvSpPr>
        <p:spPr>
          <a:xfrm>
            <a:off x="582930" y="4566920"/>
            <a:ext cx="11025505" cy="2061210"/>
          </a:xfrm>
          <a:prstGeom prst="rect">
            <a:avLst/>
          </a:prstGeom>
          <a:noFill/>
          <a:ln w="9525">
            <a:noFill/>
          </a:ln>
        </p:spPr>
        <p:txBody>
          <a:bodyPr wrap="square">
            <a:spAutoFit/>
          </a:bodyPr>
          <a:p>
            <a:pPr indent="0"/>
            <a:r>
              <a:rPr lang="en-US" altLang="zh-CN" sz="1600" b="1">
                <a:latin typeface="楷体" panose="02010609060101010101" charset="-122"/>
                <a:ea typeface="楷体" panose="02010609060101010101" charset="-122"/>
                <a:cs typeface="楷体" panose="02010609060101010101" charset="-122"/>
              </a:rPr>
              <a:t>7B41</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25</a:t>
            </a:r>
            <a:r>
              <a:rPr lang="zh-CN" altLang="en-US" sz="1600" b="1">
                <a:latin typeface="楷体" panose="02010609060101010101" charset="-122"/>
                <a:ea typeface="楷体" panose="02010609060101010101" charset="-122"/>
                <a:cs typeface="楷体" panose="02010609060101010101" charset="-122"/>
              </a:rPr>
              <a:t>分）（</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）差异：雍正年间：限制开矿，政府垄断。           </a:t>
            </a:r>
            <a:r>
              <a:rPr lang="en-US" altLang="zh-CN" sz="1600" b="1">
                <a:latin typeface="楷体" panose="02010609060101010101" charset="-122"/>
                <a:ea typeface="楷体" panose="02010609060101010101" charset="-122"/>
                <a:cs typeface="楷体" panose="02010609060101010101" charset="-122"/>
              </a:rPr>
              <a:t>19</a:t>
            </a:r>
            <a:r>
              <a:rPr lang="zh-CN" altLang="en-US" sz="1600" b="1">
                <a:latin typeface="楷体" panose="02010609060101010101" charset="-122"/>
                <a:ea typeface="楷体" panose="02010609060101010101" charset="-122"/>
                <a:cs typeface="楷体" panose="02010609060101010101" charset="-122"/>
              </a:rPr>
              <a:t>世纪</a:t>
            </a:r>
            <a:r>
              <a:rPr lang="en-US" altLang="zh-CN" sz="1600" b="1">
                <a:latin typeface="楷体" panose="02010609060101010101" charset="-122"/>
                <a:ea typeface="楷体" panose="02010609060101010101" charset="-122"/>
                <a:cs typeface="楷体" panose="02010609060101010101" charset="-122"/>
              </a:rPr>
              <a:t>70</a:t>
            </a:r>
            <a:r>
              <a:rPr lang="zh-CN" altLang="en-US" sz="1600" b="1">
                <a:latin typeface="楷体" panose="02010609060101010101" charset="-122"/>
                <a:ea typeface="楷体" panose="02010609060101010101" charset="-122"/>
                <a:cs typeface="楷体" panose="02010609060101010101" charset="-122"/>
              </a:rPr>
              <a:t>年代：允许开矿，官督商办。     原因：雍正年间：推行重农抑商政策；清廷认为开矿影响社会稳定；政府谋取矿利。           </a:t>
            </a:r>
            <a:r>
              <a:rPr lang="en-US" altLang="zh-CN" sz="1600" b="1">
                <a:latin typeface="楷体" panose="02010609060101010101" charset="-122"/>
                <a:ea typeface="楷体" panose="02010609060101010101" charset="-122"/>
                <a:cs typeface="楷体" panose="02010609060101010101" charset="-122"/>
              </a:rPr>
              <a:t>19</a:t>
            </a:r>
            <a:r>
              <a:rPr lang="zh-CN" altLang="en-US" sz="1600" b="1">
                <a:latin typeface="楷体" panose="02010609060101010101" charset="-122"/>
                <a:ea typeface="楷体" panose="02010609060101010101" charset="-122"/>
                <a:cs typeface="楷体" panose="02010609060101010101" charset="-122"/>
              </a:rPr>
              <a:t>世纪</a:t>
            </a:r>
            <a:r>
              <a:rPr lang="en-US" altLang="zh-CN" sz="1600" b="1">
                <a:latin typeface="楷体" panose="02010609060101010101" charset="-122"/>
                <a:ea typeface="楷体" panose="02010609060101010101" charset="-122"/>
                <a:cs typeface="楷体" panose="02010609060101010101" charset="-122"/>
              </a:rPr>
              <a:t>70</a:t>
            </a:r>
            <a:r>
              <a:rPr lang="zh-CN" altLang="en-US" sz="1600" b="1">
                <a:latin typeface="楷体" panose="02010609060101010101" charset="-122"/>
                <a:ea typeface="楷体" panose="02010609060101010101" charset="-122"/>
                <a:cs typeface="楷体" panose="02010609060101010101" charset="-122"/>
              </a:rPr>
              <a:t>年代：列强的经济侵略；洋务运动的推动；煤铁等关系到国防、民生，需求很大。（</a:t>
            </a:r>
            <a:r>
              <a:rPr lang="en-US" altLang="zh-CN" sz="1600" b="1">
                <a:latin typeface="楷体" panose="02010609060101010101" charset="-122"/>
                <a:ea typeface="楷体" panose="02010609060101010101" charset="-122"/>
                <a:cs typeface="楷体" panose="02010609060101010101" charset="-122"/>
              </a:rPr>
              <a:t>2</a:t>
            </a:r>
            <a:r>
              <a:rPr lang="zh-CN" altLang="en-US" sz="1600" b="1">
                <a:latin typeface="楷体" panose="02010609060101010101" charset="-122"/>
                <a:ea typeface="楷体" panose="02010609060101010101" charset="-122"/>
                <a:cs typeface="楷体" panose="02010609060101010101" charset="-122"/>
              </a:rPr>
              <a:t>）特点：列入国家发展计划；服务于国家工业化建设；独立自主开发；特别重视当时缺乏的矿产资源的勘探。     意义：奠定了新中国矿业发展的初步基础；促进“一五”计划顺利完成；有利于国家工业体系的建立；体现了社会主义制度的优越性。</a:t>
            </a:r>
            <a:endParaRPr lang="zh-CN" altLang="en-US" sz="1600"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452755" y="197485"/>
            <a:ext cx="271145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加强社会主义核心价值观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88010" y="588010"/>
            <a:ext cx="10765790" cy="5589270"/>
          </a:xfrm>
        </p:spPr>
        <p:txBody>
          <a:bodyPr>
            <a:normAutofit lnSpcReduction="20000"/>
          </a:bodyPr>
          <a:p>
            <a:r>
              <a:rPr lang="zh-CN" altLang="en-US" b="1">
                <a:solidFill>
                  <a:srgbClr val="FF0000"/>
                </a:solidFill>
                <a:latin typeface="楷体" panose="02010609060101010101" charset="-122"/>
                <a:ea typeface="楷体" panose="02010609060101010101" charset="-122"/>
                <a:sym typeface="+mn-ea"/>
              </a:rPr>
              <a:t>三、五个方面的含义、目标及例题</a:t>
            </a:r>
            <a:endParaRPr lang="zh-CN" altLang="en-US" b="1">
              <a:solidFill>
                <a:srgbClr val="FF0000"/>
              </a:solidFill>
              <a:latin typeface="楷体" panose="02010609060101010101" charset="-122"/>
              <a:ea typeface="楷体" panose="02010609060101010101" charset="-122"/>
              <a:sym typeface="+mn-ea"/>
            </a:endParaRPr>
          </a:p>
          <a:p>
            <a:r>
              <a:rPr lang="zh-CN" altLang="en-US">
                <a:latin typeface="楷体" panose="02010609060101010101" charset="-122"/>
                <a:ea typeface="楷体" panose="02010609060101010101" charset="-122"/>
                <a:sym typeface="+mn-ea"/>
              </a:rPr>
              <a:t>1. 唯物史观 </a:t>
            </a:r>
            <a:endParaRPr lang="zh-CN" altLang="en-US">
              <a:latin typeface="楷体" panose="02010609060101010101" charset="-122"/>
              <a:ea typeface="楷体" panose="02010609060101010101" charset="-122"/>
            </a:endParaRPr>
          </a:p>
          <a:p>
            <a:r>
              <a:rPr lang="zh-CN" altLang="en-US">
                <a:latin typeface="楷体" panose="02010609060101010101" charset="-122"/>
                <a:ea typeface="楷体" panose="02010609060101010101" charset="-122"/>
                <a:sym typeface="+mn-ea"/>
              </a:rPr>
              <a:t>唯物史观是揭示人类社会历史客观基础及发展规律的科学历史观和方法论。 </a:t>
            </a:r>
            <a:endParaRPr lang="zh-CN" altLang="en-US">
              <a:latin typeface="楷体" panose="02010609060101010101" charset="-122"/>
              <a:ea typeface="楷体" panose="02010609060101010101" charset="-122"/>
              <a:sym typeface="+mn-ea"/>
            </a:endParaRPr>
          </a:p>
          <a:p>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目标：</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了解唯物史观的基本观点和方法，理解唯物史观是科学的历史观； </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能够正确认识人类历史发展的总趋势；</a:t>
            </a:r>
            <a:endParaRPr lang="zh-CN" altLang="en-US" b="1">
              <a:solidFill>
                <a:srgbClr val="FF0000"/>
              </a:solidFill>
              <a:latin typeface="楷体" panose="02010609060101010101" charset="-122"/>
              <a:ea typeface="楷体" panose="02010609060101010101" charset="-122"/>
              <a:sym typeface="+mn-ea"/>
            </a:endParaRPr>
          </a:p>
          <a:p>
            <a:r>
              <a:rPr lang="zh-CN" altLang="en-US" b="1">
                <a:solidFill>
                  <a:srgbClr val="FF0000"/>
                </a:solidFill>
                <a:latin typeface="楷体" panose="02010609060101010101" charset="-122"/>
                <a:ea typeface="楷体" panose="02010609060101010101" charset="-122"/>
                <a:sym typeface="+mn-ea"/>
              </a:rPr>
              <a:t>能够将唯物史观运用于历史的学习与探究中，并</a:t>
            </a:r>
            <a:r>
              <a:rPr lang="zh-CN" altLang="en-US" b="1">
                <a:solidFill>
                  <a:srgbClr val="002060"/>
                </a:solidFill>
                <a:latin typeface="楷体" panose="02010609060101010101" charset="-122"/>
                <a:ea typeface="楷体" panose="02010609060101010101" charset="-122"/>
                <a:sym typeface="+mn-ea"/>
              </a:rPr>
              <a:t>将唯物史观作为认识和解决现实问题的指导思想。</a:t>
            </a:r>
            <a:endParaRPr lang="zh-CN" altLang="en-US" b="1">
              <a:solidFill>
                <a:srgbClr val="002060"/>
              </a:solidFill>
              <a:latin typeface="楷体" panose="02010609060101010101" charset="-122"/>
              <a:ea typeface="楷体" panose="02010609060101010101" charset="-122"/>
              <a:sym typeface="+mn-ea"/>
            </a:endParaRPr>
          </a:p>
          <a:p>
            <a:endParaRPr lang="zh-CN" altLang="en-US" b="1">
              <a:solidFill>
                <a:srgbClr val="002060"/>
              </a:solidFill>
              <a:latin typeface="楷体" panose="02010609060101010101" charset="-122"/>
              <a:ea typeface="楷体" panose="02010609060101010101" charset="-122"/>
              <a:sym typeface="+mn-ea"/>
            </a:endParaRPr>
          </a:p>
          <a:p>
            <a:endParaRPr lang="zh-CN" altLang="en-US">
              <a:latin typeface="楷体" panose="02010609060101010101" charset="-122"/>
              <a:ea typeface="楷体" panose="02010609060101010101" charset="-122"/>
            </a:endParaRPr>
          </a:p>
          <a:p>
            <a:endParaRPr lang="zh-CN" alt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
          <p:cNvSpPr>
            <a:spLocks noChangeArrowheads="1"/>
          </p:cNvSpPr>
          <p:nvPr/>
        </p:nvSpPr>
        <p:spPr bwMode="auto">
          <a:xfrm>
            <a:off x="300355" y="674688"/>
            <a:ext cx="11370310" cy="4276725"/>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lang="en-US" altLang="zh-CN" b="1" dirty="0" smtClean="0">
                <a:latin typeface="仿宋" panose="02010609060101010101" charset="-122"/>
                <a:ea typeface="仿宋" panose="02010609060101010101" charset="-122"/>
              </a:rPr>
              <a:t> 2017</a:t>
            </a:r>
            <a:r>
              <a:rPr lang="zh-CN" altLang="zh-CN" b="1" dirty="0" smtClean="0">
                <a:latin typeface="仿宋" panose="02010609060101010101" charset="-122"/>
                <a:ea typeface="仿宋" panose="02010609060101010101" charset="-122"/>
              </a:rPr>
              <a:t>年全国文综新课标</a:t>
            </a:r>
            <a:r>
              <a:rPr lang="en-US" altLang="zh-CN" b="1" dirty="0" smtClean="0">
                <a:latin typeface="仿宋" panose="02010609060101010101" charset="-122"/>
                <a:ea typeface="仿宋" panose="02010609060101010101" charset="-122"/>
              </a:rPr>
              <a:t>III</a:t>
            </a:r>
            <a:r>
              <a:rPr lang="zh-CN" altLang="zh-CN" b="1" dirty="0" smtClean="0">
                <a:latin typeface="仿宋" panose="02010609060101010101" charset="-122"/>
                <a:ea typeface="仿宋" panose="02010609060101010101" charset="-122"/>
              </a:rPr>
              <a:t>卷</a:t>
            </a:r>
            <a:r>
              <a:rPr lang="zh-CN" altLang="en-US" b="1" dirty="0" smtClean="0">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40.</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25</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分）阅读材料，完成下列要求。</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  </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1602</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年，荷兰东印度公司成立以后，荷兰人曾先后进攻澳门、台湾，遭到明朝官民的坚决抵抗而失败。</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1608</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年，荷兰东印度公司董事会发出指示：“我们必须用</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切可能来增进对外贸易，首要目的是取得生丝，因为生丝利润优厚。”</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1621</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年，荷兰人得知西班牙人也计划占领台湾，遂于次年再次侵占澎湖，并于</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1624</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年侵占台湾南部。</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1642</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年，其势力扩张到台湾北部。</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1661</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年，郑成功进军台湾，并正告荷兰驻军，台湾和澎湖列岛应由中国政府管辖，岛屿上的居民都是中国人，“他们自古以来占有并耕种这一土地”。荷兰人试图以赔款的方式换取郑成功退兵，被拒绝。</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郑成功收复台湾后，台湾根据郡县制，设立一府二县；兴建孔庙，建立学院、府学、社学等完整的学校体系；开科取士，“三年两试，照科、岁例开试儒童”；许多文人学士随之入台，写下了台湾第一批文学作品；大量移民涌入，台湾的人口迅速增加。</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摘编自陈孔立主编</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台湾历史纲要</a:t>
            </a:r>
            <a:r>
              <a:rPr kumimoji="0" lang="en-US" altLang="zh-CN"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endParaRPr kumimoji="0" lang="en-US" altLang="zh-CN"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）根据材料并结合所学知识，概括荷兰侵占中国台湾与澎湖的历史背景和目的。</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）根据材料并结合所学知识，简析台湾的收复在哪些方面促进了国家的统一。</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p:txBody>
      </p:sp>
      <mc:AlternateContent xmlns:mc="http://schemas.openxmlformats.org/markup-compatibility/2006" xmlns:p14="http://schemas.microsoft.com/office/powerpoint/2010/main">
        <mc:Choice Requires="p14">
          <p:contentPart r:id="rId1" p14:bwMode="auto">
            <p14:nvContentPartPr>
              <p14:cNvPr id="5121" name="墨迹 5120"/>
              <p14:cNvContentPartPr/>
              <p14:nvPr/>
            </p14:nvContentPartPr>
            <p14:xfrm>
              <a:off x="8335963" y="5022850"/>
              <a:ext cx="190500" cy="254000"/>
            </p14:xfrm>
          </p:contentPart>
        </mc:Choice>
        <mc:Fallback xmlns="">
          <p:pic>
            <p:nvPicPr>
              <p:cNvPr id="5121" name="墨迹 5120"/>
            </p:nvPicPr>
            <p:blipFill>
              <a:blip r:embed="rId2"/>
            </p:blipFill>
            <p:spPr>
              <a:xfrm>
                <a:off x="8335963" y="5022850"/>
                <a:ext cx="190500" cy="254000"/>
              </a:xfrm>
              <a:prstGeom prst="rect"/>
            </p:spPr>
          </p:pic>
        </mc:Fallback>
      </mc:AlternateContent>
      <p:sp>
        <p:nvSpPr>
          <p:cNvPr id="101" name="文本框 100"/>
          <p:cNvSpPr txBox="1"/>
          <p:nvPr/>
        </p:nvSpPr>
        <p:spPr>
          <a:xfrm>
            <a:off x="551180" y="5119370"/>
            <a:ext cx="11289665" cy="1322070"/>
          </a:xfrm>
          <a:prstGeom prst="rect">
            <a:avLst/>
          </a:prstGeom>
          <a:noFill/>
          <a:ln w="9525">
            <a:noFill/>
          </a:ln>
        </p:spPr>
        <p:txBody>
          <a:bodyPr wrap="square">
            <a:spAutoFit/>
          </a:bodyPr>
          <a:p>
            <a:pPr indent="0"/>
            <a:r>
              <a:rPr lang="en-US" altLang="zh-CN" sz="1050" b="1">
                <a:latin typeface="楷体" panose="02010609060101010101" charset="-122"/>
                <a:ea typeface="楷体" panose="02010609060101010101" charset="-122"/>
                <a:cs typeface="楷体" panose="02010609060101010101" charset="-122"/>
              </a:rPr>
              <a:t>7C</a:t>
            </a:r>
            <a:r>
              <a:rPr lang="en-US" altLang="zh-CN" sz="1600" b="1">
                <a:latin typeface="楷体" panose="02010609060101010101" charset="-122"/>
                <a:ea typeface="楷体" panose="02010609060101010101" charset="-122"/>
                <a:cs typeface="楷体" panose="02010609060101010101" charset="-122"/>
              </a:rPr>
              <a:t>40</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25</a:t>
            </a:r>
            <a:r>
              <a:rPr lang="zh-CN" altLang="en-US" sz="1600" b="1">
                <a:latin typeface="楷体" panose="02010609060101010101" charset="-122"/>
                <a:ea typeface="楷体" panose="02010609060101010101" charset="-122"/>
                <a:cs typeface="楷体" panose="02010609060101010101" charset="-122"/>
              </a:rPr>
              <a:t>分）（</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）背景：新航路开辟，殖民扩张；荷兰海外贸易快速发展，与东方的贸易利润巨大；明末战乱之际，中央政府无暇他顾。目的：建立殖民据点；扩大对中国的殖民贸易，攫取高额利润；与西班牙进行殖民贸易竞争。（</a:t>
            </a:r>
            <a:r>
              <a:rPr lang="en-US" altLang="zh-CN" sz="1600" b="1">
                <a:latin typeface="楷体" panose="02010609060101010101" charset="-122"/>
                <a:ea typeface="楷体" panose="02010609060101010101" charset="-122"/>
                <a:cs typeface="楷体" panose="02010609060101010101" charset="-122"/>
              </a:rPr>
              <a:t>2</a:t>
            </a:r>
            <a:r>
              <a:rPr lang="zh-CN" altLang="en-US" sz="1600" b="1">
                <a:latin typeface="楷体" panose="02010609060101010101" charset="-122"/>
                <a:ea typeface="楷体" panose="02010609060101010101" charset="-122"/>
                <a:cs typeface="楷体" panose="02010609060101010101" charset="-122"/>
              </a:rPr>
              <a:t>）方面：维护国家领土完整；实行祖国大陆政治、文化制度；接受移民，进一步密切了两岸的往来和联系；增强了民族、文化认同。</a:t>
            </a:r>
            <a:endParaRPr lang="zh-CN" altLang="en-US" sz="1600"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397510" y="306705"/>
            <a:ext cx="3745865" cy="368300"/>
          </a:xfrm>
          <a:prstGeom prst="rect">
            <a:avLst/>
          </a:prstGeom>
          <a:noFill/>
        </p:spPr>
        <p:txBody>
          <a:bodyPr wrap="square" rtlCol="0" anchor="t">
            <a:spAutoFit/>
          </a:bodyPr>
          <a:p>
            <a:pPr marL="0" indent="0">
              <a:buNone/>
            </a:pPr>
            <a:r>
              <a:rPr lang="zh-CN" altLang="en-US" b="1">
                <a:solidFill>
                  <a:srgbClr val="FF0000"/>
                </a:solidFill>
                <a:latin typeface="楷体" panose="02010609060101010101" charset="-122"/>
                <a:ea typeface="楷体" panose="02010609060101010101" charset="-122"/>
                <a:sym typeface="+mn-ea"/>
              </a:rPr>
              <a:t>加强国家安全</a:t>
            </a:r>
            <a:r>
              <a:rPr lang="zh-CN" altLang="en-US" b="1">
                <a:solidFill>
                  <a:srgbClr val="0070C0"/>
                </a:solidFill>
                <a:latin typeface="楷体" panose="02010609060101010101" charset="-122"/>
                <a:ea typeface="楷体" panose="02010609060101010101" charset="-122"/>
                <a:sym typeface="+mn-ea"/>
              </a:rPr>
              <a:t>、</a:t>
            </a:r>
            <a:r>
              <a:rPr lang="zh-CN" altLang="en-US" b="1">
                <a:solidFill>
                  <a:srgbClr val="FF0000"/>
                </a:solidFill>
                <a:latin typeface="楷体" panose="02010609060101010101" charset="-122"/>
                <a:ea typeface="楷体" panose="02010609060101010101" charset="-122"/>
                <a:sym typeface="+mn-ea"/>
              </a:rPr>
              <a:t>民族团结</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59410" y="911860"/>
            <a:ext cx="11473180" cy="3046095"/>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lang="zh-CN" altLang="zh-CN" sz="1600" b="1" dirty="0" smtClean="0">
                <a:latin typeface="仿宋" panose="02010609060101010101" charset="-122"/>
                <a:ea typeface="仿宋" panose="02010609060101010101" charset="-122"/>
                <a:cs typeface="Times New Roman" panose="02020603050405020304" pitchFamily="2" charset="0"/>
              </a:rPr>
              <a:t>（</a:t>
            </a:r>
            <a:r>
              <a:rPr lang="en-US" altLang="zh-CN" sz="1600" b="1" dirty="0" smtClean="0">
                <a:latin typeface="仿宋" panose="02010609060101010101" charset="-122"/>
                <a:ea typeface="仿宋" panose="02010609060101010101" charset="-122"/>
                <a:cs typeface="Times New Roman" panose="02020603050405020304" pitchFamily="2" charset="0"/>
              </a:rPr>
              <a:t>2017</a:t>
            </a:r>
            <a:r>
              <a:rPr lang="zh-CN" altLang="en-US" sz="1600" b="1" dirty="0" smtClean="0">
                <a:latin typeface="仿宋" panose="02010609060101010101" charset="-122"/>
                <a:ea typeface="仿宋" panose="02010609060101010101" charset="-122"/>
                <a:cs typeface="Times New Roman" panose="02020603050405020304" pitchFamily="2" charset="0"/>
              </a:rPr>
              <a:t>年文综全国卷</a:t>
            </a:r>
            <a:r>
              <a:rPr lang="en-US" altLang="zh-CN" sz="1600" b="1" dirty="0" smtClean="0">
                <a:latin typeface="仿宋" panose="02010609060101010101" charset="-122"/>
                <a:ea typeface="仿宋" panose="02010609060101010101" charset="-122"/>
                <a:cs typeface="Times New Roman" panose="02020603050405020304" pitchFamily="2" charset="0"/>
              </a:rPr>
              <a:t>1 </a:t>
            </a:r>
            <a:r>
              <a:rPr lang="zh-CN" altLang="en-US" sz="1600" b="1" dirty="0" smtClean="0">
                <a:latin typeface="仿宋" panose="02010609060101010101" charset="-122"/>
                <a:ea typeface="仿宋" panose="02010609060101010101" charset="-122"/>
                <a:cs typeface="Times New Roman" panose="02020603050405020304" pitchFamily="2" charset="0"/>
              </a:rPr>
              <a:t>） </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45.</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15</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分）历史上重大改革回眸</a:t>
            </a:r>
            <a:endParaRPr kumimoji="0" lang="zh-CN" altLang="en-US" sz="1100" b="1" i="0" u="none" strike="noStrike" cap="none" normalizeH="0" baseline="0" dirty="0" smtClean="0">
              <a:ln>
                <a:noFill/>
              </a:ln>
              <a:solidFill>
                <a:schemeClr val="tx1"/>
              </a:solidFill>
              <a:effectLst/>
              <a:latin typeface="仿宋" panose="02010609060101010101" charset="-122"/>
              <a:ea typeface="仿宋" panose="02010609060101010101"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  新中国工资制度自</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1956</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年改革以后，在近</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30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年中基本没有大的变动。</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1978</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9</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月，中共中央发出通知，要求各地区、各部门组织力量调查研究，提出工资改革意见。</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1982</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年，中共十二大再次提出要改革工资制度。中共十二届三中全会通过有关决定，其中提出尤其要改变脑力劳动者报酬偏低的状况。随后，中央决定于</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1985</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进行工资改革，其原则：企业职工的工资和奖金要同企业的经济效益高低、个人贡献大小挂钩，职工工资总额同企业经济效益按比例浮动；要逐步适当拉开职工收入的档次，改变平均主义状况；今后中央只管省、自治区、直辖市和中央两级机关，以及全国性的重点大专院校和科研、文化、卫生事业单位，其他各级机关和事业单位归省、自治区、直辖市管理；国营企业实行工资总额同经济效益挂钩的办法以后，国家不再统一安排其职工的工资改革与工资调整；使绝大多数工作人员的工资都有一定的增加，对中青年业务骨干、中小学教师给予适当照顾。</a:t>
            </a:r>
            <a:endParaRPr kumimoji="0" lang="zh-CN" altLang="en-US" sz="1100" b="1" i="0" u="none" strike="noStrike" cap="none" normalizeH="0" baseline="0" dirty="0" smtClean="0">
              <a:ln>
                <a:noFill/>
              </a:ln>
              <a:solidFill>
                <a:schemeClr val="tx1"/>
              </a:solidFill>
              <a:effectLst/>
              <a:latin typeface="仿宋" panose="02010609060101010101" charset="-122"/>
              <a:ea typeface="仿宋" panose="02010609060101010101"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摘编自庄启东等</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新中国工资史稿</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endParaRPr kumimoji="0" lang="en-US" altLang="zh-CN" sz="1100" b="1" i="0" u="none" strike="noStrike" cap="none" normalizeH="0" baseline="0" dirty="0" smtClean="0">
              <a:ln>
                <a:noFill/>
              </a:ln>
              <a:solidFill>
                <a:schemeClr val="tx1"/>
              </a:solidFill>
              <a:effectLst/>
              <a:latin typeface="仿宋" panose="02010609060101010101" charset="-122"/>
              <a:ea typeface="仿宋" panose="02010609060101010101"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）根据材料并结合所学知识，概括</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世纪</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80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年代工资改革的特点。（</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8</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sz="1100" b="1" i="0" u="none" strike="noStrike" cap="none" normalizeH="0" baseline="0" dirty="0" smtClean="0">
              <a:ln>
                <a:noFill/>
              </a:ln>
              <a:solidFill>
                <a:schemeClr val="tx1"/>
              </a:solidFill>
              <a:effectLst/>
              <a:latin typeface="仿宋" panose="02010609060101010101" charset="-122"/>
              <a:ea typeface="仿宋" panose="02010609060101010101" charset="-122"/>
              <a:cs typeface="宋体" panose="02010600030101010101" pitchFamily="2" charset="-122"/>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）根据材料并结合所学知识，说明</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世纪</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80</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年代工资改革的意义。（</a:t>
            </a:r>
            <a:r>
              <a:rPr kumimoji="0" lang="en-US" altLang="zh-CN"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7</a:t>
            </a:r>
            <a:r>
              <a:rPr kumimoji="0" lang="zh-CN" altLang="en-US" sz="16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sz="4000" b="1" i="0" u="none" strike="noStrike" cap="none" normalizeH="0" baseline="0" dirty="0" smtClean="0">
              <a:ln>
                <a:noFill/>
              </a:ln>
              <a:solidFill>
                <a:schemeClr val="tx1"/>
              </a:solidFill>
              <a:effectLst/>
              <a:latin typeface="仿宋" panose="02010609060101010101" charset="-122"/>
              <a:ea typeface="仿宋" panose="02010609060101010101" charset="-122"/>
              <a:cs typeface="宋体" panose="02010600030101010101" pitchFamily="2" charset="-122"/>
            </a:endParaRPr>
          </a:p>
        </p:txBody>
      </p:sp>
      <p:sp>
        <p:nvSpPr>
          <p:cNvPr id="2" name="文本框 1"/>
          <p:cNvSpPr txBox="1"/>
          <p:nvPr/>
        </p:nvSpPr>
        <p:spPr>
          <a:xfrm>
            <a:off x="791845" y="436245"/>
            <a:ext cx="271145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加强社会主义核心价值观</a:t>
            </a:r>
            <a:endParaRPr lang="zh-CN" altLang="en-US"/>
          </a:p>
        </p:txBody>
      </p:sp>
      <p:sp>
        <p:nvSpPr>
          <p:cNvPr id="100" name="文本框 99"/>
          <p:cNvSpPr txBox="1"/>
          <p:nvPr/>
        </p:nvSpPr>
        <p:spPr>
          <a:xfrm>
            <a:off x="553720" y="4635500"/>
            <a:ext cx="11278870" cy="1383665"/>
          </a:xfrm>
          <a:prstGeom prst="rect">
            <a:avLst/>
          </a:prstGeom>
          <a:noFill/>
          <a:ln w="9525">
            <a:noFill/>
          </a:ln>
        </p:spPr>
        <p:txBody>
          <a:bodyPr wrap="square">
            <a:spAutoFit/>
          </a:bodyPr>
          <a:p>
            <a:pPr marL="736600" indent="-736600"/>
            <a:r>
              <a:rPr lang="en-US" altLang="zh-CN" sz="1600" b="1">
                <a:latin typeface="宋体" panose="02010600030101010101" pitchFamily="2" charset="-122"/>
                <a:ea typeface="宋体" panose="02010600030101010101" pitchFamily="2" charset="-122"/>
                <a:cs typeface="宋体" panose="02010600030101010101" pitchFamily="2" charset="-122"/>
              </a:rPr>
              <a:t>7A</a:t>
            </a:r>
            <a:r>
              <a:rPr lang="en-US" altLang="zh-CN" sz="1600" b="1">
                <a:latin typeface="楷体" panose="02010609060101010101" charset="-122"/>
                <a:ea typeface="楷体" panose="02010609060101010101" charset="-122"/>
                <a:cs typeface="楷体" panose="02010609060101010101" charset="-122"/>
              </a:rPr>
              <a:t>45</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15</a:t>
            </a:r>
            <a:r>
              <a:rPr lang="zh-CN" altLang="en-US" sz="1600" b="1">
                <a:latin typeface="楷体" panose="02010609060101010101" charset="-122"/>
                <a:ea typeface="楷体" panose="02010609060101010101" charset="-122"/>
                <a:cs typeface="楷体" panose="02010609060101010101" charset="-122"/>
              </a:rPr>
              <a:t>分）（</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）特点：逐步推行，渐进改革；落实按劳分配原则；实行政企分开、分级管理；向脑力劳动者适当倾斜。（</a:t>
            </a:r>
            <a:r>
              <a:rPr lang="en-US" altLang="zh-CN" sz="1600" b="1">
                <a:latin typeface="楷体" panose="02010609060101010101" charset="-122"/>
                <a:ea typeface="楷体" panose="02010609060101010101" charset="-122"/>
                <a:cs typeface="楷体" panose="02010609060101010101" charset="-122"/>
              </a:rPr>
              <a:t>2</a:t>
            </a:r>
            <a:r>
              <a:rPr lang="zh-CN" altLang="en-US" b="1">
                <a:latin typeface="楷体" panose="02010609060101010101" charset="-122"/>
                <a:ea typeface="楷体" panose="02010609060101010101" charset="-122"/>
                <a:cs typeface="楷体" panose="02010609060101010101" charset="-122"/>
              </a:rPr>
              <a:t>）意义：改变了原有不合理的工资制度；提高了人们的生产积极性和生活水平；有利于深化经济体制改革和市场经济的发展。</a:t>
            </a:r>
            <a:r>
              <a:rPr lang="zh-CN" altLang="en-US" sz="1600" b="1">
                <a:latin typeface="宋体" panose="02010600030101010101" pitchFamily="2" charset="-122"/>
                <a:ea typeface="宋体" panose="02010600030101010101" pitchFamily="2" charset="-122"/>
                <a:cs typeface="宋体" panose="02010600030101010101" pitchFamily="2" charset="-122"/>
              </a:rPr>
              <a:t> </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
          <p:cNvSpPr>
            <a:spLocks noChangeArrowheads="1"/>
          </p:cNvSpPr>
          <p:nvPr/>
        </p:nvSpPr>
        <p:spPr bwMode="auto">
          <a:xfrm>
            <a:off x="342900" y="664845"/>
            <a:ext cx="11505565" cy="3753485"/>
          </a:xfrm>
          <a:prstGeom prst="rect">
            <a:avLst/>
          </a:prstGeom>
          <a:no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spAutoFit/>
          </a:bodyPr>
          <a:lstStyle/>
          <a:p>
            <a:pPr lvl="0" indent="228600" fontAlgn="base">
              <a:spcBef>
                <a:spcPct val="0"/>
              </a:spcBef>
              <a:spcAft>
                <a:spcPct val="0"/>
              </a:spcAft>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lang="en-US" altLang="zh-CN" b="1" dirty="0" smtClean="0">
                <a:latin typeface="仿宋" panose="02010609060101010101" charset="-122"/>
                <a:ea typeface="仿宋" panose="02010609060101010101" charset="-122"/>
                <a:cs typeface="宋体" panose="02010600030101010101" pitchFamily="2" charset="-122"/>
              </a:rPr>
              <a:t> 2017</a:t>
            </a:r>
            <a:r>
              <a:rPr lang="zh-CN" altLang="en-US" b="1" dirty="0" smtClean="0">
                <a:latin typeface="仿宋" panose="02010609060101010101" charset="-122"/>
                <a:ea typeface="仿宋" panose="02010609060101010101" charset="-122"/>
                <a:cs typeface="宋体" panose="02010600030101010101" pitchFamily="2" charset="-122"/>
              </a:rPr>
              <a:t>年全国文综</a:t>
            </a:r>
            <a:r>
              <a:rPr lang="zh-CN" altLang="en-US" sz="1600" b="1" dirty="0" smtClean="0">
                <a:latin typeface="仿宋" panose="02010609060101010101" charset="-122"/>
                <a:ea typeface="仿宋" panose="02010609060101010101" charset="-122"/>
                <a:cs typeface="宋体" panose="02010600030101010101" pitchFamily="2" charset="-122"/>
              </a:rPr>
              <a:t>新课标</a:t>
            </a:r>
            <a:r>
              <a:rPr lang="en-US" altLang="zh-CN" b="1" dirty="0" smtClean="0">
                <a:latin typeface="仿宋" panose="02010609060101010101" charset="-122"/>
                <a:ea typeface="仿宋" panose="02010609060101010101" charset="-122"/>
                <a:cs typeface="宋体" panose="02010600030101010101" pitchFamily="2" charset="-122"/>
              </a:rPr>
              <a:t>II</a:t>
            </a:r>
            <a:r>
              <a:rPr lang="zh-CN" altLang="en-US" b="1" dirty="0" smtClean="0">
                <a:latin typeface="仿宋" panose="02010609060101010101" charset="-122"/>
                <a:ea typeface="仿宋" panose="02010609060101010101" charset="-122"/>
                <a:cs typeface="宋体" panose="02010600030101010101" pitchFamily="2" charset="-122"/>
              </a:rPr>
              <a:t>卷</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45.</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15</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分）历史上重大改革回眸</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材料一  清末，有很多部门负责管理北京的街道与沟渠、河道，“严且备矣”，但“究其实，无一人过问”，以致北京城“粪土载道，秽污山积”，“洋人目之为猪圈，外省比之为厕屋”。清政府每年出资修缮，并向商民收取巨款，但款项皆被官员私吞，并没有真正用于街道等的修缮。戊戌变法时期，清政府令“各衙门即行查勘、估修，以壮观瞻，并大清门、正阳门外，菜蔬鸡鱼摊肆，一概逐令于城根摆设”。对此改革，“官吏闾民，皆称不便”，更有官吏怂恿百姓联名反对。</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据苏继祖</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清廷戊戌朝变记</a:t>
            </a:r>
            <a:r>
              <a:rPr kumimoji="0" lang="en-US" altLang="zh-CN"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endParaRPr kumimoji="0" lang="en-US" altLang="zh-CN"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材料二  凡改革之事，必除旧与布新，两者之用力相等，然后可有效也。苟不务除旧而言布新，其势必将旧政之积弊，悉移而纳于新政之中，而新政反增其害矣。</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摘自梁启超</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戊戌政变记</a:t>
            </a:r>
            <a:r>
              <a:rPr kumimoji="0" lang="en-US" altLang="zh-CN"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endParaRPr kumimoji="0" lang="en-US" altLang="zh-CN"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1</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）根据材料一并结合所学知识，概括清末北京街道管理改革的原因。（</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8</a:t>
            </a:r>
            <a:r>
              <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sz="2000"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a:p>
            <a:pPr marL="0" marR="0" lvl="0" indent="228600" algn="l" defTabSz="914400" rtl="0" eaLnBrk="0" fontAlgn="base" latinLnBrk="0" hangingPunct="0">
              <a:lnSpc>
                <a:spcPct val="100000"/>
              </a:lnSpc>
              <a:spcBef>
                <a:spcPct val="0"/>
              </a:spcBef>
              <a:spcAft>
                <a:spcPct val="0"/>
              </a:spcAft>
              <a:buClrTx/>
              <a:buSzTx/>
              <a:buFontTx/>
              <a:buNone/>
            </a:pP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2</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）根据材料并结合所学知识，简析清末北京街道管理改革的困难及启示。（</a:t>
            </a:r>
            <a:r>
              <a:rPr kumimoji="0" lang="en-US" altLang="zh-CN"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7</a:t>
            </a:r>
            <a:r>
              <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rPr>
              <a:t>分）</a:t>
            </a:r>
            <a:endParaRPr kumimoji="0" lang="zh-CN" altLang="en-US" b="1" i="0" u="none" strike="noStrike" cap="none" normalizeH="0" baseline="0" dirty="0" smtClean="0">
              <a:ln>
                <a:noFill/>
              </a:ln>
              <a:solidFill>
                <a:schemeClr val="tx1"/>
              </a:solidFill>
              <a:effectLst/>
              <a:latin typeface="仿宋" panose="02010609060101010101" charset="-122"/>
              <a:ea typeface="仿宋" panose="02010609060101010101" charset="-122"/>
              <a:cs typeface="Times New Roman" panose="02020603050405020304" pitchFamily="2" charset="0"/>
            </a:endParaRPr>
          </a:p>
        </p:txBody>
      </p:sp>
      <p:sp>
        <p:nvSpPr>
          <p:cNvPr id="3" name="文本框 2"/>
          <p:cNvSpPr txBox="1"/>
          <p:nvPr/>
        </p:nvSpPr>
        <p:spPr>
          <a:xfrm>
            <a:off x="676275" y="223520"/>
            <a:ext cx="156210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加强生态文明</a:t>
            </a:r>
            <a:endParaRPr lang="zh-CN" altLang="en-US"/>
          </a:p>
        </p:txBody>
      </p:sp>
      <p:sp>
        <p:nvSpPr>
          <p:cNvPr id="100" name="文本框 99"/>
          <p:cNvSpPr txBox="1"/>
          <p:nvPr/>
        </p:nvSpPr>
        <p:spPr>
          <a:xfrm>
            <a:off x="535305" y="4855210"/>
            <a:ext cx="11327765" cy="1660525"/>
          </a:xfrm>
          <a:prstGeom prst="rect">
            <a:avLst/>
          </a:prstGeom>
          <a:noFill/>
          <a:ln w="9525">
            <a:noFill/>
          </a:ln>
        </p:spPr>
        <p:txBody>
          <a:bodyPr wrap="square">
            <a:spAutoFit/>
          </a:bodyPr>
          <a:p>
            <a:pPr indent="0"/>
            <a:r>
              <a:rPr lang="en-US" altLang="zh-CN" sz="1600" b="1">
                <a:latin typeface="宋体" panose="02010600030101010101" pitchFamily="2" charset="-122"/>
                <a:ea typeface="宋体" panose="02010600030101010101" pitchFamily="2" charset="-122"/>
                <a:cs typeface="宋体" panose="02010600030101010101" pitchFamily="2" charset="-122"/>
              </a:rPr>
              <a:t>7B</a:t>
            </a:r>
            <a:r>
              <a:rPr lang="en-US" altLang="zh-CN" sz="1600" b="1">
                <a:latin typeface="楷体" panose="02010609060101010101" charset="-122"/>
                <a:ea typeface="楷体" panose="02010609060101010101" charset="-122"/>
                <a:cs typeface="楷体" panose="02010609060101010101" charset="-122"/>
              </a:rPr>
              <a:t>45</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15</a:t>
            </a:r>
            <a:r>
              <a:rPr lang="zh-CN" altLang="en-US" sz="1600" b="1">
                <a:latin typeface="楷体" panose="02010609060101010101" charset="-122"/>
                <a:ea typeface="楷体" panose="02010609060101010101" charset="-122"/>
                <a:cs typeface="楷体" panose="02010609060101010101" charset="-122"/>
              </a:rPr>
              <a:t>分）（</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）原因：西方的影响：政出多门，互相推诿；城市宜居性差，影响城市形象；日常维护不力，经费被官吏贪污。（</a:t>
            </a:r>
            <a:r>
              <a:rPr lang="en-US" altLang="zh-CN" sz="1600" b="1">
                <a:latin typeface="楷体" panose="02010609060101010101" charset="-122"/>
                <a:ea typeface="楷体" panose="02010609060101010101" charset="-122"/>
                <a:cs typeface="楷体" panose="02010609060101010101" charset="-122"/>
              </a:rPr>
              <a:t>2</a:t>
            </a:r>
            <a:r>
              <a:rPr lang="zh-CN" altLang="en-US" b="1">
                <a:latin typeface="楷体" panose="02010609060101010101" charset="-122"/>
                <a:ea typeface="楷体" panose="02010609060101010101" charset="-122"/>
                <a:cs typeface="楷体" panose="02010609060101010101" charset="-122"/>
              </a:rPr>
              <a:t>）困难：改革触动了一些官吏的既得利益；打破了百姓习惯。     启示：改革既要除旧又要布新，不可偏废；除旧弊难免触及多方利益；改革需要勇气和毅力；改革需要强有力的领导；改革应以人民的福祉为宗旨。</a:t>
            </a:r>
            <a:r>
              <a:rPr lang="zh-CN" altLang="en-US" sz="1600" b="1">
                <a:latin typeface="宋体" panose="02010600030101010101" pitchFamily="2" charset="-122"/>
                <a:ea typeface="宋体" panose="02010600030101010101" pitchFamily="2" charset="-122"/>
                <a:cs typeface="宋体" panose="02010600030101010101" pitchFamily="2" charset="-122"/>
              </a:rPr>
              <a:t> </a:t>
            </a:r>
            <a:endParaRPr lang="zh-CN" altLang="en-US" sz="1600" b="1">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505460" y="1066165"/>
            <a:ext cx="10803890" cy="3291840"/>
          </a:xfrm>
          <a:prstGeom prst="rect">
            <a:avLst/>
          </a:prstGeom>
          <a:noFill/>
          <a:ln w="9525">
            <a:noFill/>
          </a:ln>
        </p:spPr>
        <p:txBody>
          <a:bodyPr wrap="square">
            <a:spAutoFit/>
          </a:bodyPr>
          <a:p>
            <a:pPr indent="0"/>
            <a:r>
              <a:rPr lang="en-US" altLang="zh-CN" sz="1600" b="1">
                <a:latin typeface="宋体" panose="02010600030101010101" pitchFamily="2" charset="-122"/>
                <a:ea typeface="宋体" panose="02010600030101010101" pitchFamily="2" charset="-122"/>
                <a:cs typeface="宋体" panose="02010600030101010101" pitchFamily="2" charset="-122"/>
              </a:rPr>
              <a:t>7C</a:t>
            </a:r>
            <a:r>
              <a:rPr lang="en-US" altLang="zh-CN" sz="1600" b="1">
                <a:latin typeface="楷体" panose="02010609060101010101" charset="-122"/>
                <a:ea typeface="楷体" panose="02010609060101010101" charset="-122"/>
                <a:cs typeface="楷体" panose="02010609060101010101" charset="-122"/>
              </a:rPr>
              <a:t>44</a:t>
            </a:r>
            <a:r>
              <a:rPr lang="zh-CN" altLang="en-US" sz="1600" b="1">
                <a:latin typeface="楷体" panose="02010609060101010101" charset="-122"/>
                <a:ea typeface="楷体" panose="02010609060101010101" charset="-122"/>
                <a:cs typeface="楷体" panose="02010609060101010101" charset="-122"/>
              </a:rPr>
              <a:t>．【历史</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选修</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：历史上重大改革回眸】（</a:t>
            </a:r>
            <a:r>
              <a:rPr lang="en-US" altLang="zh-CN" sz="1600" b="1">
                <a:latin typeface="楷体" panose="02010609060101010101" charset="-122"/>
                <a:ea typeface="楷体" panose="02010609060101010101" charset="-122"/>
                <a:cs typeface="楷体" panose="02010609060101010101" charset="-122"/>
              </a:rPr>
              <a:t>15</a:t>
            </a:r>
            <a:r>
              <a:rPr lang="zh-CN" altLang="en-US" sz="1600" b="1">
                <a:latin typeface="楷体" panose="02010609060101010101" charset="-122"/>
                <a:ea typeface="楷体" panose="02010609060101010101" charset="-122"/>
                <a:cs typeface="楷体" panose="02010609060101010101" charset="-122"/>
              </a:rPr>
              <a:t>分）材料  北周武帝时期制定的</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大律</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凡二十五篇”，制罪“二十五等”，定罪</a:t>
            </a:r>
            <a:r>
              <a:rPr lang="en-US" altLang="zh-CN" sz="1600" b="1">
                <a:latin typeface="楷体" panose="02010609060101010101" charset="-122"/>
                <a:ea typeface="楷体" panose="02010609060101010101" charset="-122"/>
                <a:cs typeface="楷体" panose="02010609060101010101" charset="-122"/>
              </a:rPr>
              <a:t>1537</a:t>
            </a:r>
            <a:r>
              <a:rPr lang="zh-CN" altLang="en-US" sz="1600" b="1">
                <a:latin typeface="楷体" panose="02010609060101010101" charset="-122"/>
                <a:ea typeface="楷体" panose="02010609060101010101" charset="-122"/>
                <a:cs typeface="楷体" panose="02010609060101010101" charset="-122"/>
              </a:rPr>
              <a:t>条，“条流苛密，比于齐（北齐）法，烦而不要”。宣帝“更峻其法”，导致“上下愁怨”、“内外离心”。隋文帝取代北周建立隋朝，开皇初年两次“更定新律”，史谓</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开皇律</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隋朝统治者鉴于</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北齐律</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法令明审，科条简要”，将其作为制定</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开皇律</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的主要参考，并“采魏、晋刑典，下至齐、粱，沿革轻重，取其折衷”，成文“十二卷”。新律制罪二十等，废除“前代鞭刑及枭首”等“苛惨之法”，“以轻代重，化死为生”；定罪</a:t>
            </a:r>
            <a:r>
              <a:rPr lang="en-US" altLang="zh-CN" sz="1600" b="1">
                <a:latin typeface="楷体" panose="02010609060101010101" charset="-122"/>
                <a:ea typeface="楷体" panose="02010609060101010101" charset="-122"/>
                <a:cs typeface="楷体" panose="02010609060101010101" charset="-122"/>
              </a:rPr>
              <a:t>500</a:t>
            </a:r>
            <a:r>
              <a:rPr lang="zh-CN" altLang="en-US" sz="1600" b="1">
                <a:latin typeface="楷体" panose="02010609060101010101" charset="-122"/>
                <a:ea typeface="楷体" panose="02010609060101010101" charset="-122"/>
                <a:cs typeface="楷体" panose="02010609060101010101" charset="-122"/>
              </a:rPr>
              <a:t>条，删繁就简，比旧律减少死刑</a:t>
            </a:r>
            <a:r>
              <a:rPr lang="en-US" altLang="zh-CN" sz="1600" b="1">
                <a:latin typeface="楷体" panose="02010609060101010101" charset="-122"/>
                <a:ea typeface="楷体" panose="02010609060101010101" charset="-122"/>
                <a:cs typeface="楷体" panose="02010609060101010101" charset="-122"/>
              </a:rPr>
              <a:t>81</a:t>
            </a:r>
            <a:r>
              <a:rPr lang="zh-CN" altLang="en-US" sz="1600" b="1">
                <a:latin typeface="楷体" panose="02010609060101010101" charset="-122"/>
                <a:ea typeface="楷体" panose="02010609060101010101" charset="-122"/>
                <a:cs typeface="楷体" panose="02010609060101010101" charset="-122"/>
              </a:rPr>
              <a:t>条、流放刑</a:t>
            </a:r>
            <a:r>
              <a:rPr lang="en-US" altLang="zh-CN" sz="1600" b="1">
                <a:latin typeface="楷体" panose="02010609060101010101" charset="-122"/>
                <a:ea typeface="楷体" panose="02010609060101010101" charset="-122"/>
                <a:cs typeface="楷体" panose="02010609060101010101" charset="-122"/>
              </a:rPr>
              <a:t>154</a:t>
            </a:r>
            <a:r>
              <a:rPr lang="zh-CN" altLang="en-US" sz="1600" b="1">
                <a:latin typeface="楷体" panose="02010609060101010101" charset="-122"/>
                <a:ea typeface="楷体" panose="02010609060101010101" charset="-122"/>
                <a:cs typeface="楷体" panose="02010609060101010101" charset="-122"/>
              </a:rPr>
              <a:t>条、劳役刑等一千余条。唐朝官修史书评价</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开皇律</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刑网简要，疏而不失”。    </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据</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隋书</a:t>
            </a:r>
            <a:r>
              <a:rPr lang="en-US" altLang="zh-CN" sz="1600" b="1">
                <a:latin typeface="楷体" panose="02010609060101010101" charset="-122"/>
                <a:ea typeface="楷体" panose="02010609060101010101" charset="-122"/>
                <a:cs typeface="楷体" panose="02010609060101010101" charset="-122"/>
              </a:rPr>
              <a:t>》</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）根据材料，概括隋代法律制度改革的特点。（</a:t>
            </a:r>
            <a:r>
              <a:rPr lang="en-US" altLang="zh-CN" sz="1600" b="1">
                <a:latin typeface="楷体" panose="02010609060101010101" charset="-122"/>
                <a:ea typeface="楷体" panose="02010609060101010101" charset="-122"/>
                <a:cs typeface="楷体" panose="02010609060101010101" charset="-122"/>
              </a:rPr>
              <a:t>7</a:t>
            </a:r>
            <a:r>
              <a:rPr lang="zh-CN" altLang="en-US" sz="1600" b="1">
                <a:latin typeface="楷体" panose="02010609060101010101" charset="-122"/>
                <a:ea typeface="楷体" panose="02010609060101010101" charset="-122"/>
                <a:cs typeface="楷体" panose="02010609060101010101" charset="-122"/>
              </a:rPr>
              <a:t>分）  （</a:t>
            </a:r>
            <a:r>
              <a:rPr lang="en-US" altLang="zh-CN" sz="1600" b="1">
                <a:latin typeface="楷体" panose="02010609060101010101" charset="-122"/>
                <a:ea typeface="楷体" panose="02010609060101010101" charset="-122"/>
                <a:cs typeface="楷体" panose="02010609060101010101" charset="-122"/>
              </a:rPr>
              <a:t>2</a:t>
            </a:r>
            <a:r>
              <a:rPr lang="zh-CN" altLang="en-US" sz="1600" b="1">
                <a:latin typeface="楷体" panose="02010609060101010101" charset="-122"/>
                <a:ea typeface="楷体" panose="02010609060101010101" charset="-122"/>
                <a:cs typeface="楷体" panose="02010609060101010101" charset="-122"/>
              </a:rPr>
              <a:t>）根据材料并结合所学知识，简析隋代</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开皇律</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制定的意义。（</a:t>
            </a:r>
            <a:r>
              <a:rPr lang="en-US" altLang="zh-CN" sz="1600" b="1">
                <a:latin typeface="楷体" panose="02010609060101010101" charset="-122"/>
                <a:ea typeface="楷体" panose="02010609060101010101" charset="-122"/>
                <a:cs typeface="楷体" panose="02010609060101010101" charset="-122"/>
              </a:rPr>
              <a:t>8</a:t>
            </a:r>
            <a:r>
              <a:rPr lang="zh-CN" altLang="en-US" sz="1600" b="1">
                <a:latin typeface="楷体" panose="02010609060101010101" charset="-122"/>
                <a:ea typeface="楷体" panose="02010609060101010101" charset="-122"/>
                <a:cs typeface="楷体" panose="02010609060101010101" charset="-122"/>
              </a:rPr>
              <a:t>分）</a:t>
            </a:r>
            <a:endParaRPr lang="zh-CN" altLang="en-US" sz="1600"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930275" y="4907915"/>
            <a:ext cx="10379075" cy="1353185"/>
          </a:xfrm>
          <a:prstGeom prst="rect">
            <a:avLst/>
          </a:prstGeom>
          <a:noFill/>
          <a:ln w="9525">
            <a:noFill/>
          </a:ln>
        </p:spPr>
        <p:txBody>
          <a:bodyPr wrap="square">
            <a:spAutoFit/>
          </a:bodyPr>
          <a:p>
            <a:pPr indent="0"/>
            <a:r>
              <a:rPr lang="en-US" altLang="zh-CN" sz="1400" b="1">
                <a:latin typeface="宋体" panose="02010600030101010101" pitchFamily="2" charset="-122"/>
                <a:ea typeface="宋体" panose="02010600030101010101" pitchFamily="2" charset="-122"/>
                <a:cs typeface="宋体" panose="02010600030101010101" pitchFamily="2" charset="-122"/>
              </a:rPr>
              <a:t>7C</a:t>
            </a:r>
            <a:r>
              <a:rPr lang="en-US" altLang="zh-CN" sz="1600" b="1">
                <a:latin typeface="楷体" panose="02010609060101010101" charset="-122"/>
                <a:ea typeface="楷体" panose="02010609060101010101" charset="-122"/>
                <a:cs typeface="楷体" panose="02010609060101010101" charset="-122"/>
              </a:rPr>
              <a:t>44</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15</a:t>
            </a:r>
            <a:r>
              <a:rPr lang="zh-CN" altLang="en-US" sz="1600" b="1">
                <a:latin typeface="楷体" panose="02010609060101010101" charset="-122"/>
                <a:ea typeface="楷体" panose="02010609060101010101" charset="-122"/>
                <a:cs typeface="楷体" panose="02010609060101010101" charset="-122"/>
              </a:rPr>
              <a:t>分）（</a:t>
            </a:r>
            <a:r>
              <a:rPr lang="en-US" altLang="zh-CN" sz="1600" b="1">
                <a:latin typeface="楷体" panose="02010609060101010101" charset="-122"/>
                <a:ea typeface="楷体" panose="02010609060101010101" charset="-122"/>
                <a:cs typeface="楷体" panose="02010609060101010101" charset="-122"/>
              </a:rPr>
              <a:t>1</a:t>
            </a:r>
            <a:r>
              <a:rPr lang="zh-CN" altLang="en-US" sz="1600" b="1">
                <a:latin typeface="楷体" panose="02010609060101010101" charset="-122"/>
                <a:ea typeface="楷体" panose="02010609060101010101" charset="-122"/>
                <a:cs typeface="楷体" panose="02010609060101010101" charset="-122"/>
              </a:rPr>
              <a:t>）特点：改变了北周的严刑竣法，减轻刑罚：对之前的法律兼收并蓄、择善而从；法律条文简要而不繁琐。（</a:t>
            </a:r>
            <a:r>
              <a:rPr lang="en-US" altLang="zh-CN" sz="1600" b="1">
                <a:latin typeface="楷体" panose="02010609060101010101" charset="-122"/>
                <a:ea typeface="楷体" panose="02010609060101010101" charset="-122"/>
                <a:cs typeface="楷体" panose="02010609060101010101" charset="-122"/>
              </a:rPr>
              <a:t>2</a:t>
            </a:r>
            <a:r>
              <a:rPr lang="zh-CN" altLang="en-US" b="1">
                <a:latin typeface="楷体" panose="02010609060101010101" charset="-122"/>
                <a:ea typeface="楷体" panose="02010609060101010101" charset="-122"/>
                <a:cs typeface="楷体" panose="02010609060101010101" charset="-122"/>
              </a:rPr>
              <a:t>）意义：总结和发展了前代立法的经验；提高了法律的文明程度；为隋朝发展与强盛提供保障；为后世法制建设提供有益的借鉴。</a:t>
            </a:r>
            <a:r>
              <a:rPr lang="zh-CN" altLang="en-US" sz="1400" b="1">
                <a:latin typeface="宋体" panose="02010600030101010101" pitchFamily="2" charset="-122"/>
                <a:ea typeface="宋体" panose="02010600030101010101" pitchFamily="2" charset="-122"/>
                <a:cs typeface="宋体" panose="02010600030101010101" pitchFamily="2" charset="-122"/>
              </a:rPr>
              <a:t> </a:t>
            </a:r>
            <a:endParaRPr lang="zh-CN" altLang="en-US" sz="1400" b="1">
              <a:latin typeface="宋体" panose="02010600030101010101" pitchFamily="2" charset="-122"/>
              <a:ea typeface="宋体" panose="02010600030101010101" pitchFamily="2" charset="-122"/>
              <a:cs typeface="宋体" panose="02010600030101010101" pitchFamily="2" charset="-122"/>
            </a:endParaRPr>
          </a:p>
        </p:txBody>
      </p:sp>
      <p:sp>
        <p:nvSpPr>
          <p:cNvPr id="3" name="文本框 2"/>
          <p:cNvSpPr txBox="1"/>
          <p:nvPr/>
        </p:nvSpPr>
        <p:spPr>
          <a:xfrm>
            <a:off x="676275" y="223520"/>
            <a:ext cx="156210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加强法制建设</a:t>
            </a:r>
            <a:endParaRPr lang="zh-CN" alt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 name="文本框 100"/>
          <p:cNvSpPr txBox="1"/>
          <p:nvPr/>
        </p:nvSpPr>
        <p:spPr>
          <a:xfrm>
            <a:off x="1335405" y="1166495"/>
            <a:ext cx="7387590" cy="521970"/>
          </a:xfrm>
          <a:prstGeom prst="rect">
            <a:avLst/>
          </a:prstGeom>
          <a:noFill/>
          <a:ln w="9525">
            <a:noFill/>
          </a:ln>
        </p:spPr>
        <p:txBody>
          <a:bodyPr wrap="square">
            <a:spAutoFit/>
          </a:bodyPr>
          <a:p>
            <a:pPr indent="0"/>
            <a:r>
              <a:rPr lang="en-US" altLang="zh-CN" sz="1400" b="0">
                <a:latin typeface="宋体" panose="02010600030101010101" pitchFamily="2" charset="-122"/>
                <a:ea typeface="宋体" panose="02010600030101010101" pitchFamily="2" charset="-122"/>
                <a:cs typeface="宋体" panose="02010600030101010101" pitchFamily="2" charset="-122"/>
              </a:rPr>
              <a:t>7A</a:t>
            </a:r>
            <a:r>
              <a:rPr lang="en-US" altLang="zh-CN" sz="1400" b="1">
                <a:latin typeface="楷体" panose="02010609060101010101" charset="-122"/>
                <a:ea typeface="楷体" panose="02010609060101010101" charset="-122"/>
                <a:cs typeface="楷体" panose="02010609060101010101" charset="-122"/>
              </a:rPr>
              <a:t>42</a:t>
            </a:r>
            <a:r>
              <a:rPr lang="zh-CN" altLang="en-US" sz="1400" b="1">
                <a:latin typeface="楷体" panose="02010609060101010101" charset="-122"/>
                <a:ea typeface="楷体" panose="02010609060101010101" charset="-122"/>
                <a:cs typeface="楷体" panose="02010609060101010101" charset="-122"/>
              </a:rPr>
              <a:t>．阅读材料，完成下列要求。（</a:t>
            </a:r>
            <a:r>
              <a:rPr lang="en-US" altLang="zh-CN" sz="1400" b="1">
                <a:latin typeface="楷体" panose="02010609060101010101" charset="-122"/>
                <a:ea typeface="楷体" panose="02010609060101010101" charset="-122"/>
                <a:cs typeface="楷体" panose="02010609060101010101" charset="-122"/>
              </a:rPr>
              <a:t>12</a:t>
            </a:r>
            <a:r>
              <a:rPr lang="zh-CN" altLang="en-US" sz="1400" b="1">
                <a:latin typeface="楷体" panose="02010609060101010101" charset="-122"/>
                <a:ea typeface="楷体" panose="02010609060101010101" charset="-122"/>
                <a:cs typeface="楷体" panose="02010609060101010101" charset="-122"/>
              </a:rPr>
              <a:t>分）表</a:t>
            </a:r>
            <a:r>
              <a:rPr lang="en-US" altLang="zh-CN" sz="1400" b="1">
                <a:latin typeface="楷体" panose="02010609060101010101" charset="-122"/>
                <a:ea typeface="楷体" panose="02010609060101010101" charset="-122"/>
                <a:cs typeface="楷体" panose="02010609060101010101" charset="-122"/>
              </a:rPr>
              <a:t>4</a:t>
            </a:r>
            <a:endParaRPr lang="en-US" altLang="zh-CN" sz="1400" b="1">
              <a:latin typeface="楷体" panose="02010609060101010101" charset="-122"/>
              <a:ea typeface="楷体" panose="02010609060101010101" charset="-122"/>
              <a:cs typeface="楷体" panose="02010609060101010101" charset="-122"/>
            </a:endParaRPr>
          </a:p>
        </p:txBody>
      </p:sp>
      <p:graphicFrame>
        <p:nvGraphicFramePr>
          <p:cNvPr id="2" name="表格 1"/>
          <p:cNvGraphicFramePr/>
          <p:nvPr/>
        </p:nvGraphicFramePr>
        <p:xfrm>
          <a:off x="1751965" y="1948180"/>
          <a:ext cx="8922385" cy="2494280"/>
        </p:xfrm>
        <a:graphic>
          <a:graphicData uri="http://schemas.openxmlformats.org/drawingml/2006/table">
            <a:tbl>
              <a:tblPr firstRow="1" bandRow="1">
                <a:tableStyleId>{5940675A-B579-460E-94D1-54222C63F5DA}</a:tableStyleId>
              </a:tblPr>
              <a:tblGrid>
                <a:gridCol w="937260"/>
                <a:gridCol w="4662170"/>
                <a:gridCol w="3322955"/>
              </a:tblGrid>
              <a:tr h="182880">
                <a:tc>
                  <a:txBody>
                    <a:bodyPr/>
                    <a:p>
                      <a:pPr indent="0" algn="ctr">
                        <a:buNone/>
                      </a:pPr>
                      <a:r>
                        <a:rPr lang="zh-CN" altLang="en-US" sz="1600" b="1">
                          <a:latin typeface="楷体" panose="02010609060101010101" charset="-122"/>
                          <a:ea typeface="楷体" panose="02010609060101010101" charset="-122"/>
                          <a:cs typeface="楷体" panose="02010609060101010101" charset="-122"/>
                        </a:rPr>
                        <a:t>时间</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600" b="1">
                          <a:latin typeface="楷体" panose="02010609060101010101" charset="-122"/>
                          <a:ea typeface="楷体" panose="02010609060101010101" charset="-122"/>
                          <a:cs typeface="楷体" panose="02010609060101010101" charset="-122"/>
                        </a:rPr>
                        <a:t>中国</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600" b="1">
                          <a:latin typeface="楷体" panose="02010609060101010101" charset="-122"/>
                          <a:ea typeface="楷体" panose="02010609060101010101" charset="-122"/>
                          <a:cs typeface="楷体" panose="02010609060101010101" charset="-122"/>
                        </a:rPr>
                        <a:t>外国</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16280">
                <a:tc>
                  <a:txBody>
                    <a:bodyPr/>
                    <a:p>
                      <a:pPr indent="0" algn="ctr">
                        <a:buNone/>
                      </a:pPr>
                      <a:r>
                        <a:rPr lang="en-US" altLang="zh-CN" sz="1600" b="1">
                          <a:latin typeface="楷体" panose="02010609060101010101" charset="-122"/>
                          <a:ea typeface="楷体" panose="02010609060101010101" charset="-122"/>
                          <a:cs typeface="楷体" panose="02010609060101010101" charset="-122"/>
                        </a:rPr>
                        <a:t>14</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15</a:t>
                      </a:r>
                      <a:r>
                        <a:rPr lang="zh-CN" altLang="en-US" sz="1600" b="1">
                          <a:latin typeface="楷体" panose="02010609060101010101" charset="-122"/>
                          <a:ea typeface="楷体" panose="02010609060101010101" charset="-122"/>
                          <a:cs typeface="楷体" panose="02010609060101010101" charset="-122"/>
                        </a:rPr>
                        <a:t>世纪</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600" b="1">
                          <a:latin typeface="楷体" panose="02010609060101010101" charset="-122"/>
                          <a:ea typeface="楷体" panose="02010609060101010101" charset="-122"/>
                          <a:cs typeface="楷体" panose="02010609060101010101" charset="-122"/>
                        </a:rPr>
                        <a:t>朱元璋在位期间，与占城、爪哇、暹罗等</a:t>
                      </a:r>
                      <a:r>
                        <a:rPr lang="en-US" altLang="zh-CN" sz="1600" b="1">
                          <a:latin typeface="楷体" panose="02010609060101010101" charset="-122"/>
                          <a:ea typeface="楷体" panose="02010609060101010101" charset="-122"/>
                          <a:cs typeface="楷体" panose="02010609060101010101" charset="-122"/>
                        </a:rPr>
                        <a:t>30</a:t>
                      </a:r>
                      <a:r>
                        <a:rPr lang="zh-CN" altLang="en-US" sz="1600" b="1">
                          <a:latin typeface="楷体" panose="02010609060101010101" charset="-122"/>
                          <a:ea typeface="楷体" panose="02010609060101010101" charset="-122"/>
                          <a:cs typeface="楷体" panose="02010609060101010101" charset="-122"/>
                        </a:rPr>
                        <a:t>余国进行官方贸易。废除丞相制度。郑和七下西洋，是世界航海史和中国古代对外交往史上的壮举。</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600" b="1">
                          <a:latin typeface="楷体" panose="02010609060101010101" charset="-122"/>
                          <a:ea typeface="楷体" panose="02010609060101010101" charset="-122"/>
                          <a:cs typeface="楷体" panose="02010609060101010101" charset="-122"/>
                        </a:rPr>
                        <a:t>德国人古登堡发明了最早的印刷机。哥伦布到达美洲大陆。佛罗伦萨</a:t>
                      </a:r>
                      <a:r>
                        <a:rPr lang="en-US" altLang="zh-CN" sz="1600" b="1">
                          <a:latin typeface="楷体" panose="02010609060101010101" charset="-122"/>
                          <a:ea typeface="楷体" panose="02010609060101010101" charset="-122"/>
                          <a:cs typeface="楷体" panose="02010609060101010101" charset="-122"/>
                        </a:rPr>
                        <a:t>200</a:t>
                      </a:r>
                      <a:r>
                        <a:rPr lang="zh-CN" altLang="en-US" sz="1600" b="1">
                          <a:latin typeface="楷体" panose="02010609060101010101" charset="-122"/>
                          <a:ea typeface="楷体" panose="02010609060101010101" charset="-122"/>
                          <a:cs typeface="楷体" panose="02010609060101010101" charset="-122"/>
                        </a:rPr>
                        <a:t>余家纺织工场雇佣</a:t>
                      </a:r>
                      <a:r>
                        <a:rPr lang="en-US" altLang="zh-CN" sz="1600" b="1">
                          <a:latin typeface="楷体" panose="02010609060101010101" charset="-122"/>
                          <a:ea typeface="楷体" panose="02010609060101010101" charset="-122"/>
                          <a:cs typeface="楷体" panose="02010609060101010101" charset="-122"/>
                        </a:rPr>
                        <a:t>3</a:t>
                      </a:r>
                      <a:r>
                        <a:rPr lang="zh-CN" altLang="en-US" sz="1600" b="1">
                          <a:latin typeface="楷体" panose="02010609060101010101" charset="-122"/>
                          <a:ea typeface="楷体" panose="02010609060101010101" charset="-122"/>
                          <a:cs typeface="楷体" panose="02010609060101010101" charset="-122"/>
                        </a:rPr>
                        <a:t>万余名工人。</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66140">
                <a:tc>
                  <a:txBody>
                    <a:bodyPr/>
                    <a:p>
                      <a:pPr indent="0" algn="ctr">
                        <a:buNone/>
                      </a:pPr>
                      <a:r>
                        <a:rPr lang="en-US" altLang="zh-CN" sz="1600" b="1">
                          <a:latin typeface="楷体" panose="02010609060101010101" charset="-122"/>
                          <a:ea typeface="楷体" panose="02010609060101010101" charset="-122"/>
                          <a:cs typeface="楷体" panose="02010609060101010101" charset="-122"/>
                        </a:rPr>
                        <a:t>16</a:t>
                      </a:r>
                      <a:r>
                        <a:rPr lang="zh-CN" altLang="en-US" sz="1600" b="1">
                          <a:latin typeface="楷体" panose="02010609060101010101" charset="-122"/>
                          <a:ea typeface="楷体" panose="02010609060101010101" charset="-122"/>
                          <a:cs typeface="楷体" panose="02010609060101010101" charset="-122"/>
                        </a:rPr>
                        <a:t>世纪</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600" b="1">
                          <a:latin typeface="楷体" panose="02010609060101010101" charset="-122"/>
                          <a:ea typeface="楷体" panose="02010609060101010101" charset="-122"/>
                          <a:cs typeface="楷体" panose="02010609060101010101" charset="-122"/>
                        </a:rPr>
                        <a:t>张居正进行赋役合一、统一征银的“一条鞭法”改革。李时珍</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本草纲目</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刊刻。玉米、番薯、马铃薯等高产作物传入中国。汤显祖出生，代表作</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牡丹亭</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表现男女主人公冲破礼教束缚，追求爱情自由。</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600" b="1">
                          <a:latin typeface="楷体" panose="02010609060101010101" charset="-122"/>
                          <a:ea typeface="楷体" panose="02010609060101010101" charset="-122"/>
                          <a:cs typeface="楷体" panose="02010609060101010101" charset="-122"/>
                        </a:rPr>
                        <a:t>哥白尼提出“太阳中心说”。意大利传教士利玛窦到中国，传播了西方自然科学知识。莎士比亚出生，代表作</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哈姆雷特</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28980">
                <a:tc>
                  <a:txBody>
                    <a:bodyPr/>
                    <a:p>
                      <a:pPr indent="0" algn="ctr">
                        <a:buNone/>
                      </a:pPr>
                      <a:r>
                        <a:rPr lang="en-US" altLang="zh-CN" sz="1600" b="1">
                          <a:latin typeface="楷体" panose="02010609060101010101" charset="-122"/>
                          <a:ea typeface="楷体" panose="02010609060101010101" charset="-122"/>
                          <a:cs typeface="楷体" panose="02010609060101010101" charset="-122"/>
                        </a:rPr>
                        <a:t>17</a:t>
                      </a:r>
                      <a:r>
                        <a:rPr lang="zh-CN" altLang="en-US" sz="1600" b="1">
                          <a:latin typeface="楷体" panose="02010609060101010101" charset="-122"/>
                          <a:ea typeface="楷体" panose="02010609060101010101" charset="-122"/>
                          <a:cs typeface="楷体" panose="02010609060101010101" charset="-122"/>
                        </a:rPr>
                        <a:t>世纪</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600" b="1">
                          <a:latin typeface="楷体" panose="02010609060101010101" charset="-122"/>
                          <a:ea typeface="楷体" panose="02010609060101010101" charset="-122"/>
                          <a:cs typeface="楷体" panose="02010609060101010101" charset="-122"/>
                        </a:rPr>
                        <a:t>朱子学在日本为官方推崇，成为显学。茶叶大量输往欧洲。宋应星</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天工开物</a:t>
                      </a:r>
                      <a:r>
                        <a:rPr lang="en-US" altLang="zh-CN" sz="1600" b="1">
                          <a:latin typeface="楷体" panose="02010609060101010101" charset="-122"/>
                          <a:ea typeface="楷体" panose="02010609060101010101" charset="-122"/>
                          <a:cs typeface="楷体" panose="02010609060101010101" charset="-122"/>
                        </a:rPr>
                        <a:t>》</a:t>
                      </a:r>
                      <a:r>
                        <a:rPr lang="zh-CN" altLang="en-US" sz="1600" b="1">
                          <a:latin typeface="楷体" panose="02010609060101010101" charset="-122"/>
                          <a:ea typeface="楷体" panose="02010609060101010101" charset="-122"/>
                          <a:cs typeface="楷体" panose="02010609060101010101" charset="-122"/>
                        </a:rPr>
                        <a:t>刊刻。美洲白银大量流入中国。郑成功收复台湾。</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zh-CN" altLang="en-US" sz="1600" b="1">
                          <a:latin typeface="楷体" panose="02010609060101010101" charset="-122"/>
                          <a:ea typeface="楷体" panose="02010609060101010101" charset="-122"/>
                          <a:cs typeface="楷体" panose="02010609060101010101" charset="-122"/>
                        </a:rPr>
                        <a:t>英国入侵印度，英属东印度公司在印度开展殖民活动。英国早期移民乘“五月花号”到达北美。</a:t>
                      </a:r>
                      <a:endParaRPr lang="zh-CN" altLang="en-US" sz="1600" b="1">
                        <a:latin typeface="楷体" panose="02010609060101010101" charset="-122"/>
                        <a:ea typeface="楷体" panose="02010609060101010101" charset="-122"/>
                        <a:cs typeface="楷体" panose="02010609060101010101" charset="-122"/>
                      </a:endParaRPr>
                    </a:p>
                  </a:txBody>
                  <a:tcPr marL="0" marR="0" marT="0" marB="1" vert="horz" anchor="t">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 name="文本框 2"/>
          <p:cNvSpPr txBox="1"/>
          <p:nvPr/>
        </p:nvSpPr>
        <p:spPr>
          <a:xfrm>
            <a:off x="979170" y="4801235"/>
            <a:ext cx="10118725" cy="1291590"/>
          </a:xfrm>
          <a:prstGeom prst="rect">
            <a:avLst/>
          </a:prstGeom>
          <a:noFill/>
          <a:ln w="9525">
            <a:noFill/>
          </a:ln>
        </p:spPr>
        <p:txBody>
          <a:bodyPr wrap="square">
            <a:spAutoFit/>
          </a:bodyPr>
          <a:p>
            <a:pPr indent="0" algn="r"/>
            <a:r>
              <a:rPr lang="en-US" altLang="zh-CN" sz="1400" b="1">
                <a:latin typeface="楷体" panose="02010609060101010101" charset="-122"/>
                <a:ea typeface="楷体" panose="02010609060101010101" charset="-122"/>
                <a:cs typeface="楷体" panose="02010609060101010101" charset="-122"/>
              </a:rPr>
              <a:t>——</a:t>
            </a:r>
            <a:r>
              <a:rPr lang="zh-CN" altLang="en-US" sz="1400" b="1">
                <a:latin typeface="楷体" panose="02010609060101010101" charset="-122"/>
                <a:ea typeface="楷体" panose="02010609060101010101" charset="-122"/>
                <a:cs typeface="楷体" panose="02010609060101010101" charset="-122"/>
              </a:rPr>
              <a:t>据李亚凡编</a:t>
            </a:r>
            <a:r>
              <a:rPr lang="en-US" altLang="zh-CN" sz="1400" b="1">
                <a:latin typeface="楷体" panose="02010609060101010101" charset="-122"/>
                <a:ea typeface="楷体" panose="02010609060101010101" charset="-122"/>
                <a:cs typeface="楷体" panose="02010609060101010101" charset="-122"/>
              </a:rPr>
              <a:t>《</a:t>
            </a:r>
            <a:r>
              <a:rPr lang="zh-CN" altLang="en-US" sz="1400" b="1">
                <a:latin typeface="楷体" panose="02010609060101010101" charset="-122"/>
                <a:ea typeface="楷体" panose="02010609060101010101" charset="-122"/>
                <a:cs typeface="楷体" panose="02010609060101010101" charset="-122"/>
              </a:rPr>
              <a:t>世界历史年表</a:t>
            </a:r>
            <a:r>
              <a:rPr lang="en-US" altLang="zh-CN" sz="1400" b="1">
                <a:latin typeface="楷体" panose="02010609060101010101" charset="-122"/>
                <a:ea typeface="楷体" panose="02010609060101010101" charset="-122"/>
                <a:cs typeface="楷体" panose="02010609060101010101" charset="-122"/>
              </a:rPr>
              <a:t>》</a:t>
            </a:r>
            <a:r>
              <a:rPr lang="zh-CN" altLang="en-US" sz="1400" b="1">
                <a:latin typeface="楷体" panose="02010609060101010101" charset="-122"/>
                <a:ea typeface="楷体" panose="02010609060101010101" charset="-122"/>
                <a:cs typeface="楷体" panose="02010609060101010101" charset="-122"/>
              </a:rPr>
              <a:t>等</a:t>
            </a:r>
            <a:r>
              <a:rPr lang="zh-CN" altLang="en-US" sz="1600" b="1">
                <a:latin typeface="楷体" panose="02010609060101010101" charset="-122"/>
                <a:ea typeface="楷体" panose="02010609060101010101" charset="-122"/>
                <a:cs typeface="楷体" panose="02010609060101010101" charset="-122"/>
              </a:rPr>
              <a:t>表</a:t>
            </a:r>
            <a:r>
              <a:rPr lang="en-US" altLang="zh-CN" sz="1600" b="1">
                <a:latin typeface="楷体" panose="02010609060101010101" charset="-122"/>
                <a:ea typeface="楷体" panose="02010609060101010101" charset="-122"/>
                <a:cs typeface="楷体" panose="02010609060101010101" charset="-122"/>
              </a:rPr>
              <a:t>4</a:t>
            </a:r>
            <a:r>
              <a:rPr lang="zh-CN" altLang="en-US" sz="1600" b="1">
                <a:latin typeface="楷体" panose="02010609060101010101" charset="-122"/>
                <a:ea typeface="楷体" panose="02010609060101010101" charset="-122"/>
                <a:cs typeface="楷体" panose="02010609060101010101" charset="-122"/>
              </a:rPr>
              <a:t>为</a:t>
            </a:r>
            <a:r>
              <a:rPr lang="en-US" altLang="zh-CN" sz="1600" b="1">
                <a:latin typeface="楷体" panose="02010609060101010101" charset="-122"/>
                <a:ea typeface="楷体" panose="02010609060101010101" charset="-122"/>
                <a:cs typeface="楷体" panose="02010609060101010101" charset="-122"/>
              </a:rPr>
              <a:t>14</a:t>
            </a:r>
            <a:r>
              <a:rPr lang="zh-CN" altLang="en-US" sz="1600" b="1">
                <a:latin typeface="楷体" panose="02010609060101010101" charset="-122"/>
                <a:ea typeface="楷体" panose="02010609060101010101" charset="-122"/>
                <a:cs typeface="楷体" panose="02010609060101010101" charset="-122"/>
              </a:rPr>
              <a:t>～</a:t>
            </a:r>
            <a:r>
              <a:rPr lang="en-US" altLang="zh-CN" sz="1600" b="1">
                <a:latin typeface="楷体" panose="02010609060101010101" charset="-122"/>
                <a:ea typeface="楷体" panose="02010609060101010101" charset="-122"/>
                <a:cs typeface="楷体" panose="02010609060101010101" charset="-122"/>
              </a:rPr>
              <a:t>17</a:t>
            </a:r>
            <a:r>
              <a:rPr lang="zh-CN" altLang="en-US" b="1">
                <a:latin typeface="楷体" panose="02010609060101010101" charset="-122"/>
                <a:ea typeface="楷体" panose="02010609060101010101" charset="-122"/>
                <a:cs typeface="楷体" panose="02010609060101010101" charset="-122"/>
              </a:rPr>
              <a:t>世纪中外历史事件简表。从表中提取相互关联的中外历史信息，自拟论题，并结合所学知识予以阐述。（要求：写明论题，中外关联，史论结合。）</a:t>
            </a:r>
            <a:endParaRPr lang="zh-CN" altLang="en-US" b="1">
              <a:latin typeface="楷体" panose="02010609060101010101" charset="-122"/>
              <a:ea typeface="楷体" panose="02010609060101010101" charset="-122"/>
              <a:cs typeface="楷体" panose="02010609060101010101" charset="-122"/>
            </a:endParaRPr>
          </a:p>
          <a:p>
            <a:pPr indent="0" algn="r"/>
            <a:r>
              <a:rPr lang="zh-CN" altLang="en-US" sz="1400" b="0">
                <a:latin typeface="宋体" panose="02010600030101010101" pitchFamily="2" charset="-122"/>
                <a:ea typeface="宋体" panose="02010600030101010101" pitchFamily="2" charset="-122"/>
                <a:cs typeface="宋体" panose="02010600030101010101" pitchFamily="2" charset="-122"/>
              </a:rPr>
              <a:t> </a:t>
            </a:r>
            <a:endParaRPr lang="zh-CN" altLang="en-US" sz="1400" b="0">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979170" y="435610"/>
            <a:ext cx="9837420" cy="368300"/>
          </a:xfrm>
          <a:prstGeom prst="rect">
            <a:avLst/>
          </a:prstGeom>
          <a:noFill/>
        </p:spPr>
        <p:txBody>
          <a:bodyPr wrap="none" rtlCol="0" anchor="t">
            <a:spAutoFit/>
          </a:bodyPr>
          <a:p>
            <a:r>
              <a:rPr lang="zh-CN" altLang="en-US" b="1">
                <a:solidFill>
                  <a:srgbClr val="FF0000"/>
                </a:solidFill>
                <a:latin typeface="楷体" panose="02010609060101010101" charset="-122"/>
                <a:ea typeface="楷体" panose="02010609060101010101" charset="-122"/>
                <a:sym typeface="+mn-ea"/>
              </a:rPr>
              <a:t>了解世界历史发展的多样性，理解和尊重世界各国、各民族的文化传统，形成广阔的国际视野；</a:t>
            </a:r>
            <a:endParaRPr lang="zh-CN" alt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 name="文本框 100"/>
          <p:cNvSpPr txBox="1"/>
          <p:nvPr/>
        </p:nvSpPr>
        <p:spPr>
          <a:xfrm>
            <a:off x="949960" y="1077595"/>
            <a:ext cx="10060305" cy="5262245"/>
          </a:xfrm>
          <a:prstGeom prst="rect">
            <a:avLst/>
          </a:prstGeom>
          <a:noFill/>
          <a:ln w="9525">
            <a:noFill/>
          </a:ln>
        </p:spPr>
        <p:txBody>
          <a:bodyPr wrap="square">
            <a:spAutoFit/>
          </a:bodyPr>
          <a:p>
            <a:pPr indent="0"/>
            <a:r>
              <a:rPr lang="en-US" altLang="zh-CN" sz="1600" b="1">
                <a:latin typeface="楷体" panose="02010609060101010101" charset="-122"/>
                <a:ea typeface="楷体" panose="02010609060101010101" charset="-122"/>
                <a:cs typeface="楷体" panose="02010609060101010101" charset="-122"/>
              </a:rPr>
              <a:t>    1</a:t>
            </a:r>
            <a:r>
              <a:rPr lang="zh-CN" altLang="en-US" sz="1600" b="1">
                <a:latin typeface="楷体" panose="02010609060101010101" charset="-122"/>
                <a:ea typeface="楷体" panose="02010609060101010101" charset="-122"/>
                <a:cs typeface="楷体" panose="02010609060101010101" charset="-122"/>
              </a:rPr>
              <a:t>、新航路开辟给明代的影响阐述：      新航路的开辟结束了世界各地相对孤立的状态，各地文明开始会合交融，日益连成一个整体，以西欧为中心的世界市场的雏形开始出现。      新航路的开辟后，中国的茶叶、瓷器大量输往欧洲，美洲白银大量流入中国，明中后期白银成为普遍流通的货币；一条鞭法改革，推行货币地租，征收统一的银两；美洲的玉米、番薯、马铃薯等高产作物传入中国，有利于农产品商品化，有利于中国人口的增值；欧洲传教士东来，客观上传播了西方自然科学知识，同时也把中国文化带到欧洲，推动了欧洲的进步。      欧洲殖民者的东来，占据澳门、台湾，威胁着封建统治，损害了国家主权。     总之，新航路开辟既给中国带来了积极影响，又给中国带来殖民侵略的威胁。 论题：               </a:t>
            </a:r>
            <a:r>
              <a:rPr lang="en-US" altLang="zh-CN" sz="1600" b="1">
                <a:latin typeface="楷体" panose="02010609060101010101" charset="-122"/>
                <a:ea typeface="楷体" panose="02010609060101010101" charset="-122"/>
                <a:cs typeface="楷体" panose="02010609060101010101" charset="-122"/>
              </a:rPr>
              <a:t>2</a:t>
            </a:r>
            <a:r>
              <a:rPr lang="zh-CN" altLang="en-US" sz="1600" b="1">
                <a:latin typeface="楷体" panose="02010609060101010101" charset="-122"/>
                <a:ea typeface="楷体" panose="02010609060101010101" charset="-122"/>
                <a:cs typeface="楷体" panose="02010609060101010101" charset="-122"/>
              </a:rPr>
              <a:t>、全球化有利于文明的交流阐述：     新航路的开辟结束了世界各地相对孤立的状态，各地文明开始会合交融，日益连成一个整体，世界经济全球化有利于文明的交流。     新航路的开辟后，中国的茶叶、瓷器大量输往欧洲，美洲白银大量流入中国，明中后期白银成为普遍流通的货币；美洲的玉米、番薯、马铃薯等高产作物传入中国，有利于农产品商品化，有利于中国人口的增值。欧洲传教士东来，传播了天主教，也传播了西方自然科学知识，同时传教士也把中国文化传播到欧洲，推动了欧洲的进步。     总之，新航路开启了全球化进程，加速了人类不同文明间的交流，推动了人类社会的进步。</a:t>
            </a:r>
            <a:endParaRPr lang="zh-CN" altLang="en-US" sz="1600" b="1">
              <a:latin typeface="楷体" panose="02010609060101010101" charset="-122"/>
              <a:ea typeface="楷体" panose="02010609060101010101" charset="-122"/>
              <a:cs typeface="楷体" panose="02010609060101010101"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00088" y="1253833"/>
            <a:ext cx="10772774" cy="5573395"/>
          </a:xfrm>
          <a:prstGeom prst="rect">
            <a:avLst/>
          </a:prstGeom>
        </p:spPr>
        <p:txBody>
          <a:bodyPr wrap="square">
            <a:spAutoFit/>
          </a:bodyPr>
          <a:lstStyle/>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sym typeface="+mn-ea"/>
              </a:rPr>
              <a:t>唯物史观</a:t>
            </a:r>
            <a:endParaRPr lang="en-US" altLang="zh-CN" sz="2500"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500" dirty="0">
                <a:latin typeface="微软雅黑" panose="020B0503020204020204" charset="-122"/>
                <a:ea typeface="微软雅黑" panose="020B0503020204020204" charset="-122"/>
                <a:sym typeface="+mn-ea"/>
              </a:rPr>
              <a:t>生产力与生产关系、经济基础与上层建筑、社会存在与社会意识</a:t>
            </a:r>
            <a:r>
              <a:rPr lang="zh-CN" altLang="en-US" sz="2500" kern="100" dirty="0">
                <a:latin typeface="微软雅黑" panose="020B0503020204020204" charset="-122"/>
                <a:ea typeface="微软雅黑" panose="020B0503020204020204" charset="-122"/>
                <a:sym typeface="+mn-ea"/>
              </a:rPr>
              <a:t>、</a:t>
            </a:r>
            <a:r>
              <a:rPr lang="zh-CN" altLang="en-US" sz="2500" dirty="0">
                <a:latin typeface="微软雅黑" panose="020B0503020204020204" charset="-122"/>
                <a:ea typeface="微软雅黑" panose="020B0503020204020204" charset="-122"/>
                <a:sym typeface="+mn-ea"/>
              </a:rPr>
              <a:t>历史的创造者等。</a:t>
            </a:r>
            <a:endParaRPr lang="zh-CN" altLang="en-US" sz="2500" kern="100" dirty="0">
              <a:effectLst/>
              <a:latin typeface="微软雅黑" panose="020B0503020204020204" charset="-122"/>
              <a:ea typeface="微软雅黑" panose="020B0503020204020204" charset="-122"/>
            </a:endParaRPr>
          </a:p>
          <a:p>
            <a:pPr marL="342900" indent="-342900" algn="just">
              <a:lnSpc>
                <a:spcPct val="125000"/>
              </a:lnSpc>
              <a:buClr>
                <a:srgbClr val="0070C0"/>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rPr>
              <a:t>时空观念</a:t>
            </a:r>
            <a:endParaRPr lang="en-US" altLang="zh-CN" sz="2500" b="1"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狭义：具体的时间和地点。广义：历史事件（人物）及相关的实物、环境。</a:t>
            </a:r>
            <a:endParaRPr lang="zh-CN" altLang="en-US"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rPr>
              <a:t>史料实证</a:t>
            </a:r>
            <a:endParaRPr lang="en-US" altLang="zh-CN" sz="2500" b="1"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从史料引出结论，用史料说明结论，用史观对历史现象、观点等进行分析论证。</a:t>
            </a:r>
            <a:endParaRPr lang="zh-CN" altLang="en-US"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solidFill>
                  <a:srgbClr val="FF0000"/>
                </a:solidFill>
                <a:latin typeface="微软雅黑" panose="020B0503020204020204" charset="-122"/>
                <a:ea typeface="微软雅黑" panose="020B0503020204020204" charset="-122"/>
              </a:rPr>
              <a:t>历史解释</a:t>
            </a:r>
            <a:endParaRPr lang="zh-CN" altLang="en-US" sz="2500" b="1" kern="100" dirty="0">
              <a:solidFill>
                <a:srgbClr val="FF0000"/>
              </a:solidFill>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以史料或所学知识为依据，对历史事物进行理性分析和客观评判的能力。</a:t>
            </a:r>
            <a:endParaRPr lang="en-US" altLang="zh-CN"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r>
              <a:rPr lang="zh-CN" altLang="en-US" sz="2500" b="1" kern="100" dirty="0">
                <a:latin typeface="微软雅黑" panose="020B0503020204020204" charset="-122"/>
                <a:ea typeface="微软雅黑" panose="020B0503020204020204" charset="-122"/>
              </a:rPr>
              <a:t>家国情怀</a:t>
            </a:r>
            <a:endParaRPr lang="en-US" altLang="zh-CN" sz="2500" kern="100" dirty="0">
              <a:latin typeface="微软雅黑" panose="020B0503020204020204" charset="-122"/>
              <a:ea typeface="微软雅黑" panose="020B0503020204020204" charset="-122"/>
            </a:endParaRPr>
          </a:p>
          <a:p>
            <a:pPr marL="800100" lvl="1" indent="-342900" algn="just">
              <a:lnSpc>
                <a:spcPct val="125000"/>
              </a:lnSpc>
              <a:buClr>
                <a:schemeClr val="tx1"/>
              </a:buClr>
              <a:buSzPct val="110000"/>
              <a:buFont typeface="微软雅黑" panose="020B0503020204020204" charset="-122"/>
              <a:buChar char="-"/>
            </a:pPr>
            <a:r>
              <a:rPr lang="zh-CN" altLang="en-US" sz="2200" kern="100" dirty="0">
                <a:latin typeface="微软雅黑" panose="020B0503020204020204" charset="-122"/>
                <a:ea typeface="微软雅黑" panose="020B0503020204020204" charset="-122"/>
              </a:rPr>
              <a:t>学习和探究历史应具有的社会责任与人文追求。</a:t>
            </a:r>
            <a:endParaRPr lang="en-US" altLang="zh-CN" sz="2200" kern="100" dirty="0">
              <a:latin typeface="微软雅黑" panose="020B0503020204020204" charset="-122"/>
              <a:ea typeface="微软雅黑" panose="020B0503020204020204" charset="-122"/>
            </a:endParaRPr>
          </a:p>
          <a:p>
            <a:pPr marL="342900" indent="-342900" algn="just">
              <a:lnSpc>
                <a:spcPct val="125000"/>
              </a:lnSpc>
              <a:buClr>
                <a:schemeClr val="accent1">
                  <a:lumMod val="75000"/>
                </a:schemeClr>
              </a:buClr>
              <a:buSzPct val="120000"/>
              <a:buFont typeface="Wingdings" panose="05000000000000000000" pitchFamily="2" charset="2"/>
              <a:buChar char="Ø"/>
            </a:pPr>
            <a:endParaRPr lang="zh-CN" altLang="en-US" sz="2200" kern="100" dirty="0">
              <a:effectLst/>
              <a:latin typeface="微软雅黑" panose="020B0503020204020204" charset="-122"/>
              <a:ea typeface="微软雅黑" panose="020B0503020204020204" charset="-122"/>
            </a:endParaRPr>
          </a:p>
        </p:txBody>
      </p:sp>
      <p:sp>
        <p:nvSpPr>
          <p:cNvPr id="8" name="矩形 7"/>
          <p:cNvSpPr/>
          <p:nvPr/>
        </p:nvSpPr>
        <p:spPr>
          <a:xfrm>
            <a:off x="447540" y="222745"/>
            <a:ext cx="5949064" cy="769441"/>
          </a:xfrm>
          <a:prstGeom prst="rect">
            <a:avLst/>
          </a:prstGeom>
        </p:spPr>
        <p:txBody>
          <a:bodyPr wrap="none">
            <a:spAutoFit/>
          </a:bodyPr>
          <a:lstStyle/>
          <a:p>
            <a:pPr algn="ctr"/>
            <a:r>
              <a:rPr lang="zh-CN" altLang="en-US" sz="2800" b="1" dirty="0">
                <a:solidFill>
                  <a:srgbClr val="0070C0"/>
                </a:solidFill>
                <a:latin typeface="微软雅黑" panose="020B0503020204020204" charset="-122"/>
                <a:ea typeface="微软雅黑" panose="020B0503020204020204" charset="-122"/>
              </a:rPr>
              <a:t>历史学科 </a:t>
            </a:r>
            <a:r>
              <a:rPr lang="zh-CN" altLang="en-US" sz="4400" b="1" dirty="0">
                <a:solidFill>
                  <a:srgbClr val="FF0000"/>
                </a:solidFill>
                <a:latin typeface="微软雅黑" panose="020B0503020204020204" charset="-122"/>
                <a:ea typeface="微软雅黑" panose="020B0503020204020204" charset="-122"/>
              </a:rPr>
              <a:t>核心素养 </a:t>
            </a:r>
            <a:r>
              <a:rPr lang="zh-CN" altLang="en-US" sz="2800" b="1" dirty="0">
                <a:solidFill>
                  <a:srgbClr val="0070C0"/>
                </a:solidFill>
                <a:latin typeface="微软雅黑" panose="020B0503020204020204" charset="-122"/>
                <a:ea typeface="微软雅黑" panose="020B0503020204020204" charset="-122"/>
              </a:rPr>
              <a:t>的准确表述</a:t>
            </a:r>
            <a:endParaRPr lang="zh-CN" altLang="en-US" sz="2800" b="1" dirty="0">
              <a:solidFill>
                <a:srgbClr val="0070C0"/>
              </a:solidFill>
              <a:latin typeface="微软雅黑" panose="020B0503020204020204" charset="-122"/>
              <a:ea typeface="微软雅黑" panose="020B050302020402020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内容占位符 4"/>
          <p:cNvSpPr/>
          <p:nvPr>
            <p:ph idx="1"/>
          </p:nvPr>
        </p:nvSpPr>
        <p:spPr>
          <a:xfrm>
            <a:off x="645160" y="1507490"/>
            <a:ext cx="10515600" cy="4351338"/>
          </a:xfrm>
        </p:spPr>
        <p:txBody>
          <a:bodyPr/>
          <a:p>
            <a:pPr marL="0" indent="0">
              <a:buNone/>
            </a:pPr>
            <a:r>
              <a:rPr lang="en-US" altLang="zh-CN"/>
              <a:t>                                        </a:t>
            </a:r>
            <a:r>
              <a:rPr lang="zh-CN" altLang="en-US" sz="6600"/>
              <a:t>合作愉快</a:t>
            </a:r>
            <a:endParaRPr lang="zh-CN" altLang="en-US" sz="6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矩形 1"/>
          <p:cNvSpPr/>
          <p:nvPr/>
        </p:nvSpPr>
        <p:spPr>
          <a:xfrm>
            <a:off x="378460" y="271145"/>
            <a:ext cx="11148695" cy="7069455"/>
          </a:xfrm>
          <a:prstGeom prst="rect">
            <a:avLst/>
          </a:prstGeom>
          <a:noFill/>
          <a:ln w="9525">
            <a:noFill/>
          </a:ln>
        </p:spPr>
        <p:txBody>
          <a:bodyPr wrap="square" anchor="t">
            <a:spAutoFit/>
          </a:bodyPr>
          <a:p>
            <a:pPr marL="0" indent="0">
              <a:buNone/>
            </a:pPr>
            <a:r>
              <a:rPr lang="zh-CN" altLang="en-US" sz="2800" b="1" dirty="0">
                <a:latin typeface="楷体" panose="02010609060101010101" charset="-122"/>
                <a:ea typeface="楷体" panose="02010609060101010101" charset="-122"/>
                <a:sym typeface="+mn-ea"/>
              </a:rPr>
              <a:t>唯物史观</a:t>
            </a:r>
            <a:endParaRPr lang="zh-CN" altLang="en-US" sz="2800" b="1" dirty="0">
              <a:latin typeface="楷体" panose="02010609060101010101" charset="-122"/>
              <a:ea typeface="楷体" panose="02010609060101010101" charset="-122"/>
              <a:sym typeface="+mn-ea"/>
            </a:endParaRPr>
          </a:p>
          <a:p>
            <a:pPr marL="0" indent="0">
              <a:buNone/>
            </a:pPr>
            <a:r>
              <a:rPr lang="zh-CN" altLang="en-US" sz="2800" b="1" dirty="0">
                <a:solidFill>
                  <a:srgbClr val="FF0000"/>
                </a:solidFill>
                <a:effectLst>
                  <a:outerShdw blurRad="38100" dist="38100" dir="2700000" algn="tl">
                    <a:srgbClr val="000000">
                      <a:alpha val="43137"/>
                    </a:srgbClr>
                  </a:outerShdw>
                </a:effectLst>
                <a:latin typeface="楷体" panose="02010609060101010101" charset="-122"/>
                <a:ea typeface="楷体" panose="02010609060101010101" charset="-122"/>
                <a:sym typeface="+mn-ea"/>
              </a:rPr>
              <a:t>   </a:t>
            </a:r>
            <a:endParaRPr lang="zh-CN" altLang="en-US" sz="2400" b="1" dirty="0">
              <a:solidFill>
                <a:srgbClr val="0000CC"/>
              </a:solidFill>
              <a:latin typeface="楷体" panose="02010609060101010101" charset="-122"/>
              <a:ea typeface="楷体" panose="02010609060101010101" charset="-122"/>
              <a:cs typeface="微软雅黑" panose="020B0503020204020204" charset="-122"/>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FF0000"/>
                </a:solidFill>
                <a:effectLst/>
                <a:uLnTx/>
                <a:uFillTx/>
                <a:latin typeface="楷体" panose="02010609060101010101" charset="-122"/>
                <a:ea typeface="楷体" panose="02010609060101010101" charset="-122"/>
                <a:sym typeface="+mn-ea"/>
              </a:rPr>
              <a:t>理论一：生产力和生产关系</a:t>
            </a:r>
            <a:endParaRPr kumimoji="0" lang="zh-CN" altLang="en-US" sz="2800" b="1" i="0" u="none" strike="noStrike" kern="1200" cap="none" spc="0" normalizeH="0" baseline="0" noProof="0" smtClean="0">
              <a:ln>
                <a:noFill/>
              </a:ln>
              <a:solidFill>
                <a:srgbClr val="FF0000"/>
              </a:solidFill>
              <a:effectLst/>
              <a:uLnTx/>
              <a:uFillTx/>
              <a:latin typeface="楷体" panose="02010609060101010101" charset="-122"/>
              <a:ea typeface="楷体" panose="02010609060101010101" charset="-122"/>
              <a:cs typeface="+mn-cs"/>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FF0000"/>
                </a:solidFill>
                <a:effectLst/>
                <a:uLnTx/>
                <a:uFillTx/>
                <a:latin typeface="楷体" panose="02010609060101010101" charset="-122"/>
                <a:ea typeface="楷体" panose="02010609060101010101" charset="-122"/>
                <a:sym typeface="+mn-ea"/>
              </a:rPr>
              <a:t>理论二：经济基础和上层建筑</a:t>
            </a:r>
            <a:endParaRPr kumimoji="0" lang="zh-CN" altLang="en-US" sz="2800" b="1" i="0" u="none" strike="noStrike" kern="1200" cap="none" spc="0" normalizeH="0" baseline="0" noProof="0" smtClean="0">
              <a:ln>
                <a:noFill/>
              </a:ln>
              <a:solidFill>
                <a:srgbClr val="FF0000"/>
              </a:solidFill>
              <a:effectLst/>
              <a:uLnTx/>
              <a:uFillTx/>
              <a:latin typeface="楷体" panose="02010609060101010101" charset="-122"/>
              <a:ea typeface="楷体" panose="02010609060101010101" charset="-122"/>
              <a:cs typeface="+mn-cs"/>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FF0000"/>
                </a:solidFill>
                <a:effectLst/>
                <a:uLnTx/>
                <a:uFillTx/>
                <a:latin typeface="楷体" panose="02010609060101010101" charset="-122"/>
                <a:ea typeface="楷体" panose="02010609060101010101" charset="-122"/>
                <a:sym typeface="+mn-ea"/>
              </a:rPr>
              <a:t>理论三：社会存在与社会意识</a:t>
            </a:r>
            <a:endParaRPr lang="zh-CN" altLang="en-US" sz="2800" b="1" noProof="0" smtClean="0">
              <a:ln>
                <a:noFill/>
              </a:ln>
              <a:solidFill>
                <a:srgbClr val="FF0000"/>
              </a:solidFill>
              <a:effectLst/>
              <a:uLnTx/>
              <a:uFillTx/>
              <a:latin typeface="楷体" panose="02010609060101010101" charset="-122"/>
              <a:ea typeface="楷体" panose="02010609060101010101" charset="-122"/>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FF0000"/>
                </a:solidFill>
                <a:effectLst/>
                <a:uLnTx/>
                <a:uFillTx/>
                <a:latin typeface="楷体" panose="02010609060101010101" charset="-122"/>
                <a:ea typeface="楷体" panose="02010609060101010101" charset="-122"/>
                <a:sym typeface="+mn-ea"/>
              </a:rPr>
              <a:t>      （ 经济与政治、文化）</a:t>
            </a:r>
            <a:endParaRPr lang="zh-CN" altLang="en-US" sz="2800" b="1" noProof="0" smtClean="0">
              <a:ln>
                <a:noFill/>
              </a:ln>
              <a:solidFill>
                <a:srgbClr val="FF0000"/>
              </a:solidFill>
              <a:effectLst/>
              <a:uLnTx/>
              <a:uFillTx/>
              <a:latin typeface="楷体" panose="02010609060101010101" charset="-122"/>
              <a:ea typeface="楷体" panose="02010609060101010101" charset="-122"/>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r>
              <a:rPr lang="zh-CN" altLang="en-US" sz="2800" b="1" noProof="0" smtClean="0">
                <a:ln>
                  <a:noFill/>
                </a:ln>
                <a:solidFill>
                  <a:srgbClr val="FF0000"/>
                </a:solidFill>
                <a:effectLst/>
                <a:uLnTx/>
                <a:uFillTx/>
                <a:latin typeface="楷体" panose="02010609060101010101" charset="-122"/>
                <a:ea typeface="楷体" panose="02010609060101010101" charset="-122"/>
                <a:sym typeface="+mn-ea"/>
              </a:rPr>
              <a:t>理论四：评价历史人物（时势与英雄、群众与英雄、必然与偶然）</a:t>
            </a:r>
            <a:endParaRPr lang="zh-CN" altLang="en-US" sz="2800" b="1" noProof="0" smtClean="0">
              <a:ln>
                <a:noFill/>
              </a:ln>
              <a:solidFill>
                <a:srgbClr val="FF0000"/>
              </a:solidFill>
              <a:effectLst/>
              <a:uLnTx/>
              <a:uFillTx/>
              <a:latin typeface="楷体" panose="02010609060101010101" charset="-122"/>
              <a:ea typeface="楷体" panose="02010609060101010101" charset="-122"/>
              <a:sym typeface="+mn-ea"/>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2800" b="1" i="0" u="none" strike="noStrike" kern="1200" cap="none" spc="0" normalizeH="0" baseline="0" noProof="0" smtClean="0">
              <a:ln>
                <a:noFill/>
              </a:ln>
              <a:solidFill>
                <a:schemeClr val="tx1"/>
              </a:solidFill>
              <a:effectLst/>
              <a:uLnTx/>
              <a:uFillTx/>
              <a:latin typeface="楷体" panose="02010609060101010101" charset="-122"/>
              <a:ea typeface="楷体" panose="02010609060101010101" charset="-122"/>
              <a:cs typeface="+mn-cs"/>
              <a:sym typeface="+mn-ea"/>
            </a:endParaRPr>
          </a:p>
          <a:p>
            <a:pPr lvl="0" indent="0" algn="l">
              <a:buNone/>
            </a:pPr>
            <a:r>
              <a:rPr lang="zh-CN" altLang="en-US" sz="2800" b="1" dirty="0">
                <a:solidFill>
                  <a:srgbClr val="0000CC"/>
                </a:solidFill>
                <a:latin typeface="楷体" panose="02010609060101010101" charset="-122"/>
                <a:ea typeface="楷体" panose="02010609060101010101" charset="-122"/>
                <a:sym typeface="+mn-ea"/>
              </a:rPr>
              <a:t>其他史观</a:t>
            </a:r>
            <a:endParaRPr lang="zh-CN" altLang="en-US" sz="2800" b="1" dirty="0">
              <a:solidFill>
                <a:srgbClr val="0000CC"/>
              </a:solidFill>
              <a:latin typeface="楷体" panose="02010609060101010101" charset="-122"/>
              <a:ea typeface="楷体" panose="02010609060101010101" charset="-122"/>
            </a:endParaRPr>
          </a:p>
          <a:p>
            <a:pPr lvl="0" indent="0" algn="l">
              <a:buNone/>
            </a:pPr>
            <a:r>
              <a:rPr lang="zh-CN" altLang="en-US" sz="2800" b="1" dirty="0">
                <a:ea typeface="黑体" panose="02010609060101010101" pitchFamily="1" charset="-122"/>
                <a:sym typeface="+mn-ea"/>
              </a:rPr>
              <a:t>文明史观</a:t>
            </a:r>
            <a:endParaRPr lang="zh-CN" altLang="en-US" sz="2800" b="1" dirty="0">
              <a:ea typeface="黑体" panose="02010609060101010101" pitchFamily="1" charset="-122"/>
            </a:endParaRPr>
          </a:p>
          <a:p>
            <a:pPr lvl="0" indent="0" algn="l">
              <a:buNone/>
            </a:pPr>
            <a:r>
              <a:rPr lang="zh-CN" altLang="en-US" sz="2800" b="1" dirty="0">
                <a:ea typeface="黑体" panose="02010609060101010101" pitchFamily="1" charset="-122"/>
                <a:sym typeface="+mn-ea"/>
              </a:rPr>
              <a:t>全球史观（整体化史观）</a:t>
            </a:r>
            <a:endParaRPr lang="zh-CN" altLang="en-US" sz="2800" b="1" dirty="0">
              <a:ea typeface="黑体" panose="02010609060101010101" pitchFamily="1" charset="-122"/>
            </a:endParaRPr>
          </a:p>
          <a:p>
            <a:pPr lvl="0" indent="0" algn="l">
              <a:buNone/>
            </a:pPr>
            <a:r>
              <a:rPr lang="zh-CN" altLang="en-US" sz="2800" b="1" dirty="0">
                <a:ea typeface="黑体" panose="02010609060101010101" pitchFamily="1" charset="-122"/>
                <a:sym typeface="+mn-ea"/>
              </a:rPr>
              <a:t>近代化史观</a:t>
            </a:r>
            <a:endParaRPr lang="zh-CN" altLang="en-US" sz="2800" b="1" dirty="0">
              <a:ea typeface="黑体" panose="02010609060101010101" pitchFamily="1" charset="-122"/>
            </a:endParaRPr>
          </a:p>
          <a:p>
            <a:pPr lvl="0" indent="0" algn="l">
              <a:buNone/>
            </a:pPr>
            <a:r>
              <a:rPr lang="zh-CN" altLang="en-US" sz="2800" b="1" dirty="0">
                <a:ea typeface="黑体" panose="02010609060101010101" pitchFamily="1" charset="-122"/>
                <a:sym typeface="+mn-ea"/>
              </a:rPr>
              <a:t>社会史观</a:t>
            </a:r>
            <a:endParaRPr lang="zh-CN" altLang="en-US" sz="2800" b="1" dirty="0">
              <a:ea typeface="黑体" panose="02010609060101010101" pitchFamily="1" charset="-122"/>
            </a:endParaRPr>
          </a:p>
          <a:p>
            <a:pPr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2800" b="1" i="0" u="none" strike="noStrike" kern="1200" cap="none" spc="0" normalizeH="0" baseline="0" noProof="0" smtClean="0">
              <a:ln>
                <a:noFill/>
              </a:ln>
              <a:solidFill>
                <a:schemeClr val="tx1"/>
              </a:solidFill>
              <a:effectLst/>
              <a:uLnTx/>
              <a:uFillTx/>
              <a:latin typeface="+mn-lt"/>
              <a:ea typeface="+mn-ea"/>
              <a:cs typeface="+mn-cs"/>
              <a:sym typeface="+mn-ea"/>
            </a:endParaRPr>
          </a:p>
          <a:p>
            <a:pPr lvl="0" indent="0">
              <a:lnSpc>
                <a:spcPct val="80000"/>
              </a:lnSpc>
              <a:buClr>
                <a:schemeClr val="hlink"/>
              </a:buClr>
              <a:buSzPct val="70000"/>
              <a:buFont typeface="Wingdings" panose="05000000000000000000" pitchFamily="2" charset="2"/>
              <a:buNone/>
            </a:pPr>
            <a:endParaRPr lang="zh-CN" altLang="en-US" sz="2800" dirty="0">
              <a:latin typeface="楷体" panose="02010609060101010101" charset="-122"/>
              <a:ea typeface="楷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36880" y="864235"/>
            <a:ext cx="11238865" cy="2306955"/>
          </a:xfrm>
          <a:prstGeom prst="rect">
            <a:avLst/>
          </a:prstGeom>
          <a:noFill/>
          <a:ln w="9525">
            <a:noFill/>
          </a:ln>
        </p:spPr>
        <p:txBody>
          <a:bodyPr wrap="square">
            <a:spAutoFit/>
          </a:bodyPr>
          <a:p>
            <a:pPr marL="267970" indent="-267970"/>
            <a:r>
              <a:rPr lang="en-US"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2017</a:t>
            </a:r>
            <a:r>
              <a:rPr lang="zh-CN"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年全国</a:t>
            </a:r>
            <a:r>
              <a:rPr lang="en-US"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1</a:t>
            </a:r>
            <a:r>
              <a:rPr lang="zh-CN" altLang="en-US"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卷</a:t>
            </a:r>
            <a:endParaRPr lang="zh-CN" altLang="en-US"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rPr>
              <a:t>27</a:t>
            </a:r>
            <a:r>
              <a:rPr lang="zh-CN" altLang="en-US" sz="2400" b="1">
                <a:latin typeface="楷体" panose="02010609060101010101" charset="-122"/>
                <a:ea typeface="楷体" panose="02010609060101010101" charset="-122"/>
                <a:cs typeface="楷体" panose="02010609060101010101" charset="-122"/>
              </a:rPr>
              <a:t>．明前中期，朝廷在饮食器具使用上有一套严格规定，例如官员不得使用玉制器皿等。到明后期，连低级官员乃至普通人家也都使用玉制器皿。这一变化反映了</a:t>
            </a:r>
            <a:endParaRPr lang="zh-CN" altLang="en-US" sz="2400" b="1">
              <a:latin typeface="楷体" panose="02010609060101010101" charset="-122"/>
              <a:ea typeface="楷体" panose="02010609060101010101" charset="-122"/>
              <a:cs typeface="楷体" panose="02010609060101010101" charset="-122"/>
            </a:endParaRPr>
          </a:p>
          <a:p>
            <a:pPr marL="267970" indent="-267970"/>
            <a:r>
              <a:rPr lang="en-US" altLang="zh-CN" sz="2400" b="1">
                <a:latin typeface="楷体" panose="02010609060101010101" charset="-122"/>
                <a:ea typeface="楷体" panose="02010609060101010101" charset="-122"/>
                <a:cs typeface="楷体" panose="02010609060101010101" charset="-122"/>
              </a:rPr>
              <a:t>A</a:t>
            </a:r>
            <a:r>
              <a:rPr lang="zh-CN" altLang="en-US" sz="2400" b="1">
                <a:latin typeface="楷体" panose="02010609060101010101" charset="-122"/>
                <a:ea typeface="楷体" panose="02010609060101010101" charset="-122"/>
                <a:cs typeface="楷体" panose="02010609060101010101" charset="-122"/>
              </a:rPr>
              <a:t>．</a:t>
            </a:r>
            <a:r>
              <a:rPr lang="zh-CN" altLang="en-US" sz="2400" b="1">
                <a:solidFill>
                  <a:srgbClr val="FF0000"/>
                </a:solidFill>
                <a:latin typeface="楷体" panose="02010609060101010101" charset="-122"/>
                <a:ea typeface="楷体" panose="02010609060101010101" charset="-122"/>
                <a:cs typeface="楷体" panose="02010609060101010101" charset="-122"/>
              </a:rPr>
              <a:t>君主专制</a:t>
            </a:r>
            <a:r>
              <a:rPr lang="zh-CN" altLang="en-US" sz="2400" b="1">
                <a:latin typeface="楷体" panose="02010609060101010101" charset="-122"/>
                <a:ea typeface="楷体" panose="02010609060101010101" charset="-122"/>
                <a:cs typeface="楷体" panose="02010609060101010101" charset="-122"/>
              </a:rPr>
              <a:t>统治逐渐加强      	</a:t>
            </a:r>
            <a:r>
              <a:rPr lang="en-US" altLang="zh-CN" sz="2400" b="1">
                <a:latin typeface="楷体" panose="02010609060101010101" charset="-122"/>
                <a:ea typeface="楷体" panose="02010609060101010101" charset="-122"/>
                <a:cs typeface="楷体" panose="02010609060101010101" charset="-122"/>
              </a:rPr>
              <a:t>B</a:t>
            </a:r>
            <a:r>
              <a:rPr lang="zh-CN" altLang="en-US" sz="2400" b="1">
                <a:latin typeface="楷体" panose="02010609060101010101" charset="-122"/>
                <a:ea typeface="楷体" panose="02010609060101010101" charset="-122"/>
                <a:cs typeface="楷体" panose="02010609060101010101" charset="-122"/>
              </a:rPr>
              <a:t>．经济发展冲击等级秩序</a:t>
            </a:r>
            <a:endParaRPr lang="zh-CN" altLang="en-US" sz="2400" b="1">
              <a:latin typeface="楷体" panose="02010609060101010101" charset="-122"/>
              <a:ea typeface="楷体" panose="02010609060101010101" charset="-122"/>
              <a:cs typeface="楷体" panose="02010609060101010101" charset="-122"/>
            </a:endParaRPr>
          </a:p>
          <a:p>
            <a:pPr marL="267970" indent="-267970"/>
            <a:r>
              <a:rPr lang="en-US" altLang="zh-CN" sz="2400" b="1">
                <a:latin typeface="楷体" panose="02010609060101010101" charset="-122"/>
                <a:ea typeface="楷体" panose="02010609060101010101" charset="-122"/>
                <a:cs typeface="楷体" panose="02010609060101010101" charset="-122"/>
              </a:rPr>
              <a:t>C</a:t>
            </a:r>
            <a:r>
              <a:rPr lang="zh-CN" altLang="en-US" sz="2400" b="1">
                <a:latin typeface="楷体" panose="02010609060101010101" charset="-122"/>
                <a:ea typeface="楷体" panose="02010609060101010101" charset="-122"/>
                <a:cs typeface="楷体" panose="02010609060101010101" charset="-122"/>
              </a:rPr>
              <a:t>．市民兴起</a:t>
            </a:r>
            <a:r>
              <a:rPr lang="zh-CN" altLang="en-US" sz="2400" b="1">
                <a:solidFill>
                  <a:srgbClr val="FF0000"/>
                </a:solidFill>
                <a:latin typeface="楷体" panose="02010609060101010101" charset="-122"/>
                <a:ea typeface="楷体" panose="02010609060101010101" charset="-122"/>
                <a:cs typeface="楷体" panose="02010609060101010101" charset="-122"/>
              </a:rPr>
              <a:t>瓦解传统伦理</a:t>
            </a:r>
            <a:r>
              <a:rPr lang="zh-CN" altLang="en-US" sz="2400" b="1">
                <a:latin typeface="楷体" panose="02010609060101010101" charset="-122"/>
                <a:ea typeface="楷体" panose="02010609060101010101" charset="-122"/>
                <a:cs typeface="楷体" panose="02010609060101010101" charset="-122"/>
              </a:rPr>
              <a:t>      	</a:t>
            </a:r>
            <a:r>
              <a:rPr lang="en-US" altLang="zh-CN" sz="2400" b="1">
                <a:latin typeface="楷体" panose="02010609060101010101" charset="-122"/>
                <a:ea typeface="楷体" panose="02010609060101010101" charset="-122"/>
                <a:cs typeface="楷体" panose="02010609060101010101" charset="-122"/>
              </a:rPr>
              <a:t>D</a:t>
            </a:r>
            <a:r>
              <a:rPr lang="zh-CN" altLang="en-US" sz="2400" b="1">
                <a:latin typeface="楷体" panose="02010609060101010101" charset="-122"/>
                <a:ea typeface="楷体" panose="02010609060101010101" charset="-122"/>
                <a:cs typeface="楷体" panose="02010609060101010101" charset="-122"/>
              </a:rPr>
              <a:t>．</a:t>
            </a:r>
            <a:r>
              <a:rPr lang="zh-CN" altLang="en-US" sz="2400" b="1">
                <a:solidFill>
                  <a:srgbClr val="FF0000"/>
                </a:solidFill>
                <a:latin typeface="楷体" panose="02010609060101010101" charset="-122"/>
                <a:ea typeface="楷体" panose="02010609060101010101" charset="-122"/>
                <a:cs typeface="楷体" panose="02010609060101010101" charset="-122"/>
              </a:rPr>
              <a:t>低级官员易</a:t>
            </a:r>
            <a:r>
              <a:rPr lang="zh-CN" altLang="en-US" sz="2400" b="1">
                <a:latin typeface="楷体" panose="02010609060101010101" charset="-122"/>
                <a:ea typeface="楷体" panose="02010609060101010101" charset="-122"/>
                <a:cs typeface="楷体" panose="02010609060101010101" charset="-122"/>
              </a:rPr>
              <a:t>染奢靡风气</a:t>
            </a:r>
            <a:endParaRPr lang="zh-CN" altLang="en-US" sz="2400" b="1">
              <a:latin typeface="楷体" panose="02010609060101010101" charset="-122"/>
              <a:ea typeface="楷体" panose="02010609060101010101" charset="-122"/>
              <a:cs typeface="楷体" panose="02010609060101010101" charset="-122"/>
            </a:endParaRPr>
          </a:p>
          <a:p>
            <a:endParaRPr lang="zh-CN" altLang="en-US" sz="2400" b="1">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436880" y="3602355"/>
            <a:ext cx="11120120" cy="1938020"/>
          </a:xfrm>
          <a:prstGeom prst="rect">
            <a:avLst/>
          </a:prstGeom>
          <a:noFill/>
        </p:spPr>
        <p:txBody>
          <a:bodyPr wrap="square" rtlCol="0" anchor="t">
            <a:spAutoFit/>
          </a:bodyPr>
          <a:p>
            <a:pPr marL="267970" indent="-267970"/>
            <a:r>
              <a:rPr lang="en-US" altLang="zh-CN" sz="2400" b="1">
                <a:latin typeface="楷体" panose="02010609060101010101" charset="-122"/>
                <a:ea typeface="楷体" panose="02010609060101010101" charset="-122"/>
                <a:cs typeface="楷体" panose="02010609060101010101" charset="-122"/>
                <a:sym typeface="+mn-ea"/>
              </a:rPr>
              <a:t>29</a:t>
            </a:r>
            <a:r>
              <a:rPr lang="zh-CN" altLang="en-US" sz="2400" b="1">
                <a:latin typeface="楷体" panose="02010609060101010101" charset="-122"/>
                <a:ea typeface="楷体" panose="02010609060101010101" charset="-122"/>
                <a:cs typeface="楷体" panose="02010609060101010101" charset="-122"/>
                <a:sym typeface="+mn-ea"/>
              </a:rPr>
              <a:t>．</a:t>
            </a:r>
            <a:r>
              <a:rPr lang="en-US" altLang="zh-CN" sz="2400" b="1">
                <a:latin typeface="楷体" panose="02010609060101010101" charset="-122"/>
                <a:ea typeface="楷体" panose="02010609060101010101" charset="-122"/>
                <a:cs typeface="楷体" panose="02010609060101010101" charset="-122"/>
                <a:sym typeface="+mn-ea"/>
              </a:rPr>
              <a:t>1904</a:t>
            </a:r>
            <a:r>
              <a:rPr lang="zh-CN" altLang="en-US" sz="2400" b="1">
                <a:latin typeface="楷体" panose="02010609060101010101" charset="-122"/>
                <a:ea typeface="楷体" panose="02010609060101010101" charset="-122"/>
                <a:cs typeface="楷体" panose="02010609060101010101" charset="-122"/>
                <a:sym typeface="+mn-ea"/>
              </a:rPr>
              <a:t>年，湖南、四川、江苏、广东、福建等长江流域与东南沿海</a:t>
            </a:r>
            <a:r>
              <a:rPr lang="en-US" altLang="zh-CN" sz="2400" b="1">
                <a:latin typeface="楷体" panose="02010609060101010101" charset="-122"/>
                <a:ea typeface="楷体" panose="02010609060101010101" charset="-122"/>
                <a:cs typeface="楷体" panose="02010609060101010101" charset="-122"/>
                <a:sym typeface="+mn-ea"/>
              </a:rPr>
              <a:t>9</a:t>
            </a:r>
            <a:r>
              <a:rPr lang="zh-CN" altLang="en-US" sz="2400" b="1">
                <a:latin typeface="楷体" panose="02010609060101010101" charset="-122"/>
                <a:ea typeface="楷体" panose="02010609060101010101" charset="-122"/>
                <a:cs typeface="楷体" panose="02010609060101010101" charset="-122"/>
                <a:sym typeface="+mn-ea"/>
              </a:rPr>
              <a:t>个省份留日学生共计</a:t>
            </a:r>
            <a:r>
              <a:rPr lang="en-US" altLang="zh-CN" sz="2400" b="1">
                <a:latin typeface="楷体" panose="02010609060101010101" charset="-122"/>
                <a:ea typeface="楷体" panose="02010609060101010101" charset="-122"/>
                <a:cs typeface="楷体" panose="02010609060101010101" charset="-122"/>
                <a:sym typeface="+mn-ea"/>
              </a:rPr>
              <a:t>1883</a:t>
            </a:r>
            <a:r>
              <a:rPr lang="zh-CN" altLang="en-US" sz="2400" b="1">
                <a:latin typeface="楷体" panose="02010609060101010101" charset="-122"/>
                <a:ea typeface="楷体" panose="02010609060101010101" charset="-122"/>
                <a:cs typeface="楷体" panose="02010609060101010101" charset="-122"/>
                <a:sym typeface="+mn-ea"/>
              </a:rPr>
              <a:t>人，占全国留日学生总数的</a:t>
            </a:r>
            <a:r>
              <a:rPr lang="en-US" altLang="zh-CN" sz="2400" b="1">
                <a:latin typeface="楷体" panose="02010609060101010101" charset="-122"/>
                <a:ea typeface="楷体" panose="02010609060101010101" charset="-122"/>
                <a:cs typeface="楷体" panose="02010609060101010101" charset="-122"/>
                <a:sym typeface="+mn-ea"/>
              </a:rPr>
              <a:t>78%</a:t>
            </a:r>
            <a:r>
              <a:rPr lang="zh-CN" altLang="en-US" sz="2400" b="1">
                <a:latin typeface="楷体" panose="02010609060101010101" charset="-122"/>
                <a:ea typeface="楷体" panose="02010609060101010101" charset="-122"/>
                <a:cs typeface="楷体" panose="02010609060101010101" charset="-122"/>
                <a:sym typeface="+mn-ea"/>
              </a:rPr>
              <a:t>，直隶亦有</a:t>
            </a:r>
            <a:r>
              <a:rPr lang="en-US" altLang="zh-CN" sz="2400" b="1">
                <a:latin typeface="楷体" panose="02010609060101010101" charset="-122"/>
                <a:ea typeface="楷体" panose="02010609060101010101" charset="-122"/>
                <a:cs typeface="楷体" panose="02010609060101010101" charset="-122"/>
                <a:sym typeface="+mn-ea"/>
              </a:rPr>
              <a:t>172</a:t>
            </a:r>
            <a:r>
              <a:rPr lang="zh-CN" altLang="en-US" sz="2400" b="1">
                <a:latin typeface="楷体" panose="02010609060101010101" charset="-122"/>
                <a:ea typeface="楷体" panose="02010609060101010101" charset="-122"/>
                <a:cs typeface="楷体" panose="02010609060101010101" charset="-122"/>
                <a:sym typeface="+mn-ea"/>
              </a:rPr>
              <a:t>人，山西、陕西等其他十几个省区仅有</a:t>
            </a:r>
            <a:r>
              <a:rPr lang="en-US" altLang="zh-CN" sz="2400" b="1">
                <a:latin typeface="楷体" panose="02010609060101010101" charset="-122"/>
                <a:ea typeface="楷体" panose="02010609060101010101" charset="-122"/>
                <a:cs typeface="楷体" panose="02010609060101010101" charset="-122"/>
                <a:sym typeface="+mn-ea"/>
              </a:rPr>
              <a:t>351</a:t>
            </a:r>
            <a:r>
              <a:rPr lang="zh-CN" altLang="en-US" sz="2400" b="1">
                <a:latin typeface="楷体" panose="02010609060101010101" charset="-122"/>
                <a:ea typeface="楷体" panose="02010609060101010101" charset="-122"/>
                <a:cs typeface="楷体" panose="02010609060101010101" charset="-122"/>
                <a:sym typeface="+mn-ea"/>
              </a:rPr>
              <a:t>人。影响留日学生区域分布不平衡的主要因素是</a:t>
            </a:r>
            <a:endParaRPr lang="zh-CN" altLang="en-US" sz="2400" b="1">
              <a:latin typeface="楷体" panose="02010609060101010101" charset="-122"/>
              <a:ea typeface="楷体" panose="02010609060101010101" charset="-122"/>
              <a:cs typeface="楷体" panose="02010609060101010101" charset="-122"/>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sym typeface="+mn-ea"/>
              </a:rPr>
              <a:t>A</a:t>
            </a:r>
            <a:r>
              <a:rPr lang="zh-CN" altLang="en-US" sz="2400" b="1">
                <a:latin typeface="楷体" panose="02010609060101010101" charset="-122"/>
                <a:ea typeface="楷体" panose="02010609060101010101" charset="-122"/>
                <a:cs typeface="楷体" panose="02010609060101010101" charset="-122"/>
                <a:sym typeface="+mn-ea"/>
              </a:rPr>
              <a:t>．地区经济文化水平与开放程度有别   </a:t>
            </a:r>
            <a:r>
              <a:rPr lang="en-US" altLang="zh-CN" sz="2400" b="1">
                <a:latin typeface="楷体" panose="02010609060101010101" charset="-122"/>
                <a:ea typeface="楷体" panose="02010609060101010101" charset="-122"/>
                <a:cs typeface="楷体" panose="02010609060101010101" charset="-122"/>
                <a:sym typeface="+mn-ea"/>
              </a:rPr>
              <a:t>B</a:t>
            </a:r>
            <a:r>
              <a:rPr lang="zh-CN" altLang="en-US" sz="2400" b="1">
                <a:latin typeface="楷体" panose="02010609060101010101" charset="-122"/>
                <a:ea typeface="楷体" panose="02010609060101010101" charset="-122"/>
                <a:cs typeface="楷体" panose="02010609060101010101" charset="-122"/>
                <a:sym typeface="+mn-ea"/>
              </a:rPr>
              <a:t>．</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革命运动在各地高涨</a:t>
            </a:r>
            <a:r>
              <a:rPr lang="zh-CN" altLang="en-US" sz="2400" b="1">
                <a:latin typeface="楷体" panose="02010609060101010101" charset="-122"/>
                <a:ea typeface="楷体" panose="02010609060101010101" charset="-122"/>
                <a:cs typeface="楷体" panose="02010609060101010101" charset="-122"/>
                <a:sym typeface="+mn-ea"/>
              </a:rPr>
              <a:t>程度存在差异</a:t>
            </a:r>
            <a:endParaRPr lang="zh-CN" altLang="en-US" sz="2400" b="1">
              <a:latin typeface="楷体" panose="02010609060101010101" charset="-122"/>
              <a:ea typeface="楷体" panose="02010609060101010101" charset="-122"/>
              <a:cs typeface="楷体" panose="02010609060101010101" charset="-122"/>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sym typeface="+mn-ea"/>
              </a:rPr>
              <a:t>C</a:t>
            </a:r>
            <a:r>
              <a:rPr lang="zh-CN" altLang="en-US" sz="2400" b="1">
                <a:latin typeface="楷体" panose="02010609060101010101" charset="-122"/>
                <a:ea typeface="楷体" panose="02010609060101010101" charset="-122"/>
                <a:cs typeface="楷体" panose="02010609060101010101" charset="-122"/>
                <a:sym typeface="+mn-ea"/>
              </a:rPr>
              <a:t>．清政府鼓励留学的</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政策发生变化</a:t>
            </a:r>
            <a:r>
              <a:rPr lang="zh-CN" altLang="en-US" sz="2400" b="1">
                <a:latin typeface="楷体" panose="02010609060101010101" charset="-122"/>
                <a:ea typeface="楷体" panose="02010609060101010101" charset="-122"/>
                <a:cs typeface="楷体" panose="02010609060101010101" charset="-122"/>
                <a:sym typeface="+mn-ea"/>
              </a:rPr>
              <a:t>     </a:t>
            </a:r>
            <a:r>
              <a:rPr lang="en-US" altLang="zh-CN" sz="2400" b="1">
                <a:latin typeface="楷体" panose="02010609060101010101" charset="-122"/>
                <a:ea typeface="楷体" panose="02010609060101010101" charset="-122"/>
                <a:cs typeface="楷体" panose="02010609060101010101" charset="-122"/>
                <a:sym typeface="+mn-ea"/>
              </a:rPr>
              <a:t>D</a:t>
            </a:r>
            <a:r>
              <a:rPr lang="zh-CN" altLang="en-US" sz="2400" b="1">
                <a:latin typeface="楷体" panose="02010609060101010101" charset="-122"/>
                <a:ea typeface="楷体" panose="02010609060101010101" charset="-122"/>
                <a:cs typeface="楷体" panose="02010609060101010101" charset="-122"/>
                <a:sym typeface="+mn-ea"/>
              </a:rPr>
              <a:t>．西方列强在中国的</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势力范围不同</a:t>
            </a:r>
            <a:endParaRPr lang="zh-CN" altLang="en-US" sz="24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607695" y="194310"/>
            <a:ext cx="5367655" cy="521970"/>
          </a:xfrm>
          <a:prstGeom prst="rect">
            <a:avLst/>
          </a:prstGeom>
          <a:noFill/>
        </p:spPr>
        <p:txBody>
          <a:bodyPr wrap="none" rtlCol="0" anchor="t">
            <a:spAutoFit/>
          </a:bodyPr>
          <a:p>
            <a:r>
              <a:rPr lang="zh-CN" altLang="en-US" sz="2800" b="1" noProof="0" smtClean="0">
                <a:ln>
                  <a:noFill/>
                </a:ln>
                <a:solidFill>
                  <a:srgbClr val="0070C0"/>
                </a:solidFill>
                <a:effectLst/>
                <a:uLnTx/>
                <a:uFillTx/>
                <a:latin typeface="楷体" panose="02010609060101010101" charset="-122"/>
                <a:ea typeface="楷体" panose="02010609060101010101" charset="-122"/>
                <a:sym typeface="+mn-ea"/>
              </a:rPr>
              <a:t>理论： 经济、政治与文化的关系</a:t>
            </a:r>
            <a:endParaRPr lang="zh-CN" altLang="en-US" sz="2800" b="1" noProof="0" smtClean="0">
              <a:ln>
                <a:noFill/>
              </a:ln>
              <a:solidFill>
                <a:srgbClr val="0070C0"/>
              </a:solidFill>
              <a:effectLst/>
              <a:uLnTx/>
              <a:uFillTx/>
              <a:latin typeface="楷体" panose="02010609060101010101" charset="-122"/>
              <a:ea typeface="楷体" panose="02010609060101010101" charset="-122"/>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779145" y="904875"/>
            <a:ext cx="10857230" cy="2676525"/>
          </a:xfrm>
          <a:prstGeom prst="rect">
            <a:avLst/>
          </a:prstGeom>
          <a:noFill/>
          <a:ln w="9525">
            <a:noFill/>
          </a:ln>
        </p:spPr>
        <p:txBody>
          <a:bodyPr wrap="square">
            <a:spAutoFit/>
          </a:bodyPr>
          <a:p>
            <a:pPr marL="267970" indent="-267970"/>
            <a:r>
              <a:rPr lang="en-US"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2017</a:t>
            </a:r>
            <a:r>
              <a:rPr lang="zh-CN"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年全国</a:t>
            </a:r>
            <a:r>
              <a:rPr lang="en-US" altLang="zh-CN"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2</a:t>
            </a:r>
            <a:r>
              <a:rPr lang="zh-CN" altLang="en-US"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rPr>
              <a:t>卷</a:t>
            </a:r>
            <a:endParaRPr lang="zh-CN" altLang="en-US" sz="2400" b="1">
              <a:solidFill>
                <a:srgbClr val="FF0000"/>
              </a:solidFill>
              <a:latin typeface="黑体" panose="02010609060101010101" pitchFamily="1" charset="-122"/>
              <a:ea typeface="黑体" panose="02010609060101010101" pitchFamily="1" charset="-122"/>
              <a:cs typeface="Times New Roman" panose="02020603050405020304" pitchFamily="2" charset="0"/>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rPr>
              <a:t>26</a:t>
            </a:r>
            <a:r>
              <a:rPr lang="zh-CN" altLang="en-US" sz="2400" b="1">
                <a:latin typeface="楷体" panose="02010609060101010101" charset="-122"/>
                <a:ea typeface="楷体" panose="02010609060101010101" charset="-122"/>
                <a:cs typeface="楷体" panose="02010609060101010101" charset="-122"/>
              </a:rPr>
              <a:t>．北朝时，嗜好奶类制品的北方人常常嘲笑南方人的喝茶习俗。唐中期，北方城市中，“多开店铺，煎茶卖之，不问道俗，投钱取饮。其茶自江、淮而来，舟车相继，所在山积”。据此可知，唐中期</a:t>
            </a:r>
            <a:endParaRPr lang="zh-CN" altLang="en-US" sz="2400" b="1">
              <a:latin typeface="楷体" panose="02010609060101010101" charset="-122"/>
              <a:ea typeface="楷体" panose="02010609060101010101" charset="-122"/>
              <a:cs typeface="楷体" panose="02010609060101010101" charset="-122"/>
            </a:endParaRPr>
          </a:p>
          <a:p>
            <a:pPr marL="267970" indent="-267970"/>
            <a:r>
              <a:rPr lang="en-US" altLang="zh-CN" sz="2400" b="1">
                <a:latin typeface="楷体" panose="02010609060101010101" charset="-122"/>
                <a:ea typeface="楷体" panose="02010609060101010101" charset="-122"/>
                <a:cs typeface="楷体" panose="02010609060101010101" charset="-122"/>
              </a:rPr>
              <a:t>A</a:t>
            </a:r>
            <a:r>
              <a:rPr lang="zh-CN" altLang="en-US" sz="2400" b="1">
                <a:latin typeface="楷体" panose="02010609060101010101" charset="-122"/>
                <a:ea typeface="楷体" panose="02010609060101010101" charset="-122"/>
                <a:cs typeface="楷体" panose="02010609060101010101" charset="-122"/>
              </a:rPr>
              <a:t>．国家统一使南茶</a:t>
            </a:r>
            <a:r>
              <a:rPr lang="zh-CN" altLang="en-US" sz="2400" b="1">
                <a:solidFill>
                  <a:srgbClr val="FF0000"/>
                </a:solidFill>
                <a:latin typeface="楷体" panose="02010609060101010101" charset="-122"/>
                <a:ea typeface="楷体" panose="02010609060101010101" charset="-122"/>
                <a:cs typeface="楷体" panose="02010609060101010101" charset="-122"/>
              </a:rPr>
              <a:t>开始北运</a:t>
            </a:r>
            <a:r>
              <a:rPr lang="zh-CN" altLang="en-US" sz="2400" b="1">
                <a:latin typeface="楷体" panose="02010609060101010101" charset="-122"/>
                <a:ea typeface="楷体" panose="02010609060101010101" charset="-122"/>
                <a:cs typeface="楷体" panose="02010609060101010101" charset="-122"/>
              </a:rPr>
              <a:t>           </a:t>
            </a:r>
            <a:r>
              <a:rPr lang="en-US" altLang="zh-CN" sz="2400" b="1">
                <a:latin typeface="楷体" panose="02010609060101010101" charset="-122"/>
                <a:ea typeface="楷体" panose="02010609060101010101" charset="-122"/>
                <a:cs typeface="楷体" panose="02010609060101010101" charset="-122"/>
              </a:rPr>
              <a:t>B</a:t>
            </a:r>
            <a:r>
              <a:rPr lang="zh-CN" altLang="en-US" sz="2400" b="1">
                <a:latin typeface="楷体" panose="02010609060101010101" charset="-122"/>
                <a:ea typeface="楷体" panose="02010609060101010101" charset="-122"/>
                <a:cs typeface="楷体" panose="02010609060101010101" charset="-122"/>
              </a:rPr>
              <a:t>．南北方饮食习惯</a:t>
            </a:r>
            <a:r>
              <a:rPr lang="zh-CN" altLang="en-US" sz="2400" b="1">
                <a:solidFill>
                  <a:srgbClr val="FF0000"/>
                </a:solidFill>
                <a:latin typeface="楷体" panose="02010609060101010101" charset="-122"/>
                <a:ea typeface="楷体" panose="02010609060101010101" charset="-122"/>
                <a:cs typeface="楷体" panose="02010609060101010101" charset="-122"/>
              </a:rPr>
              <a:t>趋于一致</a:t>
            </a:r>
            <a:endParaRPr lang="zh-CN" altLang="en-US" sz="2400" b="1">
              <a:solidFill>
                <a:srgbClr val="FF0000"/>
              </a:solidFill>
              <a:latin typeface="楷体" panose="02010609060101010101" charset="-122"/>
              <a:ea typeface="楷体" panose="02010609060101010101" charset="-122"/>
              <a:cs typeface="楷体" panose="02010609060101010101" charset="-122"/>
            </a:endParaRPr>
          </a:p>
          <a:p>
            <a:pPr marL="267970" indent="-267970"/>
            <a:r>
              <a:rPr lang="en-US" altLang="zh-CN" sz="2400" b="1">
                <a:latin typeface="楷体" panose="02010609060101010101" charset="-122"/>
                <a:ea typeface="楷体" panose="02010609060101010101" charset="-122"/>
                <a:cs typeface="楷体" panose="02010609060101010101" charset="-122"/>
              </a:rPr>
              <a:t>C</a:t>
            </a:r>
            <a:r>
              <a:rPr lang="zh-CN" altLang="en-US" sz="2400" b="1">
                <a:latin typeface="楷体" panose="02010609060101010101" charset="-122"/>
                <a:ea typeface="楷体" panose="02010609060101010101" charset="-122"/>
                <a:cs typeface="楷体" panose="02010609060101010101" charset="-122"/>
              </a:rPr>
              <a:t>．南方经济文化影响力上升    	      </a:t>
            </a:r>
            <a:r>
              <a:rPr lang="en-US" altLang="zh-CN" sz="2400" b="1">
                <a:latin typeface="楷体" panose="02010609060101010101" charset="-122"/>
                <a:ea typeface="楷体" panose="02010609060101010101" charset="-122"/>
                <a:cs typeface="楷体" panose="02010609060101010101" charset="-122"/>
              </a:rPr>
              <a:t>D</a:t>
            </a:r>
            <a:r>
              <a:rPr lang="zh-CN" altLang="en-US" sz="2400" b="1">
                <a:latin typeface="楷体" panose="02010609060101010101" charset="-122"/>
                <a:ea typeface="楷体" panose="02010609060101010101" charset="-122"/>
                <a:cs typeface="楷体" panose="02010609060101010101" charset="-122"/>
              </a:rPr>
              <a:t>．南方经济水平已</a:t>
            </a:r>
            <a:r>
              <a:rPr lang="zh-CN" altLang="en-US" sz="2400" b="1">
                <a:solidFill>
                  <a:srgbClr val="FF0000"/>
                </a:solidFill>
                <a:latin typeface="楷体" panose="02010609060101010101" charset="-122"/>
                <a:ea typeface="楷体" panose="02010609060101010101" charset="-122"/>
                <a:cs typeface="楷体" panose="02010609060101010101" charset="-122"/>
              </a:rPr>
              <a:t>超越</a:t>
            </a:r>
            <a:r>
              <a:rPr lang="zh-CN" altLang="en-US" sz="2400" b="1">
                <a:latin typeface="楷体" panose="02010609060101010101" charset="-122"/>
                <a:ea typeface="楷体" panose="02010609060101010101" charset="-122"/>
                <a:cs typeface="楷体" panose="02010609060101010101" charset="-122"/>
              </a:rPr>
              <a:t>北方</a:t>
            </a:r>
            <a:endParaRPr lang="zh-CN" altLang="en-US" sz="2400" b="1">
              <a:latin typeface="楷体" panose="02010609060101010101" charset="-122"/>
              <a:ea typeface="楷体" panose="02010609060101010101" charset="-122"/>
              <a:cs typeface="楷体" panose="02010609060101010101" charset="-122"/>
            </a:endParaRPr>
          </a:p>
          <a:p>
            <a:endParaRPr lang="zh-CN" altLang="en-US" sz="2400" b="1">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877570" y="3733800"/>
            <a:ext cx="10857865" cy="1568450"/>
          </a:xfrm>
          <a:prstGeom prst="rect">
            <a:avLst/>
          </a:prstGeom>
          <a:noFill/>
        </p:spPr>
        <p:txBody>
          <a:bodyPr wrap="square" rtlCol="0" anchor="t">
            <a:spAutoFit/>
          </a:bodyPr>
          <a:p>
            <a:pPr marL="267970" indent="-267970"/>
            <a:r>
              <a:rPr lang="en-US" altLang="zh-CN" sz="2400" b="1">
                <a:latin typeface="楷体" panose="02010609060101010101" charset="-122"/>
                <a:ea typeface="楷体" panose="02010609060101010101" charset="-122"/>
                <a:cs typeface="楷体" panose="02010609060101010101" charset="-122"/>
                <a:sym typeface="+mn-ea"/>
              </a:rPr>
              <a:t>27</a:t>
            </a:r>
            <a:r>
              <a:rPr lang="zh-CN" altLang="en-US" sz="2400" b="1">
                <a:latin typeface="楷体" panose="02010609060101010101" charset="-122"/>
                <a:ea typeface="楷体" panose="02010609060101010101" charset="-122"/>
                <a:cs typeface="楷体" panose="02010609060101010101" charset="-122"/>
                <a:sym typeface="+mn-ea"/>
              </a:rPr>
              <a:t>．明初朱元璋严禁宦官读书识字，但中后期宦官读书识字逐渐制度化，士大夫甚至有针对性地编纂适合宦官学习的读本。由此可以推知，明代中后期</a:t>
            </a:r>
            <a:endParaRPr lang="zh-CN" altLang="en-US" sz="2400" b="1">
              <a:latin typeface="楷体" panose="02010609060101010101" charset="-122"/>
              <a:ea typeface="楷体" panose="02010609060101010101" charset="-122"/>
              <a:cs typeface="楷体" panose="02010609060101010101" charset="-122"/>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sym typeface="+mn-ea"/>
              </a:rPr>
              <a:t>A</a:t>
            </a:r>
            <a:r>
              <a:rPr lang="zh-CN" altLang="en-US" sz="2400" b="1">
                <a:latin typeface="楷体" panose="02010609060101010101" charset="-122"/>
                <a:ea typeface="楷体" panose="02010609060101010101" charset="-122"/>
                <a:cs typeface="楷体" panose="02010609060101010101" charset="-122"/>
                <a:sym typeface="+mn-ea"/>
              </a:rPr>
              <a:t>．中枢决策过程发生异变      	    </a:t>
            </a:r>
            <a:r>
              <a:rPr lang="en-US" altLang="zh-CN" sz="2400" b="1">
                <a:latin typeface="楷体" panose="02010609060101010101" charset="-122"/>
                <a:ea typeface="楷体" panose="02010609060101010101" charset="-122"/>
                <a:cs typeface="楷体" panose="02010609060101010101" charset="-122"/>
                <a:sym typeface="+mn-ea"/>
              </a:rPr>
              <a:t>B</a:t>
            </a:r>
            <a:r>
              <a:rPr lang="zh-CN" altLang="en-US" sz="2400" b="1">
                <a:latin typeface="楷体" panose="02010609060101010101" charset="-122"/>
                <a:ea typeface="楷体" panose="02010609060101010101" charset="-122"/>
                <a:cs typeface="楷体" panose="02010609060101010101" charset="-122"/>
                <a:sym typeface="+mn-ea"/>
              </a:rPr>
              <a:t>．皇帝权力</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日趋衰落</a:t>
            </a:r>
            <a:endParaRPr lang="zh-CN" altLang="en-US" sz="2400" b="1">
              <a:solidFill>
                <a:srgbClr val="FF0000"/>
              </a:solidFill>
              <a:latin typeface="楷体" panose="02010609060101010101" charset="-122"/>
              <a:ea typeface="楷体" panose="02010609060101010101" charset="-122"/>
              <a:cs typeface="楷体" panose="02010609060101010101" charset="-122"/>
              <a:sym typeface="+mn-ea"/>
            </a:endParaRPr>
          </a:p>
          <a:p>
            <a:pPr marL="267970" indent="-267970"/>
            <a:r>
              <a:rPr lang="en-US" altLang="zh-CN" sz="2400" b="1">
                <a:latin typeface="楷体" panose="02010609060101010101" charset="-122"/>
                <a:ea typeface="楷体" panose="02010609060101010101" charset="-122"/>
                <a:cs typeface="楷体" panose="02010609060101010101" charset="-122"/>
                <a:sym typeface="+mn-ea"/>
              </a:rPr>
              <a:t>C</a:t>
            </a:r>
            <a:r>
              <a:rPr lang="zh-CN" altLang="en-US" sz="2400" b="1">
                <a:latin typeface="楷体" panose="02010609060101010101" charset="-122"/>
                <a:ea typeface="楷体" panose="02010609060101010101" charset="-122"/>
                <a:cs typeface="楷体" panose="02010609060101010101" charset="-122"/>
                <a:sym typeface="+mn-ea"/>
              </a:rPr>
              <a:t>．内阁议政功能</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已经丧失</a:t>
            </a:r>
            <a:r>
              <a:rPr lang="zh-CN" altLang="en-US" sz="2400" b="1">
                <a:latin typeface="楷体" panose="02010609060101010101" charset="-122"/>
                <a:ea typeface="楷体" panose="02010609060101010101" charset="-122"/>
                <a:cs typeface="楷体" panose="02010609060101010101" charset="-122"/>
                <a:sym typeface="+mn-ea"/>
              </a:rPr>
              <a:t>    	    </a:t>
            </a:r>
            <a:r>
              <a:rPr lang="en-US" altLang="zh-CN" sz="2400" b="1">
                <a:latin typeface="楷体" panose="02010609060101010101" charset="-122"/>
                <a:ea typeface="楷体" panose="02010609060101010101" charset="-122"/>
                <a:cs typeface="楷体" panose="02010609060101010101" charset="-122"/>
                <a:sym typeface="+mn-ea"/>
              </a:rPr>
              <a:t>D</a:t>
            </a:r>
            <a:r>
              <a:rPr lang="zh-CN" altLang="en-US" sz="2400" b="1">
                <a:latin typeface="楷体" panose="02010609060101010101" charset="-122"/>
                <a:ea typeface="楷体" panose="02010609060101010101" charset="-122"/>
                <a:cs typeface="楷体" panose="02010609060101010101" charset="-122"/>
                <a:sym typeface="+mn-ea"/>
              </a:rPr>
              <a:t>．宦官掌握</a:t>
            </a:r>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决策权力</a:t>
            </a:r>
            <a:endParaRPr lang="zh-CN" altLang="en-US" sz="24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4449445" y="319405"/>
            <a:ext cx="6104255" cy="583565"/>
          </a:xfrm>
          <a:prstGeom prst="rect">
            <a:avLst/>
          </a:prstGeom>
          <a:noFill/>
        </p:spPr>
        <p:txBody>
          <a:bodyPr wrap="none" rtlCol="0" anchor="t">
            <a:spAutoFit/>
          </a:bodyPr>
          <a:p>
            <a:r>
              <a:rPr lang="zh-CN" altLang="en-US" sz="3200" b="1" noProof="0" smtClean="0">
                <a:ln>
                  <a:noFill/>
                </a:ln>
                <a:solidFill>
                  <a:srgbClr val="0070C0"/>
                </a:solidFill>
                <a:effectLst/>
                <a:uLnTx/>
                <a:uFillTx/>
                <a:latin typeface="楷体" panose="02010609060101010101" charset="-122"/>
                <a:ea typeface="楷体" panose="02010609060101010101" charset="-122"/>
                <a:sym typeface="+mn-ea"/>
              </a:rPr>
              <a:t>理论： 经济、政治与文化的关系</a:t>
            </a:r>
            <a:endParaRPr lang="zh-CN" altLang="en-US" sz="3200" b="1" noProof="0" smtClean="0">
              <a:ln>
                <a:noFill/>
              </a:ln>
              <a:solidFill>
                <a:srgbClr val="0070C0"/>
              </a:solidFill>
              <a:effectLst/>
              <a:uLnTx/>
              <a:uFillTx/>
              <a:latin typeface="楷体" panose="02010609060101010101" charset="-122"/>
              <a:ea typeface="楷体" panose="02010609060101010101" charset="-122"/>
              <a:sym typeface="+mn-ea"/>
            </a:endParaRPr>
          </a:p>
        </p:txBody>
      </p:sp>
    </p:spTree>
  </p:cSld>
  <p:clrMapOvr>
    <a:masterClrMapping/>
  </p:clrMapOvr>
</p:sld>
</file>

<file path=ppt/tags/tag1.xml><?xml version="1.0" encoding="utf-8"?>
<p:tagLst xmlns:p="http://schemas.openxmlformats.org/presentationml/2006/main">
  <p:tag name="KSO_WM_BEAUTIFY_FLAG" val="#wm#"/>
  <p:tag name="KSO_WM_TEMPLATE_CATEGORY" val="custom"/>
  <p:tag name="KSO_WM_TEMPLATE_INDEX" val="160434"/>
</p:tagLst>
</file>

<file path=ppt/tags/tag2.xml><?xml version="1.0" encoding="utf-8"?>
<p:tagLst xmlns:p="http://schemas.openxmlformats.org/presentationml/2006/main">
  <p:tag name="KSO_WM_BEAUTIFY_FLAG" val="#wm#"/>
  <p:tag name="KSO_WM_TEMPLATE_CATEGORY" val="custom"/>
  <p:tag name="KSO_WM_TEMPLATE_INDEX" val="160434"/>
</p:tagLst>
</file>

<file path=ppt/tags/tag3.xml><?xml version="1.0" encoding="utf-8"?>
<p:tagLst xmlns:p="http://schemas.openxmlformats.org/presentationml/2006/main">
  <p:tag name="KSO_WM_BEAUTIFY_FLAG" val="#wm#"/>
  <p:tag name="KSO_WM_TEMPLATE_CATEGORY" val="custom"/>
  <p:tag name="KSO_WM_TEMPLATE_INDEX" val="160434"/>
</p:tagLst>
</file>

<file path=ppt/tags/tag4.xml><?xml version="1.0" encoding="utf-8"?>
<p:tagLst xmlns:p="http://schemas.openxmlformats.org/presentationml/2006/main">
  <p:tag name="KSO_WM_BEAUTIFY_FLAG" val="#wm#"/>
  <p:tag name="KSO_WM_TEMPLATE_CATEGORY" val="custom"/>
  <p:tag name="KSO_WM_TEMPLATE_INDEX" val="160434"/>
</p:tagLst>
</file>

<file path=ppt/tags/tag5.xml><?xml version="1.0" encoding="utf-8"?>
<p:tagLst xmlns:p="http://schemas.openxmlformats.org/presentationml/2006/main">
  <p:tag name="KSO_WM_BEAUTIFY_FLAG" val="#wm#"/>
  <p:tag name="KSO_WM_TEMPLATE_CATEGORY" val="custom"/>
  <p:tag name="KSO_WM_TEMPLATE_INDEX" val="160434"/>
</p:tagLst>
</file>

<file path=ppt/tags/tag6.xml><?xml version="1.0" encoding="utf-8"?>
<p:tagLst xmlns:p="http://schemas.openxmlformats.org/presentationml/2006/main">
  <p:tag name="KSO_WM_BEAUTIFY_FLAG" val="#wm#"/>
  <p:tag name="KSO_WM_TEMPLATE_CATEGORY" val="custom"/>
  <p:tag name="KSO_WM_TEMPLATE_INDEX" val="16043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20039</Words>
  <Application>WPS 演示</Application>
  <PresentationFormat>宽屏</PresentationFormat>
  <Paragraphs>830</Paragraphs>
  <Slides>67</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67</vt:i4>
      </vt:variant>
    </vt:vector>
  </HeadingPairs>
  <TitlesOfParts>
    <vt:vector size="81" baseType="lpstr">
      <vt:lpstr>Arial</vt:lpstr>
      <vt:lpstr>宋体</vt:lpstr>
      <vt:lpstr>Wingdings</vt:lpstr>
      <vt:lpstr>楷体</vt:lpstr>
      <vt:lpstr>微软雅黑</vt:lpstr>
      <vt:lpstr>黑体</vt:lpstr>
      <vt:lpstr>Times New Roman</vt:lpstr>
      <vt:lpstr>Calibri</vt:lpstr>
      <vt:lpstr>Arial Unicode MS</vt:lpstr>
      <vt:lpstr>Calibri Light</vt:lpstr>
      <vt:lpstr>Arial</vt:lpstr>
      <vt:lpstr>仿宋</vt:lpstr>
      <vt:lpstr>Adobe 楷体 Std R</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ZZL-PC</dc:creator>
  <cp:lastModifiedBy>张祖良</cp:lastModifiedBy>
  <cp:revision>25</cp:revision>
  <dcterms:created xsi:type="dcterms:W3CDTF">2017-12-23T10:51:00Z</dcterms:created>
  <dcterms:modified xsi:type="dcterms:W3CDTF">2018-01-14T09:39:36Z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