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40" r:id="rId2"/>
    <p:sldId id="292" r:id="rId3"/>
    <p:sldId id="341" r:id="rId4"/>
    <p:sldId id="342" r:id="rId5"/>
    <p:sldId id="343" r:id="rId6"/>
    <p:sldId id="362" r:id="rId7"/>
    <p:sldId id="345" r:id="rId8"/>
    <p:sldId id="344" r:id="rId9"/>
    <p:sldId id="351" r:id="rId10"/>
    <p:sldId id="352" r:id="rId11"/>
    <p:sldId id="347" r:id="rId12"/>
    <p:sldId id="353" r:id="rId13"/>
    <p:sldId id="354" r:id="rId14"/>
    <p:sldId id="391" r:id="rId15"/>
    <p:sldId id="357" r:id="rId16"/>
    <p:sldId id="361" r:id="rId17"/>
    <p:sldId id="360" r:id="rId18"/>
    <p:sldId id="359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371" r:id="rId28"/>
    <p:sldId id="372" r:id="rId29"/>
    <p:sldId id="373" r:id="rId30"/>
    <p:sldId id="374" r:id="rId31"/>
    <p:sldId id="375" r:id="rId32"/>
    <p:sldId id="394" r:id="rId33"/>
    <p:sldId id="386" r:id="rId34"/>
    <p:sldId id="388" r:id="rId35"/>
    <p:sldId id="387" r:id="rId36"/>
    <p:sldId id="389" r:id="rId37"/>
    <p:sldId id="392" r:id="rId38"/>
    <p:sldId id="393" r:id="rId39"/>
    <p:sldId id="378" r:id="rId40"/>
    <p:sldId id="379" r:id="rId41"/>
    <p:sldId id="382" r:id="rId42"/>
    <p:sldId id="380" r:id="rId43"/>
    <p:sldId id="384" r:id="rId44"/>
    <p:sldId id="381" r:id="rId45"/>
    <p:sldId id="385" r:id="rId46"/>
    <p:sldId id="383" r:id="rId47"/>
    <p:sldId id="376" r:id="rId48"/>
    <p:sldId id="396" r:id="rId49"/>
    <p:sldId id="395" r:id="rId50"/>
    <p:sldId id="399" r:id="rId51"/>
    <p:sldId id="400" r:id="rId52"/>
    <p:sldId id="401" r:id="rId53"/>
    <p:sldId id="398" r:id="rId54"/>
    <p:sldId id="356" r:id="rId55"/>
    <p:sldId id="294" r:id="rId5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xZ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42424"/>
    <a:srgbClr val="C30D23"/>
    <a:srgbClr val="F0F0F0"/>
    <a:srgbClr val="F0DF00"/>
    <a:srgbClr val="FFEC0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81031" autoAdjust="0"/>
  </p:normalViewPr>
  <p:slideViewPr>
    <p:cSldViewPr snapToGrid="0">
      <p:cViewPr>
        <p:scale>
          <a:sx n="90" d="100"/>
          <a:sy n="90" d="100"/>
        </p:scale>
        <p:origin x="-1032" y="-84"/>
      </p:cViewPr>
      <p:guideLst>
        <p:guide orient="horz" pos="2172"/>
        <p:guide pos="28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14F44-4528-4CB4-AF92-0CC9794B1FF0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3D4FC-CFE3-48FA-9A7A-9B3FC31CE6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8861F-529F-4270-8DE9-84777EBAD0A1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18F09-5854-43D5-BC8D-088631B89F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设计（动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70927" y="599470"/>
            <a:ext cx="1546774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教学设计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设计（静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70927" y="599470"/>
            <a:ext cx="1546774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Design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教学设计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（动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44159" y="599470"/>
            <a:ext cx="1600314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Process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教学过程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（静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44159" y="599470"/>
            <a:ext cx="1600314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Process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教学过程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（动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25245" y="599470"/>
            <a:ext cx="1717655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Refletion</a:t>
            </a: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教学反思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（静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25245" y="599470"/>
            <a:ext cx="1717655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Refletion</a:t>
            </a: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教学反思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（动态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61791" y="599470"/>
            <a:ext cx="1644557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Analysis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教学分析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15" grpId="0"/>
        </p:bldLst>
      </p:timing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（静止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3"/>
          <p:cNvSpPr>
            <a:spLocks noChangeArrowheads="1"/>
          </p:cNvSpPr>
          <p:nvPr userDrawn="1"/>
        </p:nvSpPr>
        <p:spPr bwMode="auto">
          <a:xfrm>
            <a:off x="1061791" y="599470"/>
            <a:ext cx="1644557" cy="28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pPr marL="0" lvl="1" algn="ctr"/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Teaching Analysis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 userDrawn="1"/>
        </p:nvGrpSpPr>
        <p:grpSpPr>
          <a:xfrm>
            <a:off x="250934" y="254793"/>
            <a:ext cx="626801" cy="566539"/>
            <a:chOff x="304799" y="673099"/>
            <a:chExt cx="4000501" cy="4000500"/>
          </a:xfrm>
          <a:gradFill flip="none" rotWithShape="1">
            <a:gsLst>
              <a:gs pos="0">
                <a:srgbClr val="009288">
                  <a:shade val="30000"/>
                  <a:satMod val="115000"/>
                </a:srgbClr>
              </a:gs>
              <a:gs pos="50000">
                <a:srgbClr val="009288">
                  <a:shade val="67500"/>
                  <a:satMod val="115000"/>
                </a:srgbClr>
              </a:gs>
              <a:gs pos="100000">
                <a:srgbClr val="009288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六边形 7"/>
            <p:cNvSpPr/>
            <p:nvPr/>
          </p:nvSpPr>
          <p:spPr>
            <a:xfrm>
              <a:off x="304799" y="673099"/>
              <a:ext cx="4000501" cy="4000500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38199" y="906497"/>
              <a:ext cx="3533713" cy="3533704"/>
            </a:xfrm>
            <a:prstGeom prst="hexagon">
              <a:avLst/>
            </a:prstGeom>
            <a:gradFill flip="none" rotWithShape="1">
              <a:gsLst>
                <a:gs pos="0">
                  <a:srgbClr val="E94744">
                    <a:shade val="30000"/>
                    <a:satMod val="115000"/>
                  </a:srgbClr>
                </a:gs>
                <a:gs pos="50000">
                  <a:srgbClr val="E94744">
                    <a:shade val="67500"/>
                    <a:satMod val="115000"/>
                  </a:srgbClr>
                </a:gs>
                <a:gs pos="100000">
                  <a:srgbClr val="E9474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/>
                <a:cs typeface="+mn-cs"/>
              </a:endParaRPr>
            </a:p>
          </p:txBody>
        </p:sp>
      </p:grpSp>
      <p:grpSp>
        <p:nvGrpSpPr>
          <p:cNvPr id="10" name="6"/>
          <p:cNvGrpSpPr/>
          <p:nvPr userDrawn="1"/>
        </p:nvGrpSpPr>
        <p:grpSpPr>
          <a:xfrm>
            <a:off x="518446" y="386163"/>
            <a:ext cx="495930" cy="454881"/>
            <a:chOff x="7314523" y="1440019"/>
            <a:chExt cx="2081664" cy="2155306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7314523" y="1440019"/>
              <a:ext cx="2081664" cy="2081664"/>
              <a:chOff x="2848130" y="1860030"/>
              <a:chExt cx="3807502" cy="3807503"/>
            </a:xfrm>
          </p:grpSpPr>
          <p:sp>
            <p:nvSpPr>
              <p:cNvPr id="13" name="六边形 12"/>
              <p:cNvSpPr/>
              <p:nvPr/>
            </p:nvSpPr>
            <p:spPr>
              <a:xfrm>
                <a:off x="2848130" y="1860030"/>
                <a:ext cx="3807502" cy="3807503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  <p:sp>
            <p:nvSpPr>
              <p:cNvPr id="14" name="六边形 13"/>
              <p:cNvSpPr/>
              <p:nvPr/>
            </p:nvSpPr>
            <p:spPr>
              <a:xfrm>
                <a:off x="2936812" y="1948725"/>
                <a:ext cx="3630123" cy="3630122"/>
              </a:xfrm>
              <a:prstGeom prst="hexagon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7200" b="0" i="0" u="none" strike="noStrike" kern="0" cap="none" spc="0" normalizeH="0" baseline="0" noProof="0">
                  <a:ln>
                    <a:noFill/>
                  </a:ln>
                  <a:solidFill>
                    <a:srgbClr val="E94744"/>
                  </a:solidFill>
                  <a:effectLst/>
                  <a:uLnTx/>
                  <a:uFillTx/>
                  <a:latin typeface="Agency FB"/>
                  <a:cs typeface="+mn-cs"/>
                </a:endParaRPr>
              </a:p>
            </p:txBody>
          </p:sp>
        </p:grpSp>
        <p:sp>
          <p:nvSpPr>
            <p:cNvPr id="12" name="文本框 36"/>
            <p:cNvSpPr txBox="1"/>
            <p:nvPr/>
          </p:nvSpPr>
          <p:spPr>
            <a:xfrm>
              <a:off x="7910886" y="1446134"/>
              <a:ext cx="293018" cy="2149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7200" b="1" i="0" u="none" strike="noStrike" kern="0" cap="none" spc="0" normalizeH="0" baseline="0" noProof="0" dirty="0">
                <a:ln>
                  <a:noFill/>
                </a:ln>
                <a:solidFill>
                  <a:srgbClr val="E9474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</a:endParaRPr>
            </a:p>
          </p:txBody>
        </p:sp>
      </p:grpSp>
      <p:sp>
        <p:nvSpPr>
          <p:cNvPr id="15" name="标题 1"/>
          <p:cNvSpPr txBox="1"/>
          <p:nvPr userDrawn="1"/>
        </p:nvSpPr>
        <p:spPr>
          <a:xfrm>
            <a:off x="1075043" y="249155"/>
            <a:ext cx="1369610" cy="43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vert="horz" wrap="none" lIns="68582" tIns="34292" rIns="68582" bIns="34292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kern="0" dirty="0" smtClean="0">
                <a:solidFill>
                  <a:schemeClr val="tx2"/>
                </a:solidFill>
              </a:rPr>
              <a:t>教学分析</a:t>
            </a:r>
            <a:endParaRPr lang="zh-CN" altLang="en-US" sz="2400" b="1" kern="0" dirty="0">
              <a:solidFill>
                <a:schemeClr val="tx2"/>
              </a:solidFill>
            </a:endParaRPr>
          </a:p>
        </p:txBody>
      </p:sp>
      <p:cxnSp>
        <p:nvCxnSpPr>
          <p:cNvPr id="18" name="直接连接符 17"/>
          <p:cNvCxnSpPr/>
          <p:nvPr userDrawn="1"/>
        </p:nvCxnSpPr>
        <p:spPr>
          <a:xfrm>
            <a:off x="515257" y="898681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1">
                <a:lumMod val="5000"/>
                <a:lumOff val="95000"/>
              </a:schemeClr>
            </a:gs>
            <a:gs pos="85000">
              <a:schemeClr val="bg1">
                <a:lumMod val="85000"/>
              </a:schemeClr>
            </a:gs>
            <a:gs pos="100000">
              <a:schemeClr val="bg1">
                <a:lumMod val="7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70364-8C18-4747-B562-0D9376530B6F}" type="datetimeFigureOut">
              <a:rPr lang="zh-CN" altLang="en-US" smtClean="0"/>
              <a:pPr/>
              <a:t>2017/9/23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9249D-033E-4043-BE27-F92B2E216FD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9" name="Picture 4" descr="F:\0PPT素材\背景及图片\白麻子.jpg"/>
          <p:cNvPicPr>
            <a:picLocks noChangeAspect="1" noChangeArrowheads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3478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solidFill>
              <a:srgbClr val="1F497D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160"/>
          <a:stretch>
            <a:fillRect/>
          </a:stretch>
        </p:blipFill>
        <p:spPr>
          <a:xfrm flipH="1" flipV="1">
            <a:off x="7849904" y="4881281"/>
            <a:ext cx="1294094" cy="20593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160"/>
          <a:stretch>
            <a:fillRect/>
          </a:stretch>
        </p:blipFill>
        <p:spPr>
          <a:xfrm>
            <a:off x="0" y="13368"/>
            <a:ext cx="1237129" cy="1968686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699246" y="2119531"/>
            <a:ext cx="7611036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r>
              <a:rPr lang="zh-CN" altLang="zh-CN" sz="4400" b="1" dirty="0" smtClean="0">
                <a:latin typeface="微软雅黑" pitchFamily="34" charset="-122"/>
                <a:ea typeface="微软雅黑" pitchFamily="34" charset="-122"/>
              </a:rPr>
              <a:t>基于历史核心素养的高考备考</a:t>
            </a:r>
            <a:endParaRPr lang="en-US" altLang="zh-CN" sz="44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           </a:t>
            </a:r>
          </a:p>
          <a:p>
            <a:r>
              <a:rPr lang="en-US" altLang="zh-CN" sz="4400" b="1" dirty="0" smtClean="0">
                <a:latin typeface="微软雅黑" pitchFamily="34" charset="-122"/>
                <a:ea typeface="微软雅黑" pitchFamily="34" charset="-122"/>
              </a:rPr>
              <a:t>                ---</a:t>
            </a:r>
            <a:r>
              <a:rPr lang="zh-CN" altLang="zh-CN" sz="4400" b="1" dirty="0" smtClean="0">
                <a:latin typeface="微软雅黑" pitchFamily="34" charset="-122"/>
                <a:ea typeface="微软雅黑" pitchFamily="34" charset="-122"/>
              </a:rPr>
              <a:t>以家国情怀为例</a:t>
            </a:r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                   </a:t>
            </a: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1707533" y="4254615"/>
            <a:ext cx="4981336" cy="13751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81693" tIns="40847" rIns="81693" bIns="40847">
            <a:spAutoFit/>
          </a:bodyPr>
          <a:lstStyle/>
          <a:p>
            <a:pPr algn="ctr" defTabSz="685800"/>
            <a:r>
              <a:rPr lang="zh-CN" altLang="en-US" sz="2800" b="1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大连市第十一中学</a:t>
            </a:r>
            <a:endParaRPr lang="en-US" altLang="zh-CN" sz="2800" b="1" dirty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algn="ctr" defTabSz="685800"/>
            <a:endParaRPr lang="en-US" altLang="zh-CN" sz="2800" b="1" dirty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algn="ctr" defTabSz="685800"/>
            <a:r>
              <a:rPr lang="zh-CN" altLang="en-US" sz="2800" b="1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王丽</a:t>
            </a:r>
            <a:endParaRPr lang="zh-CN" altLang="zh-CN" sz="2800" b="1" dirty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25" name="圆角矩形 24"/>
          <p:cNvSpPr/>
          <p:nvPr/>
        </p:nvSpPr>
        <p:spPr>
          <a:xfrm rot="2700000">
            <a:off x="53886" y="1740571"/>
            <a:ext cx="260187" cy="260187"/>
          </a:xfrm>
          <a:prstGeom prst="roundRect">
            <a:avLst/>
          </a:prstGeom>
          <a:gradFill rotWithShape="1">
            <a:gsLst>
              <a:gs pos="0">
                <a:srgbClr val="F17445">
                  <a:shade val="51000"/>
                  <a:satMod val="130000"/>
                </a:srgbClr>
              </a:gs>
              <a:gs pos="80000">
                <a:srgbClr val="F17445">
                  <a:shade val="93000"/>
                  <a:satMod val="130000"/>
                </a:srgbClr>
              </a:gs>
              <a:gs pos="100000">
                <a:srgbClr val="F17445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17445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圆角矩形 27"/>
          <p:cNvSpPr/>
          <p:nvPr/>
        </p:nvSpPr>
        <p:spPr>
          <a:xfrm rot="2700000">
            <a:off x="8324657" y="5269647"/>
            <a:ext cx="260187" cy="260187"/>
          </a:xfrm>
          <a:prstGeom prst="roundRect">
            <a:avLst/>
          </a:prstGeom>
          <a:gradFill rotWithShape="1">
            <a:gsLst>
              <a:gs pos="0">
                <a:srgbClr val="F17445">
                  <a:shade val="51000"/>
                  <a:satMod val="130000"/>
                </a:srgbClr>
              </a:gs>
              <a:gs pos="80000">
                <a:srgbClr val="F17445">
                  <a:shade val="93000"/>
                  <a:satMod val="130000"/>
                </a:srgbClr>
              </a:gs>
              <a:gs pos="100000">
                <a:srgbClr val="F17445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17445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圆角矩形 28"/>
          <p:cNvSpPr/>
          <p:nvPr/>
        </p:nvSpPr>
        <p:spPr>
          <a:xfrm rot="2700000">
            <a:off x="8475470" y="4402620"/>
            <a:ext cx="260187" cy="260187"/>
          </a:xfrm>
          <a:prstGeom prst="roundRect">
            <a:avLst/>
          </a:prstGeom>
          <a:gradFill rotWithShape="1">
            <a:gsLst>
              <a:gs pos="0">
                <a:srgbClr val="015A74">
                  <a:shade val="51000"/>
                  <a:satMod val="130000"/>
                </a:srgbClr>
              </a:gs>
              <a:gs pos="80000">
                <a:srgbClr val="015A74">
                  <a:shade val="93000"/>
                  <a:satMod val="130000"/>
                </a:srgbClr>
              </a:gs>
              <a:gs pos="100000">
                <a:srgbClr val="015A7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015A7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圆角矩形 8"/>
          <p:cNvSpPr/>
          <p:nvPr/>
        </p:nvSpPr>
        <p:spPr>
          <a:xfrm rot="2700000">
            <a:off x="712969" y="617290"/>
            <a:ext cx="260187" cy="260187"/>
          </a:xfrm>
          <a:prstGeom prst="roundRect">
            <a:avLst/>
          </a:prstGeom>
          <a:gradFill rotWithShape="1">
            <a:gsLst>
              <a:gs pos="0">
                <a:srgbClr val="F17445">
                  <a:shade val="51000"/>
                  <a:satMod val="130000"/>
                </a:srgbClr>
              </a:gs>
              <a:gs pos="80000">
                <a:srgbClr val="F17445">
                  <a:shade val="93000"/>
                  <a:satMod val="130000"/>
                </a:srgbClr>
              </a:gs>
              <a:gs pos="100000">
                <a:srgbClr val="F17445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17445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 rot="2700000">
            <a:off x="7828664" y="6319822"/>
            <a:ext cx="260187" cy="260187"/>
          </a:xfrm>
          <a:prstGeom prst="roundRect">
            <a:avLst/>
          </a:prstGeom>
          <a:gradFill rotWithShape="1">
            <a:gsLst>
              <a:gs pos="0">
                <a:srgbClr val="F17445">
                  <a:shade val="51000"/>
                  <a:satMod val="130000"/>
                </a:srgbClr>
              </a:gs>
              <a:gs pos="80000">
                <a:srgbClr val="F17445">
                  <a:shade val="93000"/>
                  <a:satMod val="130000"/>
                </a:srgbClr>
              </a:gs>
              <a:gs pos="100000">
                <a:srgbClr val="F17445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17445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35567" y="308845"/>
            <a:ext cx="1826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09562" y="339769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82633" y="2335323"/>
            <a:ext cx="7893179" cy="3068937"/>
          </a:xfrm>
          <a:custGeom>
            <a:avLst/>
            <a:gdLst>
              <a:gd name="connsiteX0" fmla="*/ 605118 w 5580530"/>
              <a:gd name="connsiteY0" fmla="*/ 0 h 2407023"/>
              <a:gd name="connsiteX1" fmla="*/ 0 w 5580530"/>
              <a:gd name="connsiteY1" fmla="*/ 1196788 h 2407023"/>
              <a:gd name="connsiteX2" fmla="*/ 591671 w 5580530"/>
              <a:gd name="connsiteY2" fmla="*/ 2407023 h 2407023"/>
              <a:gd name="connsiteX3" fmla="*/ 4975412 w 5580530"/>
              <a:gd name="connsiteY3" fmla="*/ 2407023 h 2407023"/>
              <a:gd name="connsiteX4" fmla="*/ 5580530 w 5580530"/>
              <a:gd name="connsiteY4" fmla="*/ 1196788 h 2407023"/>
              <a:gd name="connsiteX5" fmla="*/ 4961965 w 5580530"/>
              <a:gd name="connsiteY5" fmla="*/ 0 h 2407023"/>
              <a:gd name="connsiteX6" fmla="*/ 605118 w 5580530"/>
              <a:gd name="connsiteY6" fmla="*/ 0 h 2407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0530" h="2407023">
                <a:moveTo>
                  <a:pt x="605118" y="0"/>
                </a:moveTo>
                <a:lnTo>
                  <a:pt x="0" y="1196788"/>
                </a:lnTo>
                <a:lnTo>
                  <a:pt x="591671" y="2407023"/>
                </a:lnTo>
                <a:lnTo>
                  <a:pt x="4975412" y="2407023"/>
                </a:lnTo>
                <a:lnTo>
                  <a:pt x="5580530" y="1196788"/>
                </a:lnTo>
                <a:lnTo>
                  <a:pt x="4961965" y="0"/>
                </a:lnTo>
                <a:lnTo>
                  <a:pt x="60511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5375649" y="2338642"/>
            <a:ext cx="3597800" cy="3050189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2000"/>
                  <a:lumOff val="18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21000000" scaled="0"/>
          </a:gradFill>
          <a:ln w="793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7"/>
          <p:cNvSpPr/>
          <p:nvPr/>
        </p:nvSpPr>
        <p:spPr bwMode="auto">
          <a:xfrm>
            <a:off x="5817540" y="2810805"/>
            <a:ext cx="2687119" cy="2267227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1"/>
          </a:solidFill>
          <a:ln w="7938" cap="flat">
            <a:noFill/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文本框 25"/>
          <p:cNvSpPr txBox="1"/>
          <p:nvPr/>
        </p:nvSpPr>
        <p:spPr>
          <a:xfrm>
            <a:off x="6149355" y="3079377"/>
            <a:ext cx="23222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2. </a:t>
            </a:r>
            <a:r>
              <a:rPr lang="zh-CN" altLang="zh-CN" sz="2800" b="1" dirty="0" smtClean="0">
                <a:solidFill>
                  <a:schemeClr val="bg1"/>
                </a:solidFill>
              </a:rPr>
              <a:t>分析教材，挖掘家国情怀考查的知识点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78177" y="2589920"/>
            <a:ext cx="39796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分析</a:t>
            </a:r>
            <a:r>
              <a:rPr lang="en-US" sz="2400" b="1" dirty="0" smtClean="0">
                <a:latin typeface="+mn-ea"/>
              </a:rPr>
              <a:t>2016</a:t>
            </a:r>
            <a:r>
              <a:rPr lang="zh-CN" altLang="en-US" sz="2400" b="1" dirty="0" smtClean="0">
                <a:latin typeface="+mn-ea"/>
              </a:rPr>
              <a:t>、</a:t>
            </a:r>
            <a:r>
              <a:rPr lang="en-US" sz="2400" b="1" dirty="0" smtClean="0">
                <a:latin typeface="+mn-ea"/>
              </a:rPr>
              <a:t>2017</a:t>
            </a:r>
            <a:r>
              <a:rPr lang="zh-CN" altLang="en-US" sz="2400" b="1" dirty="0" smtClean="0">
                <a:latin typeface="+mn-ea"/>
              </a:rPr>
              <a:t>年高考全国卷试题，各套试题都不约而同地体了对家国情怀素养的考查，历史学科对家国情怀素养的考查比较隐性。</a:t>
            </a:r>
            <a:endParaRPr lang="zh-CN" altLang="en-US" sz="2400" b="1" dirty="0" smtClean="0">
              <a:solidFill>
                <a:schemeClr val="tx2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/>
      <p:bldP spid="2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891117" y="591673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010378" y="308845"/>
            <a:ext cx="1894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99249" y="1303911"/>
          <a:ext cx="7945988" cy="4060561"/>
        </p:xfrm>
        <a:graphic>
          <a:graphicData uri="http://schemas.openxmlformats.org/drawingml/2006/table">
            <a:tbl>
              <a:tblPr/>
              <a:tblGrid>
                <a:gridCol w="923214"/>
                <a:gridCol w="1317872"/>
                <a:gridCol w="1615040"/>
                <a:gridCol w="1441199"/>
                <a:gridCol w="1393717"/>
                <a:gridCol w="1254946"/>
              </a:tblGrid>
              <a:tr h="23679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高中历史教材（岳麓版）体现家国情怀的教材内容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3412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模块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古代中国的政治制度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内忧外患与中华民族的奋起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马克思主义的产生发展与中国新民主主义革命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新中国政治制度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复杂多样的当代世界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46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必修一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西周宗法制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列强侵华，民族危机加深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中国共产党的成立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新中国成立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世界多极化趋势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4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大一统与中央集权制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义和团运动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国民革命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新中国的政治建设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新中国外交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4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辛亥革命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新民主主义革命的胜利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香港澳门回归祖国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跨世纪的世界格局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五四爱国运动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3665056" y="366663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891117" y="591673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010378" y="308845"/>
            <a:ext cx="1894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65056" y="366663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1470939" y="1411941"/>
          <a:ext cx="6341801" cy="4267200"/>
        </p:xfrm>
        <a:graphic>
          <a:graphicData uri="http://schemas.openxmlformats.org/drawingml/2006/table">
            <a:tbl>
              <a:tblPr/>
              <a:tblGrid>
                <a:gridCol w="973003"/>
                <a:gridCol w="1519712"/>
                <a:gridCol w="1382134"/>
                <a:gridCol w="1520525"/>
                <a:gridCol w="946427"/>
              </a:tblGrid>
              <a:tr h="857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模块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中国古代农耕经济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工业文明的崛起和对中国的冲击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中国社会主义建设建设发展道路的探索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经济全球化趋势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必修二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古代农业、手工业、商业的成就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工业文明 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一五计划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经济全球化的趋势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小农经济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中国民族资本主义经济的发展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改革开放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新潮冲击下的社会生活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经济腾飞与生活巨变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891117" y="591673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010378" y="308845"/>
            <a:ext cx="18941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65056" y="366663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712694" y="1547421"/>
          <a:ext cx="7691718" cy="4876800"/>
        </p:xfrm>
        <a:graphic>
          <a:graphicData uri="http://schemas.openxmlformats.org/drawingml/2006/table">
            <a:tbl>
              <a:tblPr/>
              <a:tblGrid>
                <a:gridCol w="1346980"/>
                <a:gridCol w="1676335"/>
                <a:gridCol w="1676335"/>
                <a:gridCol w="1675491"/>
                <a:gridCol w="1316577"/>
              </a:tblGrid>
              <a:tr h="5143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模块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中国古代的思想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古代中国的科技与文艺长廊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近现代中国的先进思想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近现代世界科技与文化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必修三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孔子思想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古代科技成就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西学东渐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近现代世界科技 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百家争鸣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文学艺术成就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孙中山的民主追求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新中国的科技、教育与文学艺术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罢黜百家</a:t>
                      </a:r>
                      <a:r>
                        <a:rPr lang="en-US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  </a:t>
                      </a: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独尊儒术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新文化运动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程朱理学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毛泽东思想与社会主义建设的思想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明清之际进步思潮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1" kern="0" dirty="0">
                          <a:latin typeface="仿宋" pitchFamily="49" charset="-122"/>
                          <a:ea typeface="仿宋" pitchFamily="49" charset="-122"/>
                          <a:cs typeface="宋体"/>
                        </a:rPr>
                        <a:t>　</a:t>
                      </a:r>
                      <a:endParaRPr lang="zh-CN" sz="1600" b="1" kern="100" dirty="0">
                        <a:latin typeface="仿宋" pitchFamily="49" charset="-122"/>
                        <a:ea typeface="仿宋" pitchFamily="49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7"/>
          <p:cNvSpPr>
            <a:spLocks noChangeArrowheads="1"/>
          </p:cNvSpPr>
          <p:nvPr/>
        </p:nvSpPr>
        <p:spPr bwMode="auto">
          <a:xfrm>
            <a:off x="1505321" y="1027320"/>
            <a:ext cx="645533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+mn-ea"/>
                <a:cs typeface="宋体" pitchFamily="2" charset="-122"/>
              </a:rPr>
              <a:t>二、分析高考试题，明确考查方式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645460" y="1586754"/>
          <a:ext cx="7947212" cy="4894923"/>
        </p:xfrm>
        <a:graphic>
          <a:graphicData uri="http://schemas.openxmlformats.org/drawingml/2006/table">
            <a:tbl>
              <a:tblPr/>
              <a:tblGrid>
                <a:gridCol w="805480"/>
                <a:gridCol w="942689"/>
                <a:gridCol w="2142474"/>
                <a:gridCol w="3032958"/>
                <a:gridCol w="1023611"/>
              </a:tblGrid>
              <a:tr h="285071">
                <a:tc gridSpan="5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16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、</a:t>
                      </a:r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17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年全国文综新课标</a:t>
                      </a:r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II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卷家国情怀双向细目表</a:t>
                      </a:r>
                    </a:p>
                  </a:txBody>
                  <a:tcPr marL="8729" marR="8729" marT="87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749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年份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题号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考点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核心素养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分值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rowSpan="7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2016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年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33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工业革命的影响 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34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斯大林模式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612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35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美苏争霸  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40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近代以来世界和中国的人口迁移问题 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25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41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中国古代文化交流</a:t>
                      </a:r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—</a:t>
                      </a:r>
                      <a:endParaRPr lang="zh-CN" altLang="en-US" sz="1600" b="1" i="0" u="none" strike="noStrike">
                        <a:solidFill>
                          <a:srgbClr val="000000"/>
                        </a:solidFill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时空观念、史料实证、家国情怀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12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46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TW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洪仁玕的政治思想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15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47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罗曼</a:t>
                      </a:r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·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罗兰的反战活动 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15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7496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年份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题号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考点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核心素养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分值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07">
                <a:tc rowSpan="4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2017</a:t>
                      </a:r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年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30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抗日战争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32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雅典民主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 dirty="0" smtClean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</a:t>
                      </a:r>
                      <a:r>
                        <a:rPr lang="zh-CN" altLang="en-US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41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洋务运动、一五计划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时空观念、历史理解、家国情怀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25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90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en-US" altLang="zh-CN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47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儒家思想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t"/>
                      <a:r>
                        <a:rPr lang="zh-CN" altLang="en-US" sz="1600" b="1" i="0" u="none" strike="noStrike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史料实证、家国情怀 </a:t>
                      </a:r>
                    </a:p>
                  </a:txBody>
                  <a:tcPr marL="8729" marR="8729" marT="872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600" b="1" i="0" u="none" strike="noStrike" dirty="0">
                          <a:solidFill>
                            <a:srgbClr val="000000"/>
                          </a:solidFill>
                          <a:latin typeface="仿宋" pitchFamily="49" charset="-122"/>
                          <a:ea typeface="仿宋" pitchFamily="49" charset="-122"/>
                        </a:rPr>
                        <a:t>15</a:t>
                      </a:r>
                    </a:p>
                  </a:txBody>
                  <a:tcPr marL="8729" marR="8729" marT="87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32" name="椭圆 34"/>
          <p:cNvSpPr/>
          <p:nvPr/>
        </p:nvSpPr>
        <p:spPr>
          <a:xfrm rot="10800000">
            <a:off x="2879601" y="1981896"/>
            <a:ext cx="1436669" cy="184830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 rot="5400000">
            <a:off x="3084345" y="3672486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椭圆 34"/>
          <p:cNvSpPr/>
          <p:nvPr/>
        </p:nvSpPr>
        <p:spPr>
          <a:xfrm>
            <a:off x="4694402" y="3370893"/>
            <a:ext cx="1436669" cy="184830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 rot="16200000">
            <a:off x="4460543" y="1773363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361764" y="2407023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54706" y="4159624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99529" y="2389094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317" y="4276165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57978" y="2060993"/>
            <a:ext cx="22927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+mn-ea"/>
                <a:cs typeface="宋体" pitchFamily="2" charset="-122"/>
              </a:rPr>
              <a:t>以主干知识为依托，渗透家国情怀</a:t>
            </a:r>
            <a:endParaRPr lang="zh-CN" altLang="en-US" sz="2800" dirty="0"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29143" y="4199075"/>
            <a:ext cx="2119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+mn-ea"/>
                <a:cs typeface="宋体" pitchFamily="2" charset="-122"/>
              </a:rPr>
              <a:t>多角度考查学科素养</a:t>
            </a:r>
            <a:endParaRPr lang="zh-CN" altLang="en-US" sz="2800" dirty="0"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324152" y="1829948"/>
            <a:ext cx="22795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+mn-ea"/>
                <a:cs typeface="宋体" pitchFamily="2" charset="-122"/>
              </a:rPr>
              <a:t>考查社会主义核心价值观体系比较明显</a:t>
            </a:r>
          </a:p>
        </p:txBody>
      </p:sp>
      <p:sp>
        <p:nvSpPr>
          <p:cNvPr id="60" name="矩形 59"/>
          <p:cNvSpPr/>
          <p:nvPr/>
        </p:nvSpPr>
        <p:spPr>
          <a:xfrm>
            <a:off x="6365104" y="3853248"/>
            <a:ext cx="199016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反映社会热点，引导学生在解决问题中体现价值取向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grpSp>
        <p:nvGrpSpPr>
          <p:cNvPr id="2" name="组合 10"/>
          <p:cNvGrpSpPr/>
          <p:nvPr/>
        </p:nvGrpSpPr>
        <p:grpSpPr>
          <a:xfrm>
            <a:off x="6379535" y="5358808"/>
            <a:ext cx="1602076" cy="1345019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687880" y="5709685"/>
            <a:ext cx="1097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中国古代传统文化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372500" y="1149704"/>
            <a:ext cx="6101649" cy="4247317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b="1" dirty="0" smtClean="0">
                <a:ln>
                  <a:solidFill>
                    <a:sysClr val="windowText" lastClr="000000"/>
                  </a:solidFill>
                </a:ln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ln>
                  <a:solidFill>
                    <a:sysClr val="windowText" lastClr="000000"/>
                  </a:solidFill>
                </a:ln>
                <a:latin typeface="仿宋" pitchFamily="49" charset="-122"/>
                <a:ea typeface="仿宋" pitchFamily="49" charset="-122"/>
                <a:cs typeface="Times New Roman" pitchFamily="18" charset="0"/>
              </a:rPr>
              <a:t>2016</a:t>
            </a:r>
            <a:r>
              <a:rPr lang="zh-CN" altLang="en-US" b="1" dirty="0" smtClean="0">
                <a:ln>
                  <a:solidFill>
                    <a:sysClr val="windowText" lastClr="000000"/>
                  </a:solidFill>
                </a:ln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b="1" dirty="0" smtClean="0">
                <a:ln>
                  <a:solidFill>
                    <a:sysClr val="windowText" lastClr="000000"/>
                  </a:solidFill>
                </a:ln>
                <a:latin typeface="仿宋" pitchFamily="49" charset="-122"/>
                <a:ea typeface="仿宋" pitchFamily="49" charset="-122"/>
                <a:cs typeface="Times New Roman" pitchFamily="18" charset="0"/>
              </a:rPr>
              <a:t>Ⅱ </a:t>
            </a:r>
            <a:r>
              <a:rPr lang="zh-CN" altLang="en-US" b="1" dirty="0" smtClean="0">
                <a:ln>
                  <a:solidFill>
                    <a:sysClr val="windowText" lastClr="000000"/>
                  </a:solidFill>
                </a:ln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41.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阅读材料，完成下列要求。（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玄奘（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602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～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664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），为寻求准确的佛经文本，西行“求法”，历经艰辛，十余年中，行程数万里，游历百余国。回国后，他译出佛经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1300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多卷，精炼而准确。由他口授而成的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大唐西域记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一书，是研究中外文化交流的重要典籍。</a:t>
            </a:r>
            <a:endParaRPr kumimoji="0" lang="zh-CN" altLang="en-US" sz="1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鉴真（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688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～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763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），深明佛学，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50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余岁时，受日本邀请，发愿东渡。他排除千难万险，历时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年，经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6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次努力，最终到达日本。鉴真东渡，对日本的佛学、建筑、雕塑、医药、艺术乃至日常生活，都产生了很大的影响。</a:t>
            </a:r>
            <a:endParaRPr kumimoji="0" lang="zh-CN" altLang="en-US" sz="1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据袁行霈等主编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中华文明史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等</a:t>
            </a:r>
            <a:endParaRPr kumimoji="0" lang="zh-CN" altLang="en-US" sz="1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解读材料，提炼出一个观点，并结合中国古代史的其他相关史实，加以论述。（要求：写出观点，观点合理、明确，史论结合。</a:t>
            </a:r>
            <a:r>
              <a:rPr kumimoji="0" lang="en-US" altLang="zh-CN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12</a:t>
            </a:r>
            <a:r>
              <a:rPr kumimoji="0" lang="zh-CN" altLang="en-US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44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6" name="椭圆 34"/>
          <p:cNvSpPr/>
          <p:nvPr/>
        </p:nvSpPr>
        <p:spPr>
          <a:xfrm>
            <a:off x="201706" y="1371600"/>
            <a:ext cx="2043717" cy="202829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   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1.</a:t>
            </a: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以主干知识为依托，渗透家国情怀</a:t>
            </a:r>
            <a:endParaRPr lang="zh-CN" altLang="en-US" sz="3200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82470" y="1397169"/>
            <a:ext cx="6531068" cy="175432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全国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卷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Ⅱ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30.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抗日战争胜利后，山东根据地已有农会、工会、妇女会、青年团、儿童团等中国共产党领导的群众组织，成员达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404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万人，占根据地总人口的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27%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；中共党员占总人口的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1%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左右，几乎村村有党员。这反映出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A.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革命工作的重心开始转移	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B.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工农武装割据局面已经形成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C.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统一战线范围进一步扩大	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D.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国共力量对比变化趋势加强</a:t>
            </a:r>
            <a:endParaRPr kumimoji="0" lang="zh-CN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91656" y="3585530"/>
            <a:ext cx="6572296" cy="175432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Ⅱ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32.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在梭伦改革之后的雅典，有的执政官是未经正当选举上台的，被称为僭主。他们一般出身贵族，政绩斐然，重视平民利益，但最终受到流放等惩罚。这种现象表明，在当时的雅典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A.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贵族垄断国家政权	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B.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政治生活缺乏法制基础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C.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平民没有政治权利	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D.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民主政治已是人心所向</a:t>
            </a:r>
            <a:endParaRPr kumimoji="0" lang="zh-CN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7516602" y="1356504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rot="16200000">
            <a:off x="7516602" y="3660433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7960252" y="1876447"/>
            <a:ext cx="878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抗日   </a:t>
            </a:r>
          </a:p>
          <a:p>
            <a:r>
              <a:rPr lang="zh-CN" altLang="en-US" sz="2400" b="1" dirty="0" smtClean="0">
                <a:solidFill>
                  <a:srgbClr val="0070C0"/>
                </a:solidFill>
              </a:rPr>
              <a:t> 战争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84943" y="4217865"/>
            <a:ext cx="878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民主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5" name="椭圆 34"/>
          <p:cNvSpPr/>
          <p:nvPr/>
        </p:nvSpPr>
        <p:spPr>
          <a:xfrm>
            <a:off x="228601" y="1344706"/>
            <a:ext cx="1896035" cy="192072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   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（</a:t>
            </a:r>
            <a:r>
              <a:rPr lang="en-US" altLang="zh-CN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2</a:t>
            </a: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）</a:t>
            </a:r>
            <a:r>
              <a:rPr lang="zh-CN" altLang="en-US" sz="2000" b="1" dirty="0" smtClean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多角度考查学科素养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32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2275094" y="1388168"/>
            <a:ext cx="6245316" cy="1569660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620838" algn="l"/>
                <a:tab pos="3060700" algn="l"/>
                <a:tab pos="4500563" algn="l"/>
              </a:tabLst>
            </a:pPr>
            <a:r>
              <a:rPr lang="zh-CN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2016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Ⅱ 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34.1928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年，苏联开始实施第一个五年计划，并未受到美国人的关注。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年以后这种情况发生变化，美国出版了大量关于苏联的著作，如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俄罗斯的黎明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俄国今日：我们从中能学到什么？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。当时，苏联吸引美国人的主要是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  <a:tab pos="3060700" algn="l"/>
                <a:tab pos="4500563" algn="l"/>
              </a:tabLs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A.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经济危机造成的破坏较小	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B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工业化取得显著成就	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20838" algn="l"/>
                <a:tab pos="3060700" algn="l"/>
                <a:tab pos="4500563" algn="l"/>
              </a:tabLst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C.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农业集体化保证城市供应    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D.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公有制显示出优越性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rot="17562142">
            <a:off x="6911791" y="2985247"/>
            <a:ext cx="1707777" cy="2353235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7422776" y="3733816"/>
            <a:ext cx="14657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</a:rPr>
              <a:t>时空观念  </a:t>
            </a:r>
          </a:p>
          <a:p>
            <a:r>
              <a:rPr lang="zh-CN" altLang="en-US" sz="2000" b="1" dirty="0" smtClean="0">
                <a:solidFill>
                  <a:srgbClr val="C00000"/>
                </a:solidFill>
              </a:rPr>
              <a:t> 历史理解</a:t>
            </a:r>
          </a:p>
          <a:p>
            <a:r>
              <a:rPr lang="zh-CN" altLang="en-US" sz="2000" b="1" dirty="0" smtClean="0">
                <a:solidFill>
                  <a:srgbClr val="C00000"/>
                </a:solidFill>
              </a:rPr>
              <a:t> 家国情怀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68497" y="4463173"/>
            <a:ext cx="6492389" cy="175432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Ⅱ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32.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在梭伦改革之后的雅典，有的执政官是未经正当选举上台的，被称为僭主。他们一般出身贵族，政绩斐然，重视平民利益，但最终受到流放等惩罚。这种现象表明，在当时的雅典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A.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贵族垄断国家政权	   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B.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政治生活缺乏法制基础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C.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平民没有政治权利	   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D.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民主政治已是人心所向</a:t>
            </a:r>
            <a:endParaRPr kumimoji="0" lang="zh-CN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3" name="椭圆 34"/>
          <p:cNvSpPr/>
          <p:nvPr/>
        </p:nvSpPr>
        <p:spPr>
          <a:xfrm>
            <a:off x="228601" y="1344706"/>
            <a:ext cx="1896035" cy="192072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   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3.</a:t>
            </a:r>
            <a:r>
              <a:rPr lang="zh-CN" altLang="en-US" sz="2000" b="1" dirty="0" smtClean="0">
                <a:solidFill>
                  <a:schemeClr val="bg1"/>
                </a:solidFill>
                <a:latin typeface="Arial" pitchFamily="34" charset="0"/>
                <a:ea typeface="宋体" pitchFamily="2" charset="-122"/>
                <a:cs typeface="宋体" pitchFamily="2" charset="-122"/>
              </a:rPr>
              <a:t>考查社会主义核心价值观体系比较明显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32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170833" y="1162320"/>
            <a:ext cx="6193238" cy="4350974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Ⅱ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41.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25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分）阅读材料，完成下列要求。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材料一  雍正时期，各地奏请开矿，清廷经常以“开矿聚集亡命，为地方隐忧”为由，下达“严行封禁”“永远封禁”等命令；对一批朝廷获利甚多的矿产，则由朝廷和地方官府严加控制。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1872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年，李鸿章在一份奏折中指出，上海各工厂“日需外洋煤铁”极多，“可忧孰甚”。他建议清政府“设法劝导官督商办，但借用洋器洋法，而不准洋人代办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……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于富国强兵之计殊有关系”。清政府采纳李鸿章建议，决定先在部分地区试办“开采煤铁事宜”。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摘编自戴逸主编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简明清史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等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材料二  新中国“一五”计划指出：“矿产资源的勘探和它的勘探进度，资源供应的保证程度，是合理地分布生产力、建立新工业基地、正确地规定工业建设计划的先决条件。”为此，国家要求“有计划地展开全国矿产的普查工作”，“加强对某些从前没有发现或者很少发现的和目前特别缺乏的资源（例如石油）以及在地区上不平衡的资源的普查工作和勘探工作”。    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据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建国以来重要文献选编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）根据材料一并结合所学知识，分析清政府在雍正年间与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世纪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70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年代矿业政策的差异及原因。（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）根据材料并结合所学知识，说明与清代矿业政策相比，新中国“一五”计划期间矿业政策的特点，并简析其意义。（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10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7848" y="5567082"/>
            <a:ext cx="7516906" cy="92333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zh-CN" altLang="en-US" b="1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以清朝盛世雍正年间、中国近代洋务运动时期、新中国第一个五年计划期间三个不同时段的矿业政策为线索，反映国家的历史巨变和</a:t>
            </a:r>
            <a:r>
              <a:rPr lang="zh-CN" altLang="en-US" b="1" dirty="0" smtClean="0">
                <a:solidFill>
                  <a:srgbClr val="C00000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求富求强</a:t>
            </a:r>
            <a:r>
              <a:rPr lang="zh-CN" altLang="en-US" b="1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的轨迹，体现社会主义制度的优越性</a:t>
            </a:r>
            <a:r>
              <a:rPr lang="zh-CN" altLang="zh-CN" b="1" dirty="0" smtClean="0">
                <a:solidFill>
                  <a:schemeClr val="tx1"/>
                </a:solidFill>
              </a:rPr>
              <a:t>。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五边形 37"/>
          <p:cNvSpPr/>
          <p:nvPr/>
        </p:nvSpPr>
        <p:spPr>
          <a:xfrm flipH="1">
            <a:off x="1064842" y="731733"/>
            <a:ext cx="6349488" cy="685158"/>
          </a:xfrm>
          <a:prstGeom prst="homePlate">
            <a:avLst>
              <a:gd name="adj" fmla="val 36819"/>
            </a:avLst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361547" y="625826"/>
            <a:ext cx="5603642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cs typeface="+mn-cs"/>
              </a:rPr>
              <a:t>目 录   </a:t>
            </a: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pitchFamily="34" charset="-122"/>
                <a:cs typeface="+mn-cs"/>
              </a:rPr>
              <a:t>CONTENTS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pitchFamily="34" charset="-122"/>
              <a:cs typeface="+mn-cs"/>
            </a:endParaRPr>
          </a:p>
        </p:txBody>
      </p:sp>
      <p:grpSp>
        <p:nvGrpSpPr>
          <p:cNvPr id="40" name="组合 39"/>
          <p:cNvGrpSpPr/>
          <p:nvPr/>
        </p:nvGrpSpPr>
        <p:grpSpPr>
          <a:xfrm flipH="1">
            <a:off x="6961612" y="653136"/>
            <a:ext cx="900000" cy="900000"/>
            <a:chOff x="7834104" y="4038418"/>
            <a:chExt cx="900000" cy="900000"/>
          </a:xfrm>
        </p:grpSpPr>
        <p:sp>
          <p:nvSpPr>
            <p:cNvPr id="41" name="椭圆 41"/>
            <p:cNvSpPr/>
            <p:nvPr/>
          </p:nvSpPr>
          <p:spPr>
            <a:xfrm>
              <a:off x="7834104" y="4038418"/>
              <a:ext cx="900000" cy="900000"/>
            </a:xfrm>
            <a:prstGeom prst="homePlate">
              <a:avLst/>
            </a:prstGeom>
            <a:gradFill>
              <a:gsLst>
                <a:gs pos="0">
                  <a:srgbClr val="CCCCCC"/>
                </a:gs>
                <a:gs pos="100000">
                  <a:srgbClr val="FCFCFC"/>
                </a:gs>
              </a:gsLst>
              <a:lin ang="7200000" scaled="0"/>
            </a:gradFill>
            <a:ln w="25400" cap="flat" cmpd="sng" algn="ctr">
              <a:noFill/>
              <a:prstDash val="solid"/>
            </a:ln>
            <a:effectLst>
              <a:outerShdw blurRad="254000" dist="127000" dir="8160000" algn="ctr" rotWithShape="0">
                <a:srgbClr val="000000">
                  <a:alpha val="34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椭圆 42"/>
            <p:cNvSpPr/>
            <p:nvPr/>
          </p:nvSpPr>
          <p:spPr>
            <a:xfrm>
              <a:off x="7946467" y="4162070"/>
              <a:ext cx="662782" cy="662782"/>
            </a:xfrm>
            <a:prstGeom prst="homePlate">
              <a:avLst/>
            </a:prstGeom>
            <a:solidFill>
              <a:schemeClr val="tx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9390" y="1074311"/>
            <a:ext cx="1627163" cy="1824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6"/>
          <p:cNvSpPr txBox="1">
            <a:spLocks noChangeArrowheads="1"/>
          </p:cNvSpPr>
          <p:nvPr/>
        </p:nvSpPr>
        <p:spPr bwMode="auto">
          <a:xfrm>
            <a:off x="2690063" y="2333474"/>
            <a:ext cx="3885547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备考指导思想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6"/>
          <p:cNvSpPr txBox="1">
            <a:spLocks noChangeArrowheads="1"/>
          </p:cNvSpPr>
          <p:nvPr/>
        </p:nvSpPr>
        <p:spPr bwMode="auto">
          <a:xfrm>
            <a:off x="3027013" y="4541474"/>
            <a:ext cx="2388198" cy="6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3600" b="1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3600" b="1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30390" y="2112684"/>
            <a:ext cx="1396819" cy="1397325"/>
            <a:chOff x="1008115" y="2542722"/>
            <a:chExt cx="1360493" cy="1360493"/>
          </a:xfrm>
        </p:grpSpPr>
        <p:grpSp>
          <p:nvGrpSpPr>
            <p:cNvPr id="54" name="组合 53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菱形 56"/>
              <p:cNvSpPr/>
              <p:nvPr/>
            </p:nvSpPr>
            <p:spPr>
              <a:xfrm>
                <a:off x="392113" y="760413"/>
                <a:ext cx="3825874" cy="3825874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264646" y="2728992"/>
              <a:ext cx="841861" cy="884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3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一</a:t>
              </a:r>
              <a:endParaRPr lang="zh-CN" altLang="en-US" sz="5300" b="1" dirty="0">
                <a:solidFill>
                  <a:srgbClr val="FF0000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22458" y="4184238"/>
            <a:ext cx="1396819" cy="1397325"/>
            <a:chOff x="2889188" y="1494971"/>
            <a:chExt cx="1360493" cy="1360493"/>
          </a:xfrm>
        </p:grpSpPr>
        <p:grpSp>
          <p:nvGrpSpPr>
            <p:cNvPr id="64" name="组合 63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菱形 66"/>
              <p:cNvSpPr/>
              <p:nvPr/>
            </p:nvSpPr>
            <p:spPr>
              <a:xfrm>
                <a:off x="392113" y="760413"/>
                <a:ext cx="3825874" cy="3825874"/>
              </a:xfrm>
              <a:prstGeom prst="diamond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3169725" y="1683435"/>
              <a:ext cx="841861" cy="884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3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造字工房劲黑（非商用）常规体" pitchFamily="50" charset="-122"/>
                </a:rPr>
                <a:t>二</a:t>
              </a:r>
              <a:endParaRPr lang="zh-CN" altLang="en-US" sz="5300" b="1" dirty="0">
                <a:solidFill>
                  <a:schemeClr val="accent3"/>
                </a:solidFill>
                <a:latin typeface="微软雅黑" panose="020B0503020204020204" pitchFamily="34" charset="-122"/>
                <a:ea typeface="造字工房劲黑（非商用）常规体" pitchFamily="50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648393" y="1339576"/>
            <a:ext cx="7963592" cy="4031873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 2017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年全国文综新课标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III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卷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40.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分）阅读材料，完成下列要求。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1602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年，荷兰东印度公司成立以后，荷兰人曾先后进攻澳门、台湾，遭到明朝官民的坚决抵抗而失败。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1608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年，荷兰东印度公司董事会发出指示：“我们必须用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切可能来增进对外贸易，首要目的是取得生丝，因为生丝利润优厚。”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1621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年，荷兰人得知西班牙人也计划占领台湾，遂于次年再次侵占澎湖，并于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1624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年侵占台湾南部。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1642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年，其势力扩张到台湾北部。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1661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年，郑成功进军台湾，并正告荷兰驻军，台湾和澎湖列岛应由中国政府管辖，岛屿上的居民都是中国人，“他们自古以来占有并耕种这一土地”。荷兰人试图以赔款的方式换取郑成功退兵，被拒绝。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郑成功收复台湾后，台湾根据郡县制，设立一府二县；兴建孔庙，建立学院、府学、社学等完整的学校体系；开科取士，“三年两试，照科、岁例开试儒童”；许多文人学士随之入台，写下了台湾第一批文学作品；大量移民涌入，台湾的人口迅速增加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摘编自陈孔立主编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台湾历史纲要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）根据材料并结合所学知识，概括荷兰侵占中国台湾与澎湖的历史背景和目的。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）根据材料并结合所学知识，简析台湾的收复在哪些方面促进了国家的统一。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615" y="5535807"/>
            <a:ext cx="7430111" cy="83099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3048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600" b="1" dirty="0" smtClean="0">
                <a:solidFill>
                  <a:schemeClr val="tx1"/>
                </a:solidFill>
              </a:rPr>
              <a:t>通过郑成功收复和建设台湾这一历史事件，使考生加深台湾自古以来就是中国固有领土的认识：台湾的回归维护了国家领土完整，增强了两岸人民的民族文化认同，体现了社会主义核心价值观倡导的</a:t>
            </a:r>
            <a:r>
              <a:rPr lang="zh-CN" altLang="zh-CN" sz="1600" b="1" dirty="0" smtClean="0">
                <a:solidFill>
                  <a:srgbClr val="C00000"/>
                </a:solidFill>
              </a:rPr>
              <a:t>爱国主义</a:t>
            </a:r>
            <a:endParaRPr lang="zh-CN" altLang="en-US" sz="2400" b="1" dirty="0" smtClean="0">
              <a:solidFill>
                <a:srgbClr val="C00000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894201" y="1407730"/>
            <a:ext cx="6986264" cy="2031325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530350" algn="l"/>
                <a:tab pos="2970213" algn="l"/>
                <a:tab pos="4410075" algn="l"/>
              </a:tabLst>
            </a:pPr>
            <a:r>
              <a:rPr lang="zh-CN" altLang="zh-CN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1 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30.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陕甘宁边区政府在一份文件中讲到：“政府的各种政策，应当根据各阶级的共同利害出发，凡是只对一阶级有利，对另一阶级有害的便不能作为政策决定的根据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……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现在则工人、农民、地主、资本家，都是平等的有权利。”这一精神的贯彻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A.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推动了土地革命的顺利开展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B.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适应了民族战争新形势的需要</a:t>
            </a:r>
            <a:endParaRPr kumimoji="0" lang="zh-CN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0350" algn="l"/>
                <a:tab pos="2970213" algn="l"/>
                <a:tab pos="4410075" algn="l"/>
              </a:tabLst>
            </a:pP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C.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巩固了国民革命的社会基础  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D.</a:t>
            </a: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壮大了反抗国民党政府的力量</a:t>
            </a:r>
            <a:endParaRPr kumimoji="0" lang="zh-CN" alt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3049" y="4276157"/>
            <a:ext cx="6131858" cy="7078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zh-CN" sz="2000" b="1" dirty="0" smtClean="0">
                <a:solidFill>
                  <a:schemeClr val="tx1"/>
                </a:solidFill>
              </a:rPr>
              <a:t>讲述了抗战时期中国共产党在根据地扩大民主基础的努力，体现了</a:t>
            </a:r>
            <a:r>
              <a:rPr lang="zh-CN" altLang="zh-CN" sz="2000" b="1" dirty="0" smtClean="0">
                <a:solidFill>
                  <a:srgbClr val="C00000"/>
                </a:solidFill>
              </a:rPr>
              <a:t>民主、平等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的核心价值观。</a:t>
            </a:r>
            <a:endParaRPr lang="zh-CN" altLang="en-US" sz="20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28623" y="1269896"/>
            <a:ext cx="7587529" cy="3539430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1 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47.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分）中外历史人物评说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公元前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544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吴国公子季札出使鲁、郑、卫等中原诸国。季札对于各国贵族视为“文明”象征的乐舞与诗歌，皆能一一点评，得其精髓；对于各国政治现状，他也能做出准确的研判。各国原本视江南为蛮荒之地，为“文身断发”的“夷人”聚居之处，季札的到来让他们眼界一开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季札出使途经徐国，知道徐国国君对他的佩剑十分喜爱，只因要出访他国，未能相赠。季札返回途中至徐，徐君已死，他解下佩剑挂在徐君墓前的树上。随从认为这样做没有意义，季札说，我当初知道徐君喜爱我这把剑，“始吾心已许之，岂以死倍（背）吾心哉”。其父吴王寿梦认为诸子中季札年龄最小却有贤能，指定他继承王位。寿梦死后，吴国人坚决要求季札即位，但季札坚拒，“弃其室而耕”，最终王位由其长兄继承。季札被历代儒者尊崇为“贤人”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据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史记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）根据材料并结合所学知识，说明历代儒者尊季札为“贤人”的原因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）根据材料并结合所学知识，简析季札出使在文化融合方面的意义。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8871" y="5203298"/>
            <a:ext cx="6683188" cy="64633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chemeClr val="tx1"/>
                </a:solidFill>
              </a:rPr>
              <a:t>通过春秋时期吴国公子季札“挂剑于墓”的行为，强调儒者重“信”的理念，重申了</a:t>
            </a:r>
            <a:r>
              <a:rPr lang="zh-CN" altLang="zh-CN" b="1" dirty="0" smtClean="0">
                <a:solidFill>
                  <a:srgbClr val="C00000"/>
                </a:solidFill>
              </a:rPr>
              <a:t>诚信</a:t>
            </a:r>
            <a:r>
              <a:rPr lang="zh-CN" altLang="zh-CN" b="1" dirty="0" smtClean="0">
                <a:solidFill>
                  <a:schemeClr val="tx1"/>
                </a:solidFill>
              </a:rPr>
              <a:t>的积极意义。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12" name="椭圆 34"/>
          <p:cNvSpPr/>
          <p:nvPr/>
        </p:nvSpPr>
        <p:spPr>
          <a:xfrm>
            <a:off x="1" y="1344706"/>
            <a:ext cx="2164976" cy="1963270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   </a:t>
            </a:r>
            <a:endParaRPr lang="en-US" altLang="zh-CN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</a:t>
            </a:r>
            <a:endParaRPr lang="en-US" altLang="zh-CN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  </a:t>
            </a:r>
            <a:r>
              <a:rPr lang="en-US" altLang="zh-CN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4.</a:t>
            </a:r>
            <a:r>
              <a:rPr lang="zh-CN" altLang="zh-CN" b="1" dirty="0" smtClean="0"/>
              <a:t>反映社会</a:t>
            </a:r>
            <a:r>
              <a:rPr lang="en-US" altLang="zh-CN" b="1" dirty="0" smtClean="0"/>
              <a:t> </a:t>
            </a:r>
            <a:r>
              <a:rPr lang="zh-CN" altLang="zh-CN" b="1" dirty="0" smtClean="0"/>
              <a:t>热点，引导学生在解决问题中体</a:t>
            </a:r>
            <a:r>
              <a:rPr lang="en-US" altLang="zh-CN" b="1" dirty="0" smtClean="0"/>
              <a:t> </a:t>
            </a:r>
            <a:r>
              <a:rPr lang="zh-CN" altLang="zh-CN" b="1" dirty="0" smtClean="0"/>
              <a:t>现价值取向</a:t>
            </a:r>
            <a:endParaRPr lang="zh-CN" altLang="en-US" b="1" dirty="0" smtClean="0">
              <a:solidFill>
                <a:schemeClr val="bg1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zh-CN" altLang="en-US" sz="28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299447" y="1311127"/>
            <a:ext cx="6104965" cy="4616648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1 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41.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25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分）阅读材料，完成下列要求。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材料一  在专制王权下的法国，国王曾自视为民族的代表，路易十四声称“朕即国家”“朕即民族”。启蒙思想家主张人民主权，抨击君主专制，阐述了与之相适应的民族思想：一个民族可以没有国王而将国家治理得井井有条，相反，一个国王若无国民则不存在，更不必说治理国家了，甚至表示“专制之下无祖国”。在法国大革命中，人们认为法兰西民族的成员不仅居住在同一地域、使用相同的语言，而且相互之间是平等的，全体法国人组成的法兰西民族。一般认为，法国大革命是法兰西民族诞生和民族主义形成的标志。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摘编自李宏图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西欧近代民族主义思潮研究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材料二  盖民族主义，对于任何阶级，其意义皆不外免除帝国主义之侵略。其在实业界，苟无民族主义，则列强之经济的压迫，致自国生产永无发展之可能。其在劳动界，苟无民族主义，则依附帝国主义而生存之军阀及国内外之资本家，足以蚀其生命而有余。故民族解放之斗争，对于多数之民众，其目标皆不外反帝国主义而已。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——《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中国国民党第一次全国代表大会宣言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1924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年）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）根据材料一并结合所学知识，说明法国大革命对近代民族主义形成的促进作用。（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8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）根据材料一、二并结合所学知识，概括国民党“一大”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宣言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中的民族主义与近代法国民族主义内涵的相同之处，并说明不同之处及其产生的原因。（</a:t>
            </a:r>
            <a:r>
              <a:rPr kumimoji="0" lang="en-US" altLang="zh-CN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17</a:t>
            </a:r>
            <a:r>
              <a:rPr kumimoji="0" lang="zh-CN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2887123">
            <a:off x="449233" y="4534494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79770" y="5190567"/>
            <a:ext cx="1075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民族意识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96698" y="1391809"/>
            <a:ext cx="7882526" cy="3785652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1 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45.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分）历史上重大改革回眸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新中国工资制度自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1956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年改革以后，在近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30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年中基本没有大的变动。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1978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9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月，中共中央发出通知，要求各地区、各部门组织力量调查研究，提出工资改革意见。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1982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年，中共十二大再次提出要改革工资制度。中共十二届三中全会通过有关决定，其中提出尤其要改变脑力劳动者报酬偏低的状况。随后，中央决定于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1985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进行工资改革，其原则：企业职工的工资和奖金要同企业的经济效益高低、个人贡献大小挂钩，职工工资总额同企业经济效益按比例浮动；要逐步适当拉开职工收入的档次，改变平均主义状况；今后中央只管省、自治区、直辖市和中央两级机关，以及全国性的重点大专院校和科研、文化、卫生事业单位，其他各级机关和事业单位归省、自治区、直辖市管理；国营企业实行工资总额同经济效益挂钩的办法以后，国家不再统一安排其职工的工资改革与工资调整；使绝大多数工作人员的工资都有一定的增加，对中青年业务骨干、中小学教师给予适当照顾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摘编自庄启东等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新中国工资史稿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）根据材料并结合所学知识，概括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世纪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80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年代工资改革的特点。（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）根据材料并结合所学知识，说明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世纪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80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年代工资改革的意义。（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7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2887123">
            <a:off x="449233" y="4797643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79770" y="5453716"/>
            <a:ext cx="1075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工资改革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144653" y="1149834"/>
            <a:ext cx="6977370" cy="4031873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年文综全国卷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1 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47.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15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分）中外历史人物评说</a:t>
            </a:r>
          </a:p>
          <a:p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材料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  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公元前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544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年，吴国公子季札出使鲁、郑、卫等中原诸国。季札对于各国贵族视为“文明”象征的乐舞与诗歌，皆能一一点评，得其精髓；对于各国政治现状，他也能做出准确的研判。各国原本视江南为蛮荒之地，为“文身断发”的“夷人”聚居之处，季札的到来让他们眼界一开。</a:t>
            </a:r>
          </a:p>
          <a:p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季札出使途经徐国，知道徐国国君对他的佩剑十分喜爱，只因要出访他国，未能相赠。季札返回途中至徐，徐君已死，他解下佩剑挂在徐君墓前的树上。随从认为这样做没有意义，季札说，我当初知道徐君喜爱我这把剑，“始吾心已许之，岂以死倍（背）吾心哉”。其父吴王寿梦认为诸子中季札年龄最小却有贤能，指定他继承王位。寿梦死后，吴国人坚决要求季札即位，但季札坚拒，“弃其室而耕”，最终王位由其长兄继承。季札被历代儒者尊崇为“贤人”。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                                   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——据《史记》等</a:t>
            </a:r>
          </a:p>
          <a:p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）根据材料并结合所学知识，说明历代儒者尊季札为“贤人”的原因。（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7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分）</a:t>
            </a:r>
          </a:p>
          <a:p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）根据材料并结合所学知识，简析季札出使在文化融合方面的意义。（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</a:rPr>
              <a:t>8</a:t>
            </a:r>
            <a:r>
              <a:rPr lang="zh-CN" altLang="zh-CN" sz="1600" b="1" dirty="0" smtClean="0">
                <a:latin typeface="仿宋" pitchFamily="49" charset="-122"/>
                <a:ea typeface="仿宋" pitchFamily="49" charset="-122"/>
              </a:rPr>
              <a:t>分）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 rot="2887123">
            <a:off x="449233" y="4797643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79770" y="5453716"/>
            <a:ext cx="1075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传统文化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grpSp>
        <p:nvGrpSpPr>
          <p:cNvPr id="2" name="组合 9"/>
          <p:cNvGrpSpPr/>
          <p:nvPr/>
        </p:nvGrpSpPr>
        <p:grpSpPr>
          <a:xfrm rot="2887123">
            <a:off x="449233" y="5039691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20111" y="5776445"/>
            <a:ext cx="1075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传统文化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156447" y="1053905"/>
            <a:ext cx="6915168" cy="4278094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 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年全国文综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新课标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II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卷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Times New Roman" pitchFamily="18" charset="0"/>
              </a:rPr>
              <a:t>）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47.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分）中外历史人物评说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颜回，孔子最看重的弟子之一。他居于陋巷，“一箪食，一瓢饮”，依然淡泊达观。颜回天资聪颖，能很快领悟老师的教诲，子贡称赞他“闻一知十”。每次谈到他的求学精神，孔子总是不吝赞赏。颜回尊敬老师，曾说：“夫子循循然善诱人，博我以文，约我以礼。”他践行孔子的学说，认为如果自己的才能智慧能够为世所用，就行其道；不为世所用，则独善其身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颜回英年早逝。孔子非常悲痛：“有颜回者好学，不迁怒，不贰过。不幸短命死矣！”汉代以后，历代统治者给予颜回很高的评价。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魏书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云：“建国纬民，立教为本；尊师崇道，兹典自昔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……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释奠孔颜，乃其时也。”颜回自唐代起配享孔庙，与孔子并称“孔颜”，元代被封为“复圣”，对后世影响深远。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摘编自白寿彝总主编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中国通史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）根据材料并结合所学知识，概括颜回成为孔子最看重的弟子之一的原因。（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9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）根据材料并结合所学知识，简析颜回在后世受到尊崇的原因。（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6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grpSp>
        <p:nvGrpSpPr>
          <p:cNvPr id="2" name="组合 9"/>
          <p:cNvGrpSpPr/>
          <p:nvPr/>
        </p:nvGrpSpPr>
        <p:grpSpPr>
          <a:xfrm rot="2887123">
            <a:off x="449233" y="5039691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2875" y="5695763"/>
            <a:ext cx="1214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城市管理改革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035424" y="1058946"/>
            <a:ext cx="7221069" cy="4278094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 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年全国文综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新课标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II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卷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45.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分）历史上重大改革回眸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材料一  清末，有很多部门负责管理北京的街道与沟渠、河道，“严且备矣”，但“究其实，无一人过问”，以致北京城“粪土载道，秽污山积”，“洋人目之为猪圈，外省比之为厕屋”。清政府每年出资修缮，并向商民收取巨款，但款项皆被官员私吞，并没有真正用于街道等的修缮。戊戌变法时期，清政府令“各衙门即行查勘、估修，以壮观瞻，并大清门、正阳门外，菜蔬鸡鱼摊肆，一概逐令于城根摆设”。对此改革，“官吏闾民，皆称不便”，更有官吏怂恿百姓联名反对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据苏继祖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清廷戊戌朝变记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材料二  凡改革之事，必除旧与布新，两者之用力相等，然后可有效也。苟不务除旧而言布新，其势必将旧政之积弊，悉移而纳于新政之中，而新政反增其害矣。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摘自梁启超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戊戌政变记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）根据材料一并结合所学知识，概括清末北京街道管理改革的原因。（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）根据材料并结合所学知识，简析清末北京街道管理改革的困难及启示。（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7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分析高考试题，明确考查方式</a:t>
            </a:r>
            <a:endParaRPr lang="zh-CN" altLang="en-US" sz="2400" dirty="0"/>
          </a:p>
        </p:txBody>
      </p:sp>
      <p:grpSp>
        <p:nvGrpSpPr>
          <p:cNvPr id="2" name="组合 9"/>
          <p:cNvGrpSpPr/>
          <p:nvPr/>
        </p:nvGrpSpPr>
        <p:grpSpPr>
          <a:xfrm rot="2887123">
            <a:off x="449233" y="5039691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20111" y="5776445"/>
            <a:ext cx="10757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国家统一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739587" y="1018605"/>
            <a:ext cx="7678271" cy="4278094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 2017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年全国文综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新课标</a:t>
            </a:r>
            <a:r>
              <a:rPr lang="en-US" altLang="zh-CN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III</a:t>
            </a:r>
            <a:r>
              <a:rPr lang="zh-CN" altLang="en-US" sz="1600" b="1" dirty="0" smtClean="0">
                <a:latin typeface="仿宋" pitchFamily="49" charset="-122"/>
                <a:ea typeface="仿宋" pitchFamily="49" charset="-122"/>
                <a:cs typeface="宋体" pitchFamily="2" charset="-122"/>
              </a:rPr>
              <a:t>卷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40.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分）阅读材料，完成下列要求。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材料 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1602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年，荷兰东印度公司成立以后，荷兰人曾先后进攻澳门、台湾，遭到明朝官民的坚决抵抗而失败。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1608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年，荷兰东印度公司董事会发出指示：“我们必须用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切可能来增进对外贸易，首要目的是取得生丝，因为生丝利润优厚。”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1621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年，荷兰人得知西班牙人也计划占领台湾，遂于次年再次侵占澎湖，并于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1624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年侵占台湾南部。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1642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年，其势力扩张到台湾北部。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1661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年，郑成功进军台湾，并正告荷兰驻军，台湾和澎湖列岛应由中国政府管辖，岛屿上的居民都是中国人，“他们自古以来占有并耕种这一土地”。荷兰人试图以赔款的方式换取郑成功退兵，被拒绝。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郑成功收复台湾后，台湾根据郡县制，设立一府二县；兴建孔庙，建立学院、府学、社学等完整的学校体系；开科取士，“三年两试，照科、岁例开试儒童”；许多文人学士随之入台，写下了台湾第一批文学作品；大量移民涌入，台湾的人口迅速增加。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——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摘编自陈孔立主编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《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台湾历史纲要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》</a:t>
            </a:r>
            <a:endParaRPr kumimoji="0" lang="en-US" altLang="zh-CN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）根据材料并结合所学知识，概括荷兰侵占中国台湾与澎湖的历史背景和目的。（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15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2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）根据材料并结合所学知识，简析台湾的收复在哪些方面促进了国家的统一。（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10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仿宋" pitchFamily="49" charset="-122"/>
                <a:ea typeface="仿宋" pitchFamily="49" charset="-122"/>
                <a:cs typeface="Times New Roman" pitchFamily="18" charset="0"/>
              </a:rPr>
              <a:t>分）</a:t>
            </a:r>
            <a:endParaRPr kumimoji="0" lang="zh-CN" alt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仿宋" pitchFamily="49" charset="-122"/>
              <a:ea typeface="仿宋" pitchFamily="49" charset="-122"/>
              <a:cs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1331259" y="1161791"/>
            <a:ext cx="6777317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+mn-ea"/>
                <a:cs typeface="宋体" pitchFamily="2" charset="-122"/>
              </a:rPr>
              <a:t>三、理清复习思路 ，落实素养的养成</a:t>
            </a:r>
          </a:p>
          <a:p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50" name="图片 49" descr="QQ截图201709211427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0110" y="2859143"/>
            <a:ext cx="3116509" cy="2710611"/>
          </a:xfrm>
          <a:prstGeom prst="rect">
            <a:avLst/>
          </a:prstGeom>
        </p:spPr>
      </p:pic>
      <p:grpSp>
        <p:nvGrpSpPr>
          <p:cNvPr id="13" name="组合 23"/>
          <p:cNvGrpSpPr/>
          <p:nvPr/>
        </p:nvGrpSpPr>
        <p:grpSpPr>
          <a:xfrm>
            <a:off x="1388297" y="1953145"/>
            <a:ext cx="1808287" cy="576848"/>
            <a:chOff x="814328" y="3219334"/>
            <a:chExt cx="1356392" cy="432536"/>
          </a:xfrm>
        </p:grpSpPr>
        <p:grpSp>
          <p:nvGrpSpPr>
            <p:cNvPr id="14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16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" name="圆角矩形 18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圆角矩形 21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椭圆 17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合 31"/>
          <p:cNvGrpSpPr/>
          <p:nvPr/>
        </p:nvGrpSpPr>
        <p:grpSpPr>
          <a:xfrm>
            <a:off x="5489971" y="1900608"/>
            <a:ext cx="1808287" cy="576848"/>
            <a:chOff x="814328" y="3219334"/>
            <a:chExt cx="1356392" cy="432536"/>
          </a:xfrm>
        </p:grpSpPr>
        <p:grpSp>
          <p:nvGrpSpPr>
            <p:cNvPr id="25" name="组合 29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28" name="组合 31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2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accent5"/>
                  </a:solidFill>
                </a:rPr>
                <a:t>二轮复习</a:t>
              </a:r>
              <a:endParaRPr lang="zh-CN" altLang="en-US" sz="2000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39" name="图片 38" descr="QQ截图2017092217283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4594" y="2844656"/>
            <a:ext cx="2756647" cy="265796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54912" y="5762847"/>
            <a:ext cx="3466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—18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月末：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上课时间：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58316" y="5766391"/>
            <a:ext cx="3462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—18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月末：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上课时间：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325418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010378" y="308845"/>
            <a:ext cx="2378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备考指导思想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7"/>
          <p:cNvSpPr/>
          <p:nvPr/>
        </p:nvSpPr>
        <p:spPr bwMode="auto">
          <a:xfrm>
            <a:off x="3048179" y="2267666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055662" y="1901237"/>
            <a:ext cx="2471079" cy="1060651"/>
            <a:chOff x="2937815" y="2222370"/>
            <a:chExt cx="2236683" cy="793308"/>
          </a:xfrm>
        </p:grpSpPr>
        <p:grpSp>
          <p:nvGrpSpPr>
            <p:cNvPr id="29" name="组合 6"/>
            <p:cNvGrpSpPr/>
            <p:nvPr/>
          </p:nvGrpSpPr>
          <p:grpSpPr>
            <a:xfrm>
              <a:off x="2937815" y="2222370"/>
              <a:ext cx="2236683" cy="793308"/>
              <a:chOff x="304800" y="366597"/>
              <a:chExt cx="4000500" cy="4307003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椭圆 9"/>
              <p:cNvSpPr/>
              <p:nvPr/>
            </p:nvSpPr>
            <p:spPr>
              <a:xfrm>
                <a:off x="392112" y="366597"/>
                <a:ext cx="3825874" cy="3825873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112790" y="2329398"/>
              <a:ext cx="1623903" cy="552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sz="24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立德树人的意见</a:t>
              </a:r>
              <a:r>
                <a:rPr lang="en-US" altLang="zh-CN" sz="24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21190" y="4518213"/>
            <a:ext cx="2457634" cy="932500"/>
            <a:chOff x="2937815" y="4727427"/>
            <a:chExt cx="2236683" cy="736853"/>
          </a:xfrm>
        </p:grpSpPr>
        <p:grpSp>
          <p:nvGrpSpPr>
            <p:cNvPr id="34" name="组合 37"/>
            <p:cNvGrpSpPr/>
            <p:nvPr/>
          </p:nvGrpSpPr>
          <p:grpSpPr>
            <a:xfrm>
              <a:off x="2937815" y="4727427"/>
              <a:ext cx="2236683" cy="73685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椭圆 9"/>
              <p:cNvSpPr/>
              <p:nvPr/>
            </p:nvSpPr>
            <p:spPr>
              <a:xfrm>
                <a:off x="392111" y="760412"/>
                <a:ext cx="3716186" cy="3825872"/>
              </a:xfrm>
              <a:prstGeom prst="homePlat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089721" y="4776716"/>
              <a:ext cx="1680856" cy="5836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解释核心</a:t>
              </a:r>
              <a:endParaRPr lang="en-US" altLang="zh-CN" sz="24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素养内涵</a:t>
              </a:r>
              <a:endParaRPr lang="zh-CN" altLang="en-US" sz="24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243017" y="3077536"/>
            <a:ext cx="2964709" cy="570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教育部文件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141338" y="4247343"/>
            <a:ext cx="2374424" cy="1589643"/>
            <a:chOff x="5984215" y="2978023"/>
            <a:chExt cx="2374424" cy="1589643"/>
          </a:xfrm>
        </p:grpSpPr>
        <p:grpSp>
          <p:nvGrpSpPr>
            <p:cNvPr id="50" name="组合 25"/>
            <p:cNvGrpSpPr/>
            <p:nvPr/>
          </p:nvGrpSpPr>
          <p:grpSpPr>
            <a:xfrm flipH="1">
              <a:off x="5984215" y="2978023"/>
              <a:ext cx="2374424" cy="1589643"/>
              <a:chOff x="2651322" y="1663222"/>
              <a:chExt cx="4201117" cy="4201119"/>
            </a:xfrm>
          </p:grpSpPr>
          <p:sp>
            <p:nvSpPr>
              <p:cNvPr id="52" name="六边形 51"/>
              <p:cNvSpPr/>
              <p:nvPr/>
            </p:nvSpPr>
            <p:spPr>
              <a:xfrm>
                <a:off x="2651322" y="1663222"/>
                <a:ext cx="4201117" cy="4201119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3" name="六边形 52"/>
              <p:cNvSpPr/>
              <p:nvPr/>
            </p:nvSpPr>
            <p:spPr>
              <a:xfrm>
                <a:off x="3047096" y="2059005"/>
                <a:ext cx="3409559" cy="3409560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 b="1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1" name="TextBox 2"/>
            <p:cNvSpPr txBox="1"/>
            <p:nvPr/>
          </p:nvSpPr>
          <p:spPr>
            <a:xfrm>
              <a:off x="6424531" y="3315859"/>
              <a:ext cx="180850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必备品质 </a:t>
              </a:r>
              <a:endParaRPr lang="en-US" altLang="zh-CN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endParaRPr>
            </a:p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关键能力</a:t>
              </a:r>
              <a:endParaRPr lang="zh-CN" altLang="en-US" sz="28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880139" y="1371599"/>
            <a:ext cx="2834369" cy="2006923"/>
            <a:chOff x="5984215" y="2978023"/>
            <a:chExt cx="2374424" cy="1589643"/>
          </a:xfrm>
        </p:grpSpPr>
        <p:grpSp>
          <p:nvGrpSpPr>
            <p:cNvPr id="58" name="组合 25"/>
            <p:cNvGrpSpPr/>
            <p:nvPr/>
          </p:nvGrpSpPr>
          <p:grpSpPr>
            <a:xfrm flipH="1">
              <a:off x="5984215" y="2978023"/>
              <a:ext cx="2374424" cy="1589643"/>
              <a:chOff x="2651322" y="1663222"/>
              <a:chExt cx="4201117" cy="4201119"/>
            </a:xfrm>
          </p:grpSpPr>
          <p:sp>
            <p:nvSpPr>
              <p:cNvPr id="60" name="六边形 59"/>
              <p:cNvSpPr/>
              <p:nvPr/>
            </p:nvSpPr>
            <p:spPr>
              <a:xfrm>
                <a:off x="2651322" y="1663222"/>
                <a:ext cx="4201117" cy="4201119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1" name="六边形 60"/>
              <p:cNvSpPr/>
              <p:nvPr/>
            </p:nvSpPr>
            <p:spPr>
              <a:xfrm>
                <a:off x="2897746" y="1982245"/>
                <a:ext cx="3497307" cy="3625238"/>
              </a:xfrm>
              <a:prstGeom prst="hexagon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720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59" name="TextBox 2"/>
            <p:cNvSpPr txBox="1"/>
            <p:nvPr/>
          </p:nvSpPr>
          <p:spPr>
            <a:xfrm>
              <a:off x="6420386" y="3109710"/>
              <a:ext cx="1694522" cy="1243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立德树人</a:t>
              </a:r>
              <a:r>
                <a:rPr lang="zh-CN" altLang="zh-CN" sz="2400" b="1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是发展中国特色社会主义教育事业的</a:t>
              </a:r>
              <a:r>
                <a:rPr lang="zh-CN" altLang="zh-CN" sz="2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核心</a:t>
              </a:r>
              <a:r>
                <a:rPr lang="zh-CN" altLang="zh-CN" sz="2400" b="1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所在</a:t>
              </a:r>
              <a:endParaRPr lang="zh-CN" altLang="en-US" sz="4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986077" y="4059231"/>
            <a:ext cx="1864699" cy="157508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zh-CN" altLang="en-US" sz="2400" b="1" dirty="0" smtClean="0">
                <a:latin typeface="+mn-ea"/>
              </a:rPr>
              <a:t>强化主干知识和核心知识</a:t>
            </a:r>
            <a:endParaRPr lang="en-US" altLang="zh-CN" sz="2400" b="1" dirty="0" smtClean="0">
              <a:latin typeface="+mn-ea"/>
            </a:endParaRPr>
          </a:p>
          <a:p>
            <a:r>
              <a:rPr lang="zh-CN" altLang="en-US" sz="2400" b="1" dirty="0" smtClean="0">
                <a:latin typeface="+mn-ea"/>
              </a:rPr>
              <a:t>形成知识体系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87329" y="4180254"/>
            <a:ext cx="19199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latin typeface="+mn-ea"/>
              </a:rPr>
              <a:t>专项训练</a:t>
            </a:r>
            <a:endParaRPr lang="en-US" altLang="zh-CN" sz="2400" b="1" dirty="0" smtClean="0">
              <a:latin typeface="+mn-ea"/>
            </a:endParaRPr>
          </a:p>
          <a:p>
            <a:r>
              <a:rPr lang="zh-CN" altLang="en-US" sz="2400" b="1" dirty="0" smtClean="0">
                <a:latin typeface="+mn-ea"/>
              </a:rPr>
              <a:t>综合训练</a:t>
            </a:r>
            <a:endParaRPr lang="zh-CN" altLang="zh-CN" sz="2400" b="1" dirty="0">
              <a:latin typeface="+mn-ea"/>
            </a:endParaRPr>
          </a:p>
        </p:txBody>
      </p:sp>
      <p:sp>
        <p:nvSpPr>
          <p:cNvPr id="18" name="椭圆 8"/>
          <p:cNvSpPr/>
          <p:nvPr/>
        </p:nvSpPr>
        <p:spPr>
          <a:xfrm>
            <a:off x="564776" y="1344705"/>
            <a:ext cx="2364088" cy="2245659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椭圆 8"/>
          <p:cNvSpPr/>
          <p:nvPr/>
        </p:nvSpPr>
        <p:spPr>
          <a:xfrm>
            <a:off x="4827494" y="1291971"/>
            <a:ext cx="2189728" cy="2325288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" name="组合 23"/>
          <p:cNvGrpSpPr/>
          <p:nvPr/>
        </p:nvGrpSpPr>
        <p:grpSpPr>
          <a:xfrm>
            <a:off x="863863" y="2110757"/>
            <a:ext cx="1808287" cy="576848"/>
            <a:chOff x="814328" y="3219334"/>
            <a:chExt cx="1356392" cy="432536"/>
          </a:xfrm>
        </p:grpSpPr>
        <p:grpSp>
          <p:nvGrpSpPr>
            <p:cNvPr id="3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组合 38"/>
          <p:cNvGrpSpPr/>
          <p:nvPr/>
        </p:nvGrpSpPr>
        <p:grpSpPr>
          <a:xfrm>
            <a:off x="5101347" y="2118242"/>
            <a:ext cx="1808287" cy="576848"/>
            <a:chOff x="814328" y="3219334"/>
            <a:chExt cx="1356392" cy="432536"/>
          </a:xfrm>
        </p:grpSpPr>
        <p:grpSp>
          <p:nvGrpSpPr>
            <p:cNvPr id="10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11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5" name="圆角矩形 4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C00000"/>
                    </a:solidFill>
                  </a:endParaRPr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224127" y="3331792"/>
              <a:ext cx="787838" cy="230779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rgbClr val="242424"/>
                  </a:solidFill>
                </a:rPr>
                <a:t>二轮复习</a:t>
              </a:r>
              <a:endParaRPr lang="zh-CN" altLang="en-US" sz="2000" dirty="0">
                <a:solidFill>
                  <a:srgbClr val="242424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346194" y="5342746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考什么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07069" y="5399454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怎么考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8" grpId="0"/>
      <p:bldP spid="3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8"/>
          <p:cNvSpPr/>
          <p:nvPr/>
        </p:nvSpPr>
        <p:spPr>
          <a:xfrm>
            <a:off x="618564" y="1949823"/>
            <a:ext cx="2364088" cy="2245659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74059" y="2351454"/>
            <a:ext cx="1869141" cy="157508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强化主干知识和核心知识</a:t>
            </a:r>
            <a:endParaRPr lang="en-US" altLang="zh-CN" sz="2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形成知识体系</a:t>
            </a:r>
          </a:p>
          <a:p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23"/>
          <p:cNvGrpSpPr/>
          <p:nvPr/>
        </p:nvGrpSpPr>
        <p:grpSpPr>
          <a:xfrm>
            <a:off x="823522" y="1250146"/>
            <a:ext cx="1808287" cy="576848"/>
            <a:chOff x="814328" y="3219334"/>
            <a:chExt cx="1356392" cy="432536"/>
          </a:xfrm>
        </p:grpSpPr>
        <p:grpSp>
          <p:nvGrpSpPr>
            <p:cNvPr id="3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29"/>
                  <a:ext cx="3742176" cy="2584448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3349255" y="1509823"/>
            <a:ext cx="5252483" cy="4524315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611188" eaLnBrk="1" hangingPunct="1"/>
            <a:r>
              <a:rPr lang="zh-CN" altLang="en-US" sz="2400" b="1" dirty="0" smtClean="0">
                <a:solidFill>
                  <a:srgbClr val="000000"/>
                </a:solidFill>
                <a:latin typeface="+mn-ea"/>
              </a:rPr>
              <a:t>高考</a:t>
            </a: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命题改革特别是考试内容的优化，使高中教与学多年存在的问题和不足日益显露</a:t>
            </a:r>
            <a:r>
              <a:rPr lang="zh-CN" altLang="en-US" sz="2400" b="1" dirty="0" smtClean="0">
                <a:solidFill>
                  <a:srgbClr val="000000"/>
                </a:solidFill>
                <a:latin typeface="+mn-ea"/>
              </a:rPr>
              <a:t>出来：</a:t>
            </a:r>
            <a:endParaRPr lang="en-US" altLang="zh-CN" sz="2400" b="1" dirty="0" smtClean="0">
              <a:solidFill>
                <a:srgbClr val="000000"/>
              </a:solidFill>
              <a:latin typeface="+mn-ea"/>
            </a:endParaRPr>
          </a:p>
          <a:p>
            <a:pPr indent="611188" eaLnBrk="1" hangingPunct="1"/>
            <a:r>
              <a:rPr lang="zh-CN" altLang="en-US" sz="2400" b="1" dirty="0" smtClean="0">
                <a:solidFill>
                  <a:srgbClr val="000000"/>
                </a:solidFill>
                <a:latin typeface="+mn-ea"/>
              </a:rPr>
              <a:t>学生阅读量偏少，知识面狭窄，阅读能力欠缺；</a:t>
            </a:r>
            <a:endParaRPr lang="en-US" altLang="zh-CN" sz="2400" b="1" dirty="0" smtClean="0">
              <a:solidFill>
                <a:srgbClr val="000000"/>
              </a:solidFill>
              <a:latin typeface="+mn-ea"/>
            </a:endParaRPr>
          </a:p>
          <a:p>
            <a:pPr indent="611188" eaLnBrk="1" hangingPunct="1"/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对学科重要事实和概念的理解深度、广度不够；</a:t>
            </a:r>
            <a:endParaRPr lang="en-US" altLang="zh-CN" sz="2400" b="1" dirty="0" smtClean="0">
              <a:solidFill>
                <a:srgbClr val="C00000"/>
              </a:solidFill>
              <a:latin typeface="+mn-ea"/>
            </a:endParaRPr>
          </a:p>
          <a:p>
            <a:pPr indent="611188" eaLnBrk="1" hangingPunct="1"/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知识整合不到位，没有形成完整的学科体系；</a:t>
            </a:r>
            <a:endParaRPr lang="en-US" altLang="zh-CN" sz="2400" b="1" dirty="0" smtClean="0">
              <a:solidFill>
                <a:srgbClr val="C00000"/>
              </a:solidFill>
              <a:latin typeface="+mn-ea"/>
            </a:endParaRPr>
          </a:p>
          <a:p>
            <a:pPr indent="611188" eaLnBrk="1" hangingPunct="1"/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独立思考能力和创新能力缺失；</a:t>
            </a:r>
            <a:endParaRPr lang="en-US" altLang="zh-CN" sz="2400" b="1" dirty="0" smtClean="0">
              <a:solidFill>
                <a:srgbClr val="C00000"/>
              </a:solidFill>
              <a:latin typeface="+mn-ea"/>
            </a:endParaRPr>
          </a:p>
          <a:p>
            <a:pPr indent="611188" eaLnBrk="1" hangingPunct="1"/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答卷解题技巧和书面表达水平亟待提高；</a:t>
            </a:r>
            <a:endParaRPr lang="en-US" altLang="zh-CN" sz="24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97339" y="4874913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考什么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8"/>
          <p:cNvSpPr/>
          <p:nvPr/>
        </p:nvSpPr>
        <p:spPr>
          <a:xfrm>
            <a:off x="618564" y="1949823"/>
            <a:ext cx="2364088" cy="2245659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74059" y="2351454"/>
            <a:ext cx="1869141" cy="157508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强化主干知识和核心知识</a:t>
            </a:r>
            <a:endParaRPr lang="en-US" altLang="zh-CN" sz="2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形成知识体系</a:t>
            </a:r>
          </a:p>
          <a:p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23"/>
          <p:cNvGrpSpPr/>
          <p:nvPr/>
        </p:nvGrpSpPr>
        <p:grpSpPr>
          <a:xfrm>
            <a:off x="823522" y="1250146"/>
            <a:ext cx="1808287" cy="576848"/>
            <a:chOff x="814328" y="3219334"/>
            <a:chExt cx="1356392" cy="432536"/>
          </a:xfrm>
        </p:grpSpPr>
        <p:grpSp>
          <p:nvGrpSpPr>
            <p:cNvPr id="3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29"/>
                  <a:ext cx="3742176" cy="2584448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064452" y="2475365"/>
            <a:ext cx="3478594" cy="304698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        依据</a:t>
            </a:r>
            <a:r>
              <a:rPr lang="zh-CN" altLang="en-US" sz="2400" b="1" dirty="0" smtClean="0"/>
              <a:t>双项细目表，研究高考试题，整理专题，强化主干知识和核心知识，</a:t>
            </a:r>
            <a:r>
              <a:rPr lang="zh-CN" altLang="en-US" sz="2400" b="1" dirty="0" smtClean="0">
                <a:latin typeface="+mj-ea"/>
              </a:rPr>
              <a:t>拓展阅读、深化理解和提升能力</a:t>
            </a:r>
            <a:r>
              <a:rPr lang="zh-CN" altLang="en-US" sz="2400" b="1" dirty="0" smtClean="0"/>
              <a:t>；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       形成知识体系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       通史复习与专题复习交叉进行</a:t>
            </a:r>
            <a:r>
              <a:rPr lang="zh-CN" altLang="en-US" sz="2400" b="1" dirty="0" smtClean="0"/>
              <a:t>；</a:t>
            </a:r>
            <a:endParaRPr lang="zh-CN" altLang="en-US" sz="2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250501" y="4991872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考什么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13695" y="1840835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具体做法</a:t>
            </a:r>
            <a:endParaRPr lang="en-US" altLang="zh-CN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432799" y="1214422"/>
          <a:ext cx="8215371" cy="5109741"/>
        </p:xfrm>
        <a:graphic>
          <a:graphicData uri="http://schemas.openxmlformats.org/drawingml/2006/table">
            <a:tbl>
              <a:tblPr/>
              <a:tblGrid>
                <a:gridCol w="801280"/>
                <a:gridCol w="1869653"/>
                <a:gridCol w="1617565"/>
                <a:gridCol w="1964187"/>
                <a:gridCol w="1962686"/>
              </a:tblGrid>
              <a:tr h="7174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中古代史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2014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年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2015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年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2016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年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2017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年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3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24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西周分封制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儒家思想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汉字演变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春秋战国商业区域位置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9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25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汉代儒学成为正统思想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汉代吏制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隋唐科举制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官修史书政治性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8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26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宋代商品经济发展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唐宋经济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宋代土地租佃关系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唐朝时经济南方影响力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1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27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明代内阁制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明朝迁都客观影响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清朝开发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台湾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明朝中枢政治机构决策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graphicFrame>
        <p:nvGraphicFramePr>
          <p:cNvPr id="8" name="表格 -1"/>
          <p:cNvGraphicFramePr>
            <a:graphicFrameLocks noGrp="1"/>
          </p:cNvGraphicFramePr>
          <p:nvPr/>
        </p:nvGraphicFramePr>
        <p:xfrm>
          <a:off x="699247" y="1115195"/>
          <a:ext cx="7785848" cy="4909362"/>
        </p:xfrm>
        <a:graphic>
          <a:graphicData uri="http://schemas.openxmlformats.org/drawingml/2006/table">
            <a:tbl>
              <a:tblPr/>
              <a:tblGrid>
                <a:gridCol w="759046"/>
                <a:gridCol w="1592591"/>
                <a:gridCol w="1672713"/>
                <a:gridCol w="1900428"/>
                <a:gridCol w="1861070"/>
              </a:tblGrid>
              <a:tr h="677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近现代史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2014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2015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2016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2017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0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近代中国物质生活变化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对西学认识的阶段性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中国卷入世界市场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洋务运动福州船政局缓解经费压力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12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29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近代中国思想解放潮流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康有为思想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1930年根据地经济 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20C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广告新思想成为时尚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29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30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中国军民抗日斗争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日本对中国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侵略 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抗战后国民政府经济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抗战后国共对比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85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31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计划经济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体制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新中国初期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政治与文化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一五计划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恢复高考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人才选拔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graphicFrame>
        <p:nvGraphicFramePr>
          <p:cNvPr id="9" name="表格 -1"/>
          <p:cNvGraphicFramePr>
            <a:graphicFrameLocks noGrp="1"/>
          </p:cNvGraphicFramePr>
          <p:nvPr/>
        </p:nvGraphicFramePr>
        <p:xfrm>
          <a:off x="632014" y="1194251"/>
          <a:ext cx="7869077" cy="5023435"/>
        </p:xfrm>
        <a:graphic>
          <a:graphicData uri="http://schemas.openxmlformats.org/drawingml/2006/table">
            <a:tbl>
              <a:tblPr/>
              <a:tblGrid>
                <a:gridCol w="916154"/>
                <a:gridCol w="1415479"/>
                <a:gridCol w="1693364"/>
                <a:gridCol w="1793229"/>
                <a:gridCol w="2050851"/>
              </a:tblGrid>
              <a:tr h="699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</a:t>
                      </a: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世界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  史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2014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2015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2016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2017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32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《十二铜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表法》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英国殖民扩张的影响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雅典民主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政治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雅典民主政治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33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工业革命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19世纪晚期的世界经济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工业革命中环境问题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近代佛罗伦萨工商业阶层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86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34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经济危机与电影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苏联的经济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建设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苏联工业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成就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近代美国总统权力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9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35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世界经济区域集团化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战后世界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政治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战后冷战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问题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（苏联）史料对历史叙述的影响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49135" y="1174184"/>
          <a:ext cx="7697584" cy="5098472"/>
        </p:xfrm>
        <a:graphic>
          <a:graphicData uri="http://schemas.openxmlformats.org/drawingml/2006/table">
            <a:tbl>
              <a:tblPr/>
              <a:tblGrid>
                <a:gridCol w="1030778"/>
                <a:gridCol w="1645920"/>
                <a:gridCol w="1695796"/>
                <a:gridCol w="1812175"/>
                <a:gridCol w="1512915"/>
              </a:tblGrid>
              <a:tr h="709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主观题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2014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2015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2016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  <a:cs typeface="Calibri" pitchFamily="34" charset="0"/>
                        </a:rPr>
                        <a:t>2017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40题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明清君主专制制度的加强（清朝移民问题）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古代思想和依法治国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（孟子、苏格拉底）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中外移民问题（趋势、特点及其原因）</a:t>
                      </a:r>
                    </a:p>
                  </a:txBody>
                  <a:tcPr marL="328953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41、清朝与近、现代矿业政策之比较差异及原因、特点及意义</a:t>
                      </a:r>
                    </a:p>
                  </a:txBody>
                  <a:tcPr marL="328953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30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41题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教科书目录变动反映史观的变化（表格文字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节假日变化折射的历史变迁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（表格文字）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仿宋" pitchFamily="49" charset="-122"/>
                        <a:ea typeface="仿宋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玄奘、鉴真的文化贡献  （地图文字）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 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8936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42题</a:t>
                      </a:r>
                    </a:p>
                  </a:txBody>
                  <a:tcPr marL="0" marR="0" marT="0" marB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仿宋" pitchFamily="49" charset="-122"/>
                          <a:ea typeface="仿宋" pitchFamily="49" charset="-122"/>
                        </a:rPr>
                        <a:t>钟表演变 （表格文字）</a:t>
                      </a:r>
                    </a:p>
                  </a:txBody>
                  <a:tcPr marL="0" marR="0" marT="0" marB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8"/>
          <p:cNvSpPr/>
          <p:nvPr/>
        </p:nvSpPr>
        <p:spPr>
          <a:xfrm>
            <a:off x="618564" y="1949823"/>
            <a:ext cx="2364088" cy="2245659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74059" y="2351454"/>
            <a:ext cx="1869141" cy="157508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强化主干知识和核心知识</a:t>
            </a:r>
            <a:endParaRPr lang="en-US" altLang="zh-CN" sz="2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形成知识体系</a:t>
            </a:r>
          </a:p>
          <a:p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23"/>
          <p:cNvGrpSpPr/>
          <p:nvPr/>
        </p:nvGrpSpPr>
        <p:grpSpPr>
          <a:xfrm>
            <a:off x="823522" y="1250146"/>
            <a:ext cx="1808287" cy="576848"/>
            <a:chOff x="814328" y="3219334"/>
            <a:chExt cx="1356392" cy="432536"/>
          </a:xfrm>
        </p:grpSpPr>
        <p:grpSp>
          <p:nvGrpSpPr>
            <p:cNvPr id="3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29"/>
                  <a:ext cx="3742176" cy="2584448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15539" y="2678481"/>
            <a:ext cx="4143404" cy="310854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中国古代政治制度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儒家思想发展历程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宋代经济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抗日战争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新中国建国初的经济建设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雅典民主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罗马法律等等</a:t>
            </a:r>
            <a:endParaRPr lang="zh-CN" altLang="en-US" sz="2800" b="1" dirty="0"/>
          </a:p>
        </p:txBody>
      </p:sp>
      <p:sp>
        <p:nvSpPr>
          <p:cNvPr id="22" name="矩形 21"/>
          <p:cNvSpPr/>
          <p:nvPr/>
        </p:nvSpPr>
        <p:spPr>
          <a:xfrm>
            <a:off x="3561945" y="1415534"/>
            <a:ext cx="341632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/>
              <a:t>核心知识和主干知识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形成知识体系</a:t>
            </a:r>
            <a:endParaRPr lang="en-US" altLang="zh-CN" sz="2800" b="1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1165441" y="4949341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考什么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8"/>
          <p:cNvSpPr/>
          <p:nvPr/>
        </p:nvSpPr>
        <p:spPr>
          <a:xfrm>
            <a:off x="618564" y="1949823"/>
            <a:ext cx="2364088" cy="2245659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chemeClr val="accent3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理清复习思路 ，</a:t>
            </a:r>
            <a:r>
              <a:rPr lang="zh-CN" altLang="en-US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落实</a:t>
            </a:r>
            <a:r>
              <a:rPr lang="zh-CN" altLang="zh-CN" sz="2400" b="1" dirty="0" smtClean="0">
                <a:latin typeface="Calibri" pitchFamily="34" charset="0"/>
                <a:ea typeface="宋体" pitchFamily="2" charset="-122"/>
                <a:cs typeface="宋体" pitchFamily="2" charset="-122"/>
              </a:rPr>
              <a:t>素养的养成</a:t>
            </a:r>
            <a:endParaRPr lang="zh-CN" alt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74059" y="2351454"/>
            <a:ext cx="1869141" cy="1575087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强化主干知识和核心知识</a:t>
            </a:r>
            <a:endParaRPr lang="en-US" altLang="zh-CN" sz="2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形成知识体系</a:t>
            </a:r>
          </a:p>
          <a:p>
            <a:endParaRPr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23"/>
          <p:cNvGrpSpPr/>
          <p:nvPr/>
        </p:nvGrpSpPr>
        <p:grpSpPr>
          <a:xfrm>
            <a:off x="823522" y="1250146"/>
            <a:ext cx="1808287" cy="576848"/>
            <a:chOff x="814328" y="3219334"/>
            <a:chExt cx="1356392" cy="432536"/>
          </a:xfrm>
        </p:grpSpPr>
        <p:grpSp>
          <p:nvGrpSpPr>
            <p:cNvPr id="3" name="组合 22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24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圆角矩形 29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圆角矩形 30"/>
                <p:cNvSpPr/>
                <p:nvPr/>
              </p:nvSpPr>
              <p:spPr>
                <a:xfrm>
                  <a:off x="4351927" y="1373329"/>
                  <a:ext cx="3742176" cy="2584448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9" name="椭圆 28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224127" y="3331791"/>
              <a:ext cx="787838" cy="23077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dirty="0" smtClean="0">
                  <a:solidFill>
                    <a:schemeClr val="tx1"/>
                  </a:solidFill>
                </a:rPr>
                <a:t>一轮复习</a:t>
              </a:r>
              <a:endParaRPr lang="zh-CN" altLang="en-US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642628" y="277368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/>
              <a:t>举例：雅典民主</a:t>
            </a:r>
            <a:endParaRPr lang="en-US" altLang="zh-CN" sz="28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324929" y="4970607"/>
            <a:ext cx="1919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ea"/>
              </a:rPr>
              <a:t>考什么</a:t>
            </a:r>
            <a:endParaRPr lang="zh-CN" altLang="zh-CN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9" name="文本占位符 11266"/>
          <p:cNvSpPr txBox="1">
            <a:spLocks/>
          </p:cNvSpPr>
          <p:nvPr/>
        </p:nvSpPr>
        <p:spPr>
          <a:xfrm>
            <a:off x="620219" y="1357298"/>
            <a:ext cx="3813810" cy="392909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（2017·Ⅱ）在梭伦改革之后的雅典，有的执政官是未经正当选举上台的，被称为僭主。他们一般出身贵族，政绩斐然，重视平民利益，但最终受到流放等惩罚。这种现象表明，在当时的雅典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A．贵族垄断国家政权                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B．政治生活缺乏法制基础    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C．平民没有政治权利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D．民主政治已是人心所向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22" name="文本占位符 11267"/>
          <p:cNvSpPr txBox="1">
            <a:spLocks/>
          </p:cNvSpPr>
          <p:nvPr/>
        </p:nvSpPr>
        <p:spPr>
          <a:xfrm>
            <a:off x="4857752" y="1357298"/>
            <a:ext cx="3536337" cy="4929222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第一，考什么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知识：梭伦改革结果</a:t>
            </a:r>
            <a:endParaRPr kumimoji="0" lang="zh-CN" altLang="en-US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能力：</a:t>
            </a: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主要考查学生获取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解读信息、分析并调动运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用知识的能力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观点（认识）：梭伦改革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奠定雅典的民主基础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第二，怎样考</a:t>
            </a: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F110A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：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F110A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F110A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梭伦改革后使民主观念深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F110A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F110A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入人心</a:t>
            </a: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；选择题主观化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第三，对学生要求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（</a:t>
            </a:r>
            <a:r>
              <a:rPr kumimoji="0" lang="en-US" altLang="zh-CN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1</a:t>
            </a: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）会分析题，知道问什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么，能够抓住题眼或关键</a:t>
            </a:r>
            <a:endParaRPr kumimoji="0" lang="en-US" altLang="zh-CN" sz="2400" b="1" i="0" u="none" strike="noStrike" kern="1200" cap="none" spc="0" normalizeH="0" baseline="0" noProof="1" smtClean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词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（</a:t>
            </a:r>
            <a:r>
              <a:rPr kumimoji="0" lang="en-US" altLang="zh-CN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2</a:t>
            </a: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）掌握梭伦改革的影响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325418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010378" y="308845"/>
            <a:ext cx="2378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备考指导思想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33717" y="2962629"/>
            <a:ext cx="2187367" cy="2913738"/>
          </a:xfrm>
          <a:prstGeom prst="roundRect">
            <a:avLst>
              <a:gd name="adj" fmla="val 945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106366" y="1790404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同心圆 3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70069" y="3508679"/>
            <a:ext cx="1988284" cy="252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高考评价体系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“为什么考”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2400" b="1" dirty="0" smtClean="0">
              <a:solidFill>
                <a:srgbClr val="C30D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zh-CN" sz="2400" b="1" dirty="0" smtClean="0">
                <a:solidFill>
                  <a:srgbClr val="C30D23"/>
                </a:solidFill>
                <a:latin typeface="+mn-ea"/>
              </a:rPr>
              <a:t>立德树人</a:t>
            </a:r>
            <a:r>
              <a:rPr lang="en-US" altLang="zh-CN" sz="2400" b="1" dirty="0" smtClean="0">
                <a:solidFill>
                  <a:srgbClr val="C30D23"/>
                </a:solidFill>
                <a:latin typeface="+mn-ea"/>
              </a:rPr>
              <a:t>  </a:t>
            </a:r>
          </a:p>
          <a:p>
            <a:pPr algn="ctr"/>
            <a:r>
              <a:rPr lang="zh-CN" altLang="en-US" sz="2400" b="1" dirty="0" smtClean="0">
                <a:latin typeface="+mn-ea"/>
              </a:rPr>
              <a:t>服务选拔   </a:t>
            </a:r>
            <a:endParaRPr lang="en-US" altLang="zh-CN" sz="2400" b="1" dirty="0" smtClean="0">
              <a:latin typeface="+mn-ea"/>
            </a:endParaRPr>
          </a:p>
          <a:p>
            <a:pPr algn="ctr"/>
            <a:r>
              <a:rPr lang="zh-CN" altLang="en-US" sz="2400" b="1" dirty="0" smtClean="0">
                <a:latin typeface="+mn-ea"/>
              </a:rPr>
              <a:t>导向教学</a:t>
            </a:r>
            <a:endParaRPr lang="zh-CN" altLang="en-US" sz="4800" b="1" dirty="0" smtClean="0">
              <a:latin typeface="+mn-ea"/>
            </a:endParaRPr>
          </a:p>
          <a:p>
            <a:pPr lvl="0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3485248" y="2976075"/>
            <a:ext cx="2189411" cy="2913738"/>
          </a:xfrm>
          <a:prstGeom prst="roundRect">
            <a:avLst>
              <a:gd name="adj" fmla="val 784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878086" y="1874656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圆角矩形 45"/>
          <p:cNvSpPr/>
          <p:nvPr/>
        </p:nvSpPr>
        <p:spPr>
          <a:xfrm>
            <a:off x="6157772" y="2962627"/>
            <a:ext cx="2058381" cy="2913738"/>
          </a:xfrm>
          <a:prstGeom prst="roundRect">
            <a:avLst>
              <a:gd name="adj" fmla="val 7445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6590952" y="1817298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44722" y="1047031"/>
            <a:ext cx="633259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了解高考评价体系</a:t>
            </a:r>
            <a:r>
              <a:rPr lang="en-US" altLang="zh-CN" sz="2800" b="1" dirty="0" smtClean="0">
                <a:solidFill>
                  <a:schemeClr val="accent1"/>
                </a:solidFill>
                <a:latin typeface="+mn-ea"/>
              </a:rPr>
              <a:t>—</a:t>
            </a:r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“一体四层四翼”</a:t>
            </a:r>
            <a:endParaRPr lang="zh-CN" altLang="en-US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313904" y="224242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一体</a:t>
            </a: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185942" y="233718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四层</a:t>
            </a:r>
            <a:endParaRPr lang="zh-CN" altLang="en-US" sz="28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962932" y="228257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四翼</a:t>
            </a: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821731" y="3540170"/>
            <a:ext cx="178125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“考什么”</a:t>
            </a:r>
            <a:endParaRPr lang="en-US" altLang="zh-CN" sz="2400" b="1" dirty="0" smtClean="0">
              <a:solidFill>
                <a:schemeClr val="accent3">
                  <a:lumMod val="75000"/>
                </a:schemeClr>
              </a:solidFill>
              <a:latin typeface="+mn-ea"/>
            </a:endParaRPr>
          </a:p>
          <a:p>
            <a:endParaRPr lang="en-US" altLang="zh-CN" sz="2400" b="1" dirty="0" smtClean="0">
              <a:solidFill>
                <a:schemeClr val="accent3">
                  <a:lumMod val="75000"/>
                </a:schemeClr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必备知识 </a:t>
            </a:r>
            <a:endParaRPr lang="en-US" altLang="zh-CN" sz="2400" b="1" dirty="0" smtClean="0">
              <a:solidFill>
                <a:schemeClr val="accent3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关键能力  </a:t>
            </a:r>
            <a:endParaRPr lang="en-US" altLang="zh-CN" sz="2400" b="1" dirty="0" smtClean="0">
              <a:solidFill>
                <a:schemeClr val="accent3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学科素养  </a:t>
            </a:r>
            <a:endParaRPr lang="en-US" altLang="zh-CN" sz="2400" b="1" dirty="0" smtClean="0">
              <a:solidFill>
                <a:schemeClr val="accent3">
                  <a:lumMod val="75000"/>
                </a:schemeClr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chemeClr val="accent3">
                    <a:lumMod val="75000"/>
                  </a:schemeClr>
                </a:solidFill>
                <a:latin typeface="+mn-ea"/>
              </a:rPr>
              <a:t> 核心价值</a:t>
            </a:r>
          </a:p>
          <a:p>
            <a:endParaRPr lang="zh-CN" altLang="en-US" sz="2400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495983" y="3440417"/>
            <a:ext cx="1723549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002060"/>
                </a:solidFill>
                <a:latin typeface="+mn-ea"/>
              </a:rPr>
              <a:t>“怎么考”</a:t>
            </a:r>
            <a:endParaRPr lang="en-US" altLang="zh-CN" sz="2400" b="1" dirty="0" smtClean="0">
              <a:solidFill>
                <a:srgbClr val="002060"/>
              </a:solidFill>
              <a:latin typeface="+mn-ea"/>
            </a:endParaRPr>
          </a:p>
          <a:p>
            <a:endParaRPr lang="en-US" altLang="zh-CN" sz="2400" b="1" dirty="0" smtClean="0">
              <a:solidFill>
                <a:srgbClr val="002060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  <a:latin typeface="+mn-ea"/>
              </a:rPr>
              <a:t>  基础性</a:t>
            </a:r>
            <a:endParaRPr lang="en-US" altLang="zh-CN" sz="2400" b="1" dirty="0" smtClean="0">
              <a:solidFill>
                <a:srgbClr val="002060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  <a:latin typeface="+mn-ea"/>
              </a:rPr>
              <a:t>  综合性 </a:t>
            </a:r>
            <a:endParaRPr lang="en-US" altLang="zh-CN" sz="2400" b="1" dirty="0" smtClean="0">
              <a:solidFill>
                <a:srgbClr val="002060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  <a:latin typeface="+mn-ea"/>
              </a:rPr>
              <a:t>  应用型 </a:t>
            </a:r>
            <a:endParaRPr lang="en-US" altLang="zh-CN" sz="2400" b="1" dirty="0" smtClean="0">
              <a:solidFill>
                <a:srgbClr val="002060"/>
              </a:solidFill>
              <a:latin typeface="+mn-ea"/>
            </a:endParaRPr>
          </a:p>
          <a:p>
            <a:r>
              <a:rPr lang="zh-CN" altLang="en-US" sz="2400" b="1" dirty="0" smtClean="0">
                <a:solidFill>
                  <a:srgbClr val="002060"/>
                </a:solidFill>
                <a:latin typeface="+mn-ea"/>
              </a:rPr>
              <a:t>  创新性</a:t>
            </a:r>
          </a:p>
          <a:p>
            <a:endParaRPr lang="zh-CN" altLang="en-US" sz="2400" b="1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7" grpId="0"/>
      <p:bldP spid="5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495" y="1173487"/>
            <a:ext cx="5314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/>
              <a:t>整理近几年关于雅典民主高考试题，寻找规律</a:t>
            </a:r>
            <a:endParaRPr lang="zh-CN" altLang="en-US" sz="2000" b="1" dirty="0"/>
          </a:p>
        </p:txBody>
      </p:sp>
      <p:sp>
        <p:nvSpPr>
          <p:cNvPr id="11" name="内容占位符 8"/>
          <p:cNvSpPr txBox="1">
            <a:spLocks/>
          </p:cNvSpPr>
          <p:nvPr/>
        </p:nvSpPr>
        <p:spPr>
          <a:xfrm>
            <a:off x="388255" y="1743061"/>
            <a:ext cx="8001056" cy="464347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（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2017·Ⅰ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）在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公元前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9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至前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8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世纪广为流传的希腊神话中，诸神的形象和性情与人相似，不仅具有人的七情六欲，而且还争权夺利，没有一个是全知全能和完美无缺的。这反映了在古代雅典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A.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宗教信仰意识淡薄     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B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.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人文思想根植于传统文化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C.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理性占据主导地位     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D.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  <a:cs typeface="宋体" panose="02010600030101010101" pitchFamily="2" charset="-122"/>
                <a:sym typeface="+mn-ea"/>
              </a:rPr>
              <a:t>神话的影响随民主进程而削弱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（2017·Ⅱ）在梭伦改革之后的雅典，有的执政官是未经正当选举上台的，被称为僭主。他们一般出身贵族，政绩斐然，重视平民利益，但最终受到流放等惩罚。这种现象表明，在当时的雅典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A．贵族垄断国家政权          B．政治生活缺乏法制基础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C．平民没有政治权利          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D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．民主政治已是人心所向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（2017·Ⅲ）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在古代雅典，官员就职前须宣誓保证依法履行职责，陪审员须宣誓保证公正审判，年满18岁的青年男子须参加成人宣誓仪式才拥有公民的权利和义务。这些宣誓旨在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A．限制权力滥用                     B．防止官员腐败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C．培育权利观念                     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D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90904"/>
                </a:solidFill>
                <a:effectLst/>
                <a:uLnTx/>
                <a:uFillTx/>
                <a:latin typeface="仿宋" pitchFamily="49" charset="-122"/>
                <a:ea typeface="仿宋" pitchFamily="49" charset="-122"/>
              </a:rPr>
              <a:t>．增强责任意识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rgbClr val="090904"/>
              </a:solidFill>
              <a:effectLst/>
              <a:uLnTx/>
              <a:uFillTx/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6817675" y="2386002"/>
            <a:ext cx="1411925" cy="83099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人文思想的渊源</a:t>
            </a:r>
          </a:p>
        </p:txBody>
      </p:sp>
      <p:sp>
        <p:nvSpPr>
          <p:cNvPr id="13" name="文本框 2"/>
          <p:cNvSpPr txBox="1"/>
          <p:nvPr/>
        </p:nvSpPr>
        <p:spPr>
          <a:xfrm>
            <a:off x="6889113" y="4029076"/>
            <a:ext cx="1394276" cy="83099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梭伦改革结果</a:t>
            </a:r>
          </a:p>
        </p:txBody>
      </p:sp>
      <p:sp>
        <p:nvSpPr>
          <p:cNvPr id="14" name="文本框 3"/>
          <p:cNvSpPr txBox="1"/>
          <p:nvPr/>
        </p:nvSpPr>
        <p:spPr>
          <a:xfrm>
            <a:off x="6889113" y="5457836"/>
            <a:ext cx="1421169" cy="829945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雅典公民特点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4" name="内容占位符 8"/>
          <p:cNvSpPr txBox="1">
            <a:spLocks/>
          </p:cNvSpPr>
          <p:nvPr/>
        </p:nvSpPr>
        <p:spPr>
          <a:xfrm>
            <a:off x="428596" y="1643049"/>
            <a:ext cx="8001056" cy="407196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（2016·Ⅱ卷） 公元前5世纪剧作家阿里斯托芬提到，雅典政府有时让行使警察职能的公共奴隶，用染成红色的绳子驱使公民去参加大会。若有人因此在衣服上留下红色痕迹，他将被处以罚款。这反映出当时的雅典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A. 公民大会形同虚设 B. 民众失去政治热情</a:t>
            </a:r>
          </a:p>
          <a:p>
            <a:r>
              <a:rPr lang="zh-CN" altLang="en-US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C</a:t>
            </a:r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. 参政是公民的义务 D. 参政丧失民众信任</a:t>
            </a:r>
          </a:p>
          <a:p>
            <a:endParaRPr lang="en-US" altLang="zh-CN" b="1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  <a:p>
            <a:endParaRPr lang="en-US" altLang="zh-CN" b="1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（2016·Ⅲ）古希腊悲剧《被缚的普罗米修斯》讲述的是，普罗米修斯为人类盗取火种而遭到主神宙斯严厉惩罚的故事，剧中借普罗米修斯之口说：“说句老实话，我憎恨所有的神。”该剧深受雅典人的喜爱。这反映出当时雅典人</a:t>
            </a:r>
          </a:p>
          <a:p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A．宗教意识淡薄       B．反对神灵崇拜</a:t>
            </a:r>
          </a:p>
          <a:p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C．注重物质生活       </a:t>
            </a:r>
            <a:r>
              <a:rPr lang="zh-CN" altLang="en-US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D</a:t>
            </a:r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．强调人的价值    </a:t>
            </a:r>
            <a:endParaRPr lang="zh-CN" altLang="en-US" b="1" dirty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6947942" y="2585191"/>
            <a:ext cx="1337945" cy="829945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雅典公民义务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6979039" y="4643446"/>
            <a:ext cx="1266507" cy="83099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人文主义思想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5" name="内容占位符 8"/>
          <p:cNvSpPr txBox="1">
            <a:spLocks/>
          </p:cNvSpPr>
          <p:nvPr/>
        </p:nvSpPr>
        <p:spPr>
          <a:xfrm>
            <a:off x="428596" y="1357298"/>
            <a:ext cx="8072494" cy="4572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altLang="zh-CN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40</a:t>
            </a:r>
            <a:r>
              <a:rPr lang="zh-CN" altLang="en-US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.（2015·Ⅱ）阅读材料，完成下列要求。</a:t>
            </a:r>
          </a:p>
          <a:p>
            <a:r>
              <a:rPr lang="zh-CN" altLang="en-US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材料一  《孟子》中记载了孟子与其学生关于法律问题的讨论。学生问：“舜做了天子后，假如其父杀人，舜的法官该怎么办呢？”孟子回答：“抓起来就行了。”学生又问：“难道舜不阻止法官吗？”孟子说：“舜怎么能阻止呢？法官是按职责办事。”学生问：“那舜又该怎么办呢？”孟子说：“舜应当放弃天子之位，毫不顾惜。然后偷偷地背上父亲逃到海边住下，一辈子都很快乐，把曾经做过天子的事情忘掉。”——据《孟子》</a:t>
            </a:r>
          </a:p>
          <a:p>
            <a:r>
              <a:rPr lang="zh-CN" altLang="en-US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材料二  公元前399年，苏格拉底被雅典陪审法庭以亵渎神明和蛊惑青年的罪名判处死刑。他与他的弟子们都认为判决不公。当弟子们安排苏格拉底逃走时，他却认为，虽然逃走是一种正义，但审判过程符合雅典法律程序，遵守合法的判决也是正义的要求，而且是更大的正义，因为如果他不服从判决，就等于践踏法律，倘若人人都以自己认为的正义为借口而任意践踏法律，社会秩序将混乱不堪，城邦将无法存在。最终他选择在弟子面前饮下毒药，从容赴死。</a:t>
            </a:r>
          </a:p>
          <a:p>
            <a:r>
              <a:rPr lang="zh-CN" altLang="en-US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                                     ——摘编自（古希腊）柏拉图《苏格拉底的申辩》等</a:t>
            </a:r>
          </a:p>
          <a:p>
            <a:r>
              <a:rPr lang="zh-CN" altLang="en-US" sz="1600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（1）根据材料并结合所学知识，概括孟子和苏格拉底的法制观念。</a:t>
            </a:r>
          </a:p>
          <a:p>
            <a:r>
              <a:rPr lang="zh-CN" altLang="en-US" sz="1600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（2）根据材料并结合所学知识，说明两种法制观念产生</a:t>
            </a:r>
            <a:r>
              <a:rPr lang="zh-CN" altLang="en-US" sz="1600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的社会背景及其共同的历史价值</a:t>
            </a:r>
            <a:r>
              <a:rPr lang="zh-CN" altLang="en-US" sz="1600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。</a:t>
            </a:r>
            <a:endParaRPr lang="zh-CN" altLang="en-US" sz="1600" b="1" dirty="0">
              <a:solidFill>
                <a:srgbClr val="090904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6" name="文本框 3"/>
          <p:cNvSpPr txBox="1"/>
          <p:nvPr/>
        </p:nvSpPr>
        <p:spPr>
          <a:xfrm>
            <a:off x="6357950" y="5214950"/>
            <a:ext cx="1571636" cy="461665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历史价值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671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8" name="内容占位符 8"/>
          <p:cNvSpPr txBox="1">
            <a:spLocks/>
          </p:cNvSpPr>
          <p:nvPr/>
        </p:nvSpPr>
        <p:spPr>
          <a:xfrm>
            <a:off x="642910" y="1714488"/>
            <a:ext cx="6143668" cy="207170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（2014·Ⅰ）古代雅典法律规定：如果公民试图自杀，必须事先提出申请，以获得批准；未经允许的自杀被视为犯罪行为。这反映出在古代雅典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A．法律体系已达到完备的程度  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B．法律具有尊重生命价值的人文精神</a:t>
            </a:r>
          </a:p>
          <a:p>
            <a:r>
              <a:rPr lang="zh-CN" altLang="en-US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C</a:t>
            </a:r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．公民个人自由受到严格限制 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D．自杀有违崇尚自然法则的理性精神</a:t>
            </a:r>
            <a:endParaRPr lang="zh-CN" altLang="en-US" b="1" dirty="0">
              <a:solidFill>
                <a:srgbClr val="090904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7143768" y="2143116"/>
            <a:ext cx="1500198" cy="1200329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雅典公民有民主无自由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3" name="内容占位符 8"/>
          <p:cNvSpPr txBox="1">
            <a:spLocks/>
          </p:cNvSpPr>
          <p:nvPr/>
        </p:nvSpPr>
        <p:spPr>
          <a:xfrm>
            <a:off x="642910" y="1714488"/>
            <a:ext cx="6143668" cy="414340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（2013·Ⅱ）有学者说，在古代雅典，“政治领袖和演说家根本就是同义语”。这一现象是雅典</a:t>
            </a:r>
          </a:p>
          <a:p>
            <a:r>
              <a:rPr lang="zh-CN" altLang="en-US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A</a:t>
            </a:r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．政治体制的产物  B．社会矛盾缓和的反映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latin typeface="仿宋" pitchFamily="49" charset="-122"/>
                <a:ea typeface="仿宋" pitchFamily="49" charset="-122"/>
              </a:rPr>
              <a:t>C．频繁改革的结果  D．思想文化繁荣的体现</a:t>
            </a:r>
          </a:p>
          <a:p>
            <a:endParaRPr lang="en-US" altLang="zh-CN" b="1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  <a:p>
            <a:endParaRPr lang="en-US" altLang="zh-CN" b="1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  <a:p>
            <a:endParaRPr lang="en-US" altLang="zh-CN" b="1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（2013·Ⅰ）公元前340年，雅典一下层女子因亵渎神灵被控犯罪，按法律当处死。辩护人用动情的言辞质问：“难道你们忍心让这位阿芙罗狄特（古希腊美丽女神）的弟子香消玉殒吗？”这打动了陪审团。经投票，陪审法庭判其无罪。这反映出在古代雅典 </a:t>
            </a:r>
          </a:p>
          <a:p>
            <a:r>
              <a:rPr lang="zh-CN" altLang="en-US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A</a:t>
            </a:r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．民主原则贯穿司法过程    B．妇女享有广泛政治权利</a:t>
            </a:r>
          </a:p>
          <a:p>
            <a:r>
              <a:rPr lang="zh-CN" altLang="en-US" b="1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C．法律注重保护平民权益    D．司法审判缺乏严格程序</a:t>
            </a:r>
            <a:endParaRPr lang="zh-CN" altLang="en-US" b="1" dirty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文本框 3"/>
          <p:cNvSpPr txBox="1"/>
          <p:nvPr/>
        </p:nvSpPr>
        <p:spPr>
          <a:xfrm>
            <a:off x="7143768" y="2143116"/>
            <a:ext cx="1357322" cy="830997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雅典民主程序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7091916" y="3857628"/>
            <a:ext cx="1477926" cy="156966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FFFF"/>
                </a:solidFill>
              </a:rPr>
              <a:t>民主、走程序、法律不健全等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内容占位符 8"/>
          <p:cNvSpPr txBox="1">
            <a:spLocks/>
          </p:cNvSpPr>
          <p:nvPr/>
        </p:nvSpPr>
        <p:spPr>
          <a:xfrm>
            <a:off x="1320305" y="2064112"/>
            <a:ext cx="6143668" cy="414340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sz="2400" b="1" dirty="0" smtClean="0">
                <a:solidFill>
                  <a:srgbClr val="090904"/>
                </a:solidFill>
              </a:rPr>
              <a:t>        通过对近几年高考的统计分析，我们发现，雅典民主集中考查梭伦、克里斯提尼、伯利克里三人的改革和民主政治的评价问题。三个人的改革则更加侧重于民主政体确立过程的曲折与艰难，梭伦改革更重要一些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。而民主政治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的评价，高考更加偏重考查民主政治的局限性，尤其是有民主无自由，以及过于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关注民主程序忽略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法律，忽略决策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科学性、</a:t>
            </a:r>
            <a:r>
              <a:rPr lang="zh-CN" altLang="en-US" sz="2400" b="1" dirty="0" smtClean="0">
                <a:solidFill>
                  <a:srgbClr val="090904"/>
                </a:solidFill>
              </a:rPr>
              <a:t>效率低下等问题。</a:t>
            </a:r>
          </a:p>
          <a:p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05741" y="1268275"/>
            <a:ext cx="3752811" cy="540590"/>
          </a:xfrm>
          <a:prstGeom prst="roundRect">
            <a:avLst/>
          </a:prstGeom>
          <a:gradFill>
            <a:gsLst>
              <a:gs pos="42000">
                <a:srgbClr val="F0F0F0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accent4"/>
                </a:solidFill>
                <a:latin typeface="+mn-ea"/>
              </a:rPr>
              <a:t>        考点</a:t>
            </a:r>
            <a:r>
              <a:rPr lang="en-US" altLang="zh-CN" sz="2400" b="1" dirty="0" smtClean="0">
                <a:solidFill>
                  <a:schemeClr val="accent4"/>
                </a:solidFill>
                <a:latin typeface="+mn-ea"/>
              </a:rPr>
              <a:t>——</a:t>
            </a:r>
            <a:r>
              <a:rPr lang="zh-CN" altLang="en-US" sz="2400" b="1" dirty="0" smtClean="0">
                <a:solidFill>
                  <a:schemeClr val="accent4"/>
                </a:solidFill>
                <a:latin typeface="+mn-ea"/>
              </a:rPr>
              <a:t>雅典民主制</a:t>
            </a:r>
            <a:endParaRPr lang="en-US" altLang="zh-CN" sz="2400" b="1" dirty="0" smtClean="0">
              <a:solidFill>
                <a:schemeClr val="accent4"/>
              </a:solidFill>
              <a:latin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30703" y="1391708"/>
            <a:ext cx="293614" cy="2937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88900" dist="63500" dir="8100000" algn="tr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05741" y="1093463"/>
            <a:ext cx="3752811" cy="540590"/>
          </a:xfrm>
          <a:prstGeom prst="roundRect">
            <a:avLst/>
          </a:prstGeom>
          <a:gradFill>
            <a:gsLst>
              <a:gs pos="42000">
                <a:srgbClr val="F0F0F0"/>
              </a:gs>
              <a:gs pos="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8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accent4"/>
                </a:solidFill>
                <a:latin typeface="+mn-ea"/>
              </a:rPr>
              <a:t>        考点</a:t>
            </a:r>
            <a:r>
              <a:rPr lang="en-US" altLang="zh-CN" sz="2400" b="1" dirty="0" smtClean="0">
                <a:solidFill>
                  <a:schemeClr val="accent4"/>
                </a:solidFill>
                <a:latin typeface="+mn-ea"/>
              </a:rPr>
              <a:t>——</a:t>
            </a:r>
            <a:r>
              <a:rPr lang="zh-CN" altLang="en-US" sz="2400" b="1" dirty="0" smtClean="0">
                <a:solidFill>
                  <a:schemeClr val="accent4"/>
                </a:solidFill>
                <a:latin typeface="+mn-ea"/>
              </a:rPr>
              <a:t>雅典民主制</a:t>
            </a:r>
            <a:endParaRPr lang="en-US" altLang="zh-CN" sz="2400" b="1" dirty="0" smtClean="0">
              <a:solidFill>
                <a:schemeClr val="accent4"/>
              </a:solidFill>
              <a:latin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17256" y="1190003"/>
            <a:ext cx="293614" cy="2937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88900" dist="63500" dir="8100000" algn="tr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内容占位符 8"/>
          <p:cNvSpPr txBox="1">
            <a:spLocks/>
          </p:cNvSpPr>
          <p:nvPr/>
        </p:nvSpPr>
        <p:spPr>
          <a:xfrm>
            <a:off x="661398" y="1727072"/>
            <a:ext cx="8001056" cy="492922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zh-CN" altLang="en-US" b="1" dirty="0" smtClean="0">
                <a:solidFill>
                  <a:srgbClr val="090904"/>
                </a:solidFill>
                <a:sym typeface="+mn-ea"/>
              </a:rPr>
              <a:t>（一）雅典民主形成背景</a:t>
            </a:r>
          </a:p>
          <a:p>
            <a:r>
              <a:rPr lang="zh-CN" altLang="en-US" b="1" dirty="0" smtClean="0">
                <a:solidFill>
                  <a:srgbClr val="090904"/>
                </a:solidFill>
                <a:sym typeface="+mn-ea"/>
              </a:rPr>
              <a:t>   雅典民主制是在平民与贵族的不断斗争中，经过多次改革逐渐形成；艰难；</a:t>
            </a:r>
            <a:endParaRPr lang="en-US" altLang="zh-CN" b="1" dirty="0" smtClean="0">
              <a:solidFill>
                <a:srgbClr val="090904"/>
              </a:solidFill>
              <a:sym typeface="+mn-ea"/>
            </a:endParaRPr>
          </a:p>
          <a:p>
            <a:endParaRPr lang="zh-CN" altLang="en-US" b="1" dirty="0" smtClean="0">
              <a:solidFill>
                <a:srgbClr val="090904"/>
              </a:solidFill>
              <a:sym typeface="+mn-ea"/>
            </a:endParaRP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（二）民主特点</a:t>
            </a: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1.</a:t>
            </a:r>
            <a:r>
              <a:rPr lang="zh-CN" altLang="en-US" b="1" dirty="0" smtClean="0">
                <a:solidFill>
                  <a:srgbClr val="090904"/>
                </a:solidFill>
              </a:rPr>
              <a:t>人民主权与轮番而治</a:t>
            </a: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         全体</a:t>
            </a:r>
            <a:r>
              <a:rPr lang="zh-CN" altLang="en-US" b="1" dirty="0" smtClean="0">
                <a:solidFill>
                  <a:schemeClr val="tx1"/>
                </a:solidFill>
              </a:rPr>
              <a:t>公民是</a:t>
            </a:r>
            <a:r>
              <a:rPr lang="zh-CN" altLang="en-US" b="1" dirty="0" smtClean="0">
                <a:solidFill>
                  <a:srgbClr val="090904"/>
                </a:solidFill>
              </a:rPr>
              <a:t>统治者，参与政治，集体掌握国家最高权力；</a:t>
            </a:r>
            <a:endParaRPr lang="en-US" altLang="zh-CN" b="1" dirty="0" smtClean="0">
              <a:solidFill>
                <a:srgbClr val="090904"/>
              </a:solidFill>
            </a:endParaRP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         公民集体内部相对平等；法律至上；    培养公民意识；</a:t>
            </a: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2.</a:t>
            </a:r>
            <a:r>
              <a:rPr lang="zh-CN" altLang="en-US" b="1" dirty="0" smtClean="0">
                <a:solidFill>
                  <a:srgbClr val="090904"/>
                </a:solidFill>
              </a:rPr>
              <a:t>有一套民主制度机构</a:t>
            </a: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3.</a:t>
            </a:r>
            <a:r>
              <a:rPr lang="zh-CN" altLang="en-US" b="1" dirty="0" smtClean="0">
                <a:solidFill>
                  <a:srgbClr val="090904"/>
                </a:solidFill>
              </a:rPr>
              <a:t>有一套相应的民主程序</a:t>
            </a: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4.</a:t>
            </a:r>
            <a:r>
              <a:rPr lang="zh-CN" altLang="en-US" b="1" dirty="0" smtClean="0">
                <a:solidFill>
                  <a:srgbClr val="090904"/>
                </a:solidFill>
              </a:rPr>
              <a:t>采取直接民主的形式</a:t>
            </a:r>
            <a:endParaRPr lang="en-US" altLang="zh-CN" b="1" dirty="0" smtClean="0">
              <a:solidFill>
                <a:srgbClr val="090904"/>
              </a:solidFill>
            </a:endParaRPr>
          </a:p>
          <a:p>
            <a:endParaRPr lang="zh-CN" altLang="en-US" b="1" dirty="0" smtClean="0">
              <a:solidFill>
                <a:srgbClr val="090904"/>
              </a:solidFill>
            </a:endParaRP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（三）雅典民主制的弊端</a:t>
            </a: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        </a:t>
            </a:r>
            <a:r>
              <a:rPr lang="en-US" altLang="zh-CN" b="1" dirty="0" smtClean="0">
                <a:solidFill>
                  <a:srgbClr val="090904"/>
                </a:solidFill>
              </a:rPr>
              <a:t>1.</a:t>
            </a:r>
            <a:r>
              <a:rPr lang="zh-CN" altLang="en-US" b="1" dirty="0" smtClean="0">
                <a:solidFill>
                  <a:srgbClr val="090904"/>
                </a:solidFill>
              </a:rPr>
              <a:t>实施民主的主体狭小；</a:t>
            </a:r>
            <a:endParaRPr lang="en-US" altLang="zh-CN" b="1" dirty="0" smtClean="0">
              <a:solidFill>
                <a:srgbClr val="090904"/>
              </a:solidFill>
            </a:endParaRP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 2.</a:t>
            </a:r>
            <a:r>
              <a:rPr lang="zh-CN" altLang="en-US" b="1" dirty="0" smtClean="0">
                <a:solidFill>
                  <a:srgbClr val="090904"/>
                </a:solidFill>
              </a:rPr>
              <a:t>有民主无自由；</a:t>
            </a:r>
            <a:endParaRPr lang="en-US" altLang="zh-CN" b="1" dirty="0" smtClean="0">
              <a:solidFill>
                <a:srgbClr val="090904"/>
              </a:solidFill>
            </a:endParaRPr>
          </a:p>
          <a:p>
            <a:r>
              <a:rPr lang="en-US" altLang="zh-CN" b="1" dirty="0" smtClean="0">
                <a:solidFill>
                  <a:srgbClr val="090904"/>
                </a:solidFill>
              </a:rPr>
              <a:t>        3.</a:t>
            </a:r>
            <a:r>
              <a:rPr lang="zh-CN" altLang="en-US" b="1" dirty="0" smtClean="0">
                <a:solidFill>
                  <a:srgbClr val="090904"/>
                </a:solidFill>
              </a:rPr>
              <a:t>民主泛滥，出现过非理性现象</a:t>
            </a:r>
            <a:endParaRPr lang="en-US" altLang="zh-CN" b="1" dirty="0" smtClean="0">
              <a:solidFill>
                <a:srgbClr val="090904"/>
              </a:solidFill>
            </a:endParaRPr>
          </a:p>
          <a:p>
            <a:endParaRPr lang="zh-CN" altLang="en-US" b="1" dirty="0" smtClean="0">
              <a:solidFill>
                <a:srgbClr val="090904"/>
              </a:solidFill>
            </a:endParaRPr>
          </a:p>
          <a:p>
            <a:r>
              <a:rPr lang="zh-CN" altLang="en-US" b="1" dirty="0" smtClean="0">
                <a:solidFill>
                  <a:srgbClr val="090904"/>
                </a:solidFill>
              </a:rPr>
              <a:t>（四）相关人物：梭伦、克里斯提尼、伯利克里、苏格拉底等。</a:t>
            </a:r>
          </a:p>
          <a:p>
            <a:endParaRPr lang="zh-CN" altLang="en-US" b="1" dirty="0" smtClean="0">
              <a:solidFill>
                <a:srgbClr val="090904"/>
              </a:solidFill>
            </a:endParaRPr>
          </a:p>
          <a:p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8"/>
          <p:cNvSpPr/>
          <p:nvPr/>
        </p:nvSpPr>
        <p:spPr>
          <a:xfrm>
            <a:off x="618565" y="2461865"/>
            <a:ext cx="2189728" cy="2325288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42121" y="3049236"/>
            <a:ext cx="17741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专项训练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综合训练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9" name="组合 38"/>
          <p:cNvGrpSpPr/>
          <p:nvPr/>
        </p:nvGrpSpPr>
        <p:grpSpPr>
          <a:xfrm>
            <a:off x="838629" y="1365214"/>
            <a:ext cx="1838068" cy="576849"/>
            <a:chOff x="814328" y="3219334"/>
            <a:chExt cx="1378731" cy="432536"/>
          </a:xfrm>
        </p:grpSpPr>
        <p:grpSp>
          <p:nvGrpSpPr>
            <p:cNvPr id="10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11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圆角矩形 4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186713" y="3281921"/>
              <a:ext cx="1006346" cy="276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 smtClean="0">
                  <a:solidFill>
                    <a:srgbClr val="C00000"/>
                  </a:solidFill>
                </a:rPr>
                <a:t>二轮复习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577230" y="2496279"/>
            <a:ext cx="513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专项训练</a:t>
            </a:r>
            <a:endParaRPr lang="en-US" altLang="zh-CN" sz="2800" b="1" dirty="0" smtClean="0"/>
          </a:p>
        </p:txBody>
      </p:sp>
      <p:sp>
        <p:nvSpPr>
          <p:cNvPr id="18" name="矩形 17"/>
          <p:cNvSpPr/>
          <p:nvPr/>
        </p:nvSpPr>
        <p:spPr>
          <a:xfrm>
            <a:off x="5172325" y="1181617"/>
            <a:ext cx="141577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 smtClean="0"/>
              <a:t>？</a:t>
            </a:r>
            <a:endParaRPr lang="zh-CN" altLang="en-US" sz="9600" dirty="0"/>
          </a:p>
        </p:txBody>
      </p:sp>
      <p:sp>
        <p:nvSpPr>
          <p:cNvPr id="19" name="TextBox 18"/>
          <p:cNvSpPr txBox="1"/>
          <p:nvPr/>
        </p:nvSpPr>
        <p:spPr>
          <a:xfrm>
            <a:off x="3474449" y="3350428"/>
            <a:ext cx="5136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考试大纲的考核目标与要求的四个层次</a:t>
            </a:r>
            <a:r>
              <a:rPr lang="en-US" altLang="zh-CN" sz="2800" b="1" dirty="0" smtClean="0"/>
              <a:t>12</a:t>
            </a:r>
            <a:r>
              <a:rPr lang="zh-CN" altLang="en-US" sz="2800" b="1" dirty="0" smtClean="0"/>
              <a:t>个能力考查；</a:t>
            </a:r>
            <a:endParaRPr lang="en-US" altLang="zh-CN" sz="2800" b="1" dirty="0" smtClean="0"/>
          </a:p>
        </p:txBody>
      </p:sp>
      <p:sp>
        <p:nvSpPr>
          <p:cNvPr id="24" name="矩形 23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5154" y="5050465"/>
            <a:ext cx="1711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怎么考？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838629" y="1365214"/>
            <a:ext cx="1838068" cy="576849"/>
            <a:chOff x="814328" y="3219334"/>
            <a:chExt cx="1378731" cy="432536"/>
          </a:xfrm>
        </p:grpSpPr>
        <p:grpSp>
          <p:nvGrpSpPr>
            <p:cNvPr id="3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圆角矩形 4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186713" y="3281921"/>
              <a:ext cx="1006346" cy="276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 smtClean="0">
                  <a:solidFill>
                    <a:srgbClr val="C00000"/>
                  </a:solidFill>
                </a:rPr>
                <a:t>二轮复习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205090" y="1326698"/>
            <a:ext cx="513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专项训练</a:t>
            </a:r>
            <a:endParaRPr lang="en-US" altLang="zh-CN" sz="2800" b="1" dirty="0" smtClean="0"/>
          </a:p>
        </p:txBody>
      </p:sp>
      <p:sp>
        <p:nvSpPr>
          <p:cNvPr id="24" name="矩形 23"/>
          <p:cNvSpPr/>
          <p:nvPr/>
        </p:nvSpPr>
        <p:spPr>
          <a:xfrm>
            <a:off x="3221665" y="2009552"/>
            <a:ext cx="4901609" cy="452431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dirty="0" smtClean="0"/>
              <a:t>　</a:t>
            </a:r>
            <a:r>
              <a:rPr lang="en-US" altLang="zh-CN" dirty="0" smtClean="0"/>
              <a:t>1.</a:t>
            </a:r>
            <a:r>
              <a:rPr lang="zh-CN" altLang="en-US" b="1" dirty="0" smtClean="0"/>
              <a:t>获取和解读信息</a:t>
            </a:r>
            <a:endParaRPr lang="zh-CN" altLang="en-US" dirty="0" smtClean="0"/>
          </a:p>
          <a:p>
            <a:r>
              <a:rPr lang="zh-CN" altLang="en-US" dirty="0" smtClean="0"/>
              <a:t>　　理解试题提供的图文材料和考试</a:t>
            </a:r>
            <a:r>
              <a:rPr lang="zh-CN" altLang="en-US" dirty="0" smtClean="0"/>
              <a:t>要求</a:t>
            </a:r>
            <a:endParaRPr lang="zh-CN" altLang="en-US" dirty="0" smtClean="0"/>
          </a:p>
          <a:p>
            <a:r>
              <a:rPr lang="zh-CN" altLang="en-US" dirty="0" smtClean="0"/>
              <a:t>　　</a:t>
            </a:r>
            <a:r>
              <a:rPr lang="zh-CN" altLang="en-US" dirty="0" smtClean="0">
                <a:solidFill>
                  <a:srgbClr val="FF0000"/>
                </a:solidFill>
              </a:rPr>
              <a:t>整理材料，最大限度地获取有效</a:t>
            </a:r>
            <a:r>
              <a:rPr lang="zh-CN" altLang="en-US" dirty="0" smtClean="0">
                <a:solidFill>
                  <a:srgbClr val="FF0000"/>
                </a:solidFill>
              </a:rPr>
              <a:t>信息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　　对有效信息进行完整、准确、合理的</a:t>
            </a:r>
            <a:r>
              <a:rPr lang="zh-CN" altLang="en-US" dirty="0" smtClean="0"/>
              <a:t>解读</a:t>
            </a:r>
            <a:endParaRPr lang="zh-CN" altLang="en-US" dirty="0" smtClean="0"/>
          </a:p>
          <a:p>
            <a:r>
              <a:rPr lang="zh-CN" altLang="en-US" dirty="0" smtClean="0"/>
              <a:t>　</a:t>
            </a:r>
            <a:r>
              <a:rPr lang="en-US" altLang="zh-CN" dirty="0" smtClean="0"/>
              <a:t>2.</a:t>
            </a:r>
            <a:r>
              <a:rPr lang="zh-CN" altLang="en-US" b="1" dirty="0" smtClean="0"/>
              <a:t>调动和运用知识</a:t>
            </a:r>
            <a:endParaRPr lang="zh-CN" altLang="en-US" dirty="0" smtClean="0"/>
          </a:p>
          <a:p>
            <a:r>
              <a:rPr lang="zh-CN" altLang="en-US" dirty="0" smtClean="0"/>
              <a:t>　　辨别历史事实与历史</a:t>
            </a:r>
            <a:r>
              <a:rPr lang="zh-CN" altLang="en-US" dirty="0" smtClean="0"/>
              <a:t>叙述</a:t>
            </a:r>
            <a:endParaRPr lang="zh-CN" altLang="en-US" dirty="0" smtClean="0"/>
          </a:p>
          <a:p>
            <a:r>
              <a:rPr lang="zh-CN" altLang="en-US" dirty="0" smtClean="0"/>
              <a:t>　　理解历史叙述与历史</a:t>
            </a:r>
            <a:r>
              <a:rPr lang="zh-CN" altLang="en-US" dirty="0" smtClean="0"/>
              <a:t>结论</a:t>
            </a:r>
            <a:endParaRPr lang="zh-CN" altLang="en-US" dirty="0" smtClean="0"/>
          </a:p>
          <a:p>
            <a:r>
              <a:rPr lang="zh-CN" altLang="en-US" dirty="0" smtClean="0"/>
              <a:t>　　说明历史现象和历史观</a:t>
            </a:r>
            <a:r>
              <a:rPr lang="zh-CN" altLang="en-US" dirty="0" smtClean="0"/>
              <a:t>点</a:t>
            </a:r>
            <a:endParaRPr lang="zh-CN" altLang="en-US" dirty="0" smtClean="0"/>
          </a:p>
          <a:p>
            <a:r>
              <a:rPr lang="zh-CN" altLang="en-US" dirty="0" smtClean="0"/>
              <a:t>　</a:t>
            </a:r>
            <a:r>
              <a:rPr lang="en-US" altLang="zh-CN" dirty="0" smtClean="0"/>
              <a:t>3.</a:t>
            </a:r>
            <a:r>
              <a:rPr lang="zh-CN" altLang="en-US" b="1" dirty="0" smtClean="0"/>
              <a:t>描述和阐释事物</a:t>
            </a:r>
            <a:endParaRPr lang="zh-CN" altLang="en-US" dirty="0" smtClean="0"/>
          </a:p>
          <a:p>
            <a:r>
              <a:rPr lang="zh-CN" altLang="en-US" dirty="0" smtClean="0"/>
              <a:t>　　客观叙述历史</a:t>
            </a:r>
            <a:r>
              <a:rPr lang="zh-CN" altLang="en-US" dirty="0" smtClean="0"/>
              <a:t>事实</a:t>
            </a:r>
            <a:endParaRPr lang="zh-CN" altLang="en-US" dirty="0" smtClean="0"/>
          </a:p>
          <a:p>
            <a:r>
              <a:rPr lang="zh-CN" altLang="en-US" dirty="0" smtClean="0"/>
              <a:t>　　正确解释历史</a:t>
            </a:r>
            <a:r>
              <a:rPr lang="zh-CN" altLang="en-US" dirty="0" smtClean="0"/>
              <a:t>事物</a:t>
            </a:r>
            <a:endParaRPr lang="zh-CN" altLang="en-US" dirty="0" smtClean="0"/>
          </a:p>
          <a:p>
            <a:r>
              <a:rPr lang="zh-CN" altLang="en-US" dirty="0" smtClean="0"/>
              <a:t>　　认识历史事物的</a:t>
            </a:r>
            <a:r>
              <a:rPr lang="zh-CN" altLang="en-US" dirty="0" smtClean="0"/>
              <a:t>本质</a:t>
            </a:r>
            <a:endParaRPr lang="zh-CN" altLang="en-US" dirty="0" smtClean="0"/>
          </a:p>
          <a:p>
            <a:r>
              <a:rPr lang="zh-CN" altLang="en-US" dirty="0" smtClean="0"/>
              <a:t>　</a:t>
            </a:r>
            <a:r>
              <a:rPr lang="en-US" altLang="zh-CN" dirty="0" smtClean="0"/>
              <a:t>4.</a:t>
            </a:r>
            <a:r>
              <a:rPr lang="zh-CN" altLang="en-US" b="1" dirty="0" smtClean="0"/>
              <a:t>论证和探讨问题</a:t>
            </a:r>
            <a:endParaRPr lang="zh-CN" altLang="en-US" dirty="0" smtClean="0"/>
          </a:p>
          <a:p>
            <a:r>
              <a:rPr lang="zh-CN" altLang="en-US" dirty="0" smtClean="0"/>
              <a:t>　　发现历史</a:t>
            </a:r>
            <a:r>
              <a:rPr lang="zh-CN" altLang="en-US" dirty="0" smtClean="0"/>
              <a:t>问题</a:t>
            </a:r>
            <a:endParaRPr lang="zh-CN" altLang="en-US" dirty="0" smtClean="0"/>
          </a:p>
          <a:p>
            <a:r>
              <a:rPr lang="zh-CN" altLang="en-US" dirty="0" smtClean="0"/>
              <a:t>　　论证历史</a:t>
            </a:r>
            <a:r>
              <a:rPr lang="zh-CN" altLang="en-US" dirty="0" smtClean="0"/>
              <a:t>问题</a:t>
            </a:r>
            <a:endParaRPr lang="zh-CN" altLang="en-US" dirty="0" smtClean="0"/>
          </a:p>
          <a:p>
            <a:r>
              <a:rPr lang="zh-CN" altLang="en-US" dirty="0" smtClean="0"/>
              <a:t>　　独立提出观点</a:t>
            </a:r>
            <a:endParaRPr lang="zh-CN" altLang="en-US" dirty="0"/>
          </a:p>
        </p:txBody>
      </p:sp>
      <p:sp>
        <p:nvSpPr>
          <p:cNvPr id="19" name="椭圆 8"/>
          <p:cNvSpPr/>
          <p:nvPr/>
        </p:nvSpPr>
        <p:spPr>
          <a:xfrm>
            <a:off x="618565" y="2461865"/>
            <a:ext cx="2189728" cy="2325288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2121" y="3049236"/>
            <a:ext cx="17741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专项训练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综合训练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27052" y="5061098"/>
            <a:ext cx="1711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怎么考？</a:t>
            </a:r>
          </a:p>
        </p:txBody>
      </p:sp>
      <p:sp>
        <p:nvSpPr>
          <p:cNvPr id="28" name="矩形 27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838629" y="1365214"/>
            <a:ext cx="1838068" cy="576849"/>
            <a:chOff x="814328" y="3219334"/>
            <a:chExt cx="1378731" cy="432536"/>
          </a:xfrm>
        </p:grpSpPr>
        <p:grpSp>
          <p:nvGrpSpPr>
            <p:cNvPr id="3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圆角矩形 4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186713" y="3281921"/>
              <a:ext cx="1006346" cy="276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 smtClean="0">
                  <a:solidFill>
                    <a:srgbClr val="C00000"/>
                  </a:solidFill>
                </a:rPr>
                <a:t>二轮复习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300784" y="2049711"/>
            <a:ext cx="5136776" cy="415498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1.</a:t>
            </a:r>
            <a:r>
              <a:rPr lang="zh-CN" altLang="en-US" sz="2400" b="1" dirty="0" smtClean="0"/>
              <a:t>依据</a:t>
            </a:r>
            <a:r>
              <a:rPr lang="en-US" altLang="zh-CN" sz="2400" b="1" dirty="0" smtClean="0"/>
              <a:t>12</a:t>
            </a:r>
            <a:r>
              <a:rPr lang="zh-CN" altLang="en-US" sz="2400" b="1" dirty="0" smtClean="0"/>
              <a:t>种能力展示的样题，设计专项；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分析试题问的是什么，怎么问的，从材料中怎么提炼的，答案如何归纳的？</a:t>
            </a:r>
            <a:endParaRPr lang="en-US" altLang="zh-CN" sz="2400" b="1" dirty="0" smtClean="0"/>
          </a:p>
          <a:p>
            <a:endParaRPr lang="en-US" altLang="zh-CN" sz="2400" b="1" dirty="0" smtClean="0"/>
          </a:p>
          <a:p>
            <a:r>
              <a:rPr lang="en-US" altLang="zh-CN" sz="2400" b="1" dirty="0" smtClean="0"/>
              <a:t>2.</a:t>
            </a:r>
            <a:r>
              <a:rPr lang="zh-CN" altLang="en-US" sz="2400" b="1" dirty="0" smtClean="0"/>
              <a:t>依据样题搜集各地模拟试题和高考原题，以主干知识为线索，组卷，提升学生独立思考、分析和解决问题的能力；</a:t>
            </a:r>
            <a:endParaRPr lang="en-US" altLang="zh-CN" sz="2400" b="1" dirty="0" smtClean="0"/>
          </a:p>
          <a:p>
            <a:endParaRPr lang="en-US" altLang="zh-CN" sz="2400" b="1" dirty="0" smtClean="0"/>
          </a:p>
          <a:p>
            <a:r>
              <a:rPr lang="en-US" altLang="zh-CN" sz="2400" b="1" dirty="0" smtClean="0"/>
              <a:t>3.</a:t>
            </a:r>
            <a:r>
              <a:rPr lang="zh-CN" altLang="en-US" sz="2400" b="1" dirty="0" smtClean="0"/>
              <a:t>采用</a:t>
            </a:r>
            <a:r>
              <a:rPr lang="en-US" altLang="zh-CN" sz="2400" b="1" dirty="0" smtClean="0"/>
              <a:t>12+3</a:t>
            </a:r>
            <a:r>
              <a:rPr lang="zh-CN" altLang="en-US" sz="2400" b="1" dirty="0" smtClean="0"/>
              <a:t>的训练模式；</a:t>
            </a:r>
            <a:endParaRPr lang="en-US" altLang="zh-CN" sz="2400" b="1" dirty="0" smtClean="0"/>
          </a:p>
        </p:txBody>
      </p:sp>
      <p:sp>
        <p:nvSpPr>
          <p:cNvPr id="18" name="椭圆 8"/>
          <p:cNvSpPr/>
          <p:nvPr/>
        </p:nvSpPr>
        <p:spPr>
          <a:xfrm>
            <a:off x="618565" y="2461865"/>
            <a:ext cx="2189728" cy="2325288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2121" y="3049236"/>
            <a:ext cx="17741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专项训练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综合训练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27052" y="5061098"/>
            <a:ext cx="1711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怎么考？</a:t>
            </a:r>
          </a:p>
        </p:txBody>
      </p:sp>
      <p:sp>
        <p:nvSpPr>
          <p:cNvPr id="25" name="矩形 24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22578" y="144743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</a:rPr>
              <a:t>具体做法</a:t>
            </a:r>
            <a:endParaRPr lang="en-US" altLang="zh-CN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>
            <a:endCxn id="15" idx="0"/>
          </p:cNvCxnSpPr>
          <p:nvPr/>
        </p:nvCxnSpPr>
        <p:spPr>
          <a:xfrm rot="16200000" flipH="1">
            <a:off x="3869389" y="3553383"/>
            <a:ext cx="1089216" cy="6051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20"/>
          <p:cNvCxnSpPr>
            <a:cxnSpLocks noChangeShapeType="1"/>
          </p:cNvCxnSpPr>
          <p:nvPr/>
        </p:nvCxnSpPr>
        <p:spPr bwMode="auto">
          <a:xfrm flipV="1">
            <a:off x="1834951" y="2998694"/>
            <a:ext cx="2118484" cy="1249672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325418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1010378" y="308845"/>
            <a:ext cx="2378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20"/>
          <p:cNvCxnSpPr>
            <a:cxnSpLocks noChangeShapeType="1"/>
          </p:cNvCxnSpPr>
          <p:nvPr/>
        </p:nvCxnSpPr>
        <p:spPr bwMode="auto">
          <a:xfrm rot="10800000">
            <a:off x="5129586" y="2995256"/>
            <a:ext cx="2003610" cy="1290917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sysDot"/>
            <a:miter lim="800000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8" name="组合 7"/>
          <p:cNvGrpSpPr/>
          <p:nvPr/>
        </p:nvGrpSpPr>
        <p:grpSpPr>
          <a:xfrm>
            <a:off x="228600" y="4074459"/>
            <a:ext cx="2043953" cy="20036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88658" y="4128247"/>
            <a:ext cx="2111189" cy="19498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10705" y="4185163"/>
            <a:ext cx="1990165" cy="190353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307976" y="1264024"/>
            <a:ext cx="2191872" cy="1815434"/>
            <a:chOff x="3730851" y="1565709"/>
            <a:chExt cx="1674506" cy="1675113"/>
          </a:xfrm>
        </p:grpSpPr>
        <p:grpSp>
          <p:nvGrpSpPr>
            <p:cNvPr id="32" name="组合 51"/>
            <p:cNvGrpSpPr/>
            <p:nvPr/>
          </p:nvGrpSpPr>
          <p:grpSpPr>
            <a:xfrm>
              <a:off x="3730851" y="1565709"/>
              <a:ext cx="1674506" cy="167511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987997" y="1926211"/>
              <a:ext cx="1233889" cy="993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备考</a:t>
              </a:r>
              <a:endPara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策略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470648" y="4450976"/>
            <a:ext cx="1801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zh-CN" sz="2400" b="1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73956" y="4494912"/>
            <a:ext cx="17107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ln/>
                <a:solidFill>
                  <a:schemeClr val="accent3">
                    <a:lumMod val="75000"/>
                  </a:schemeClr>
                </a:solidFill>
                <a:latin typeface="+mn-ea"/>
                <a:cs typeface="宋体" pitchFamily="2" charset="-122"/>
              </a:rPr>
              <a:t>分析高考试题，明确考查方式</a:t>
            </a:r>
            <a:endParaRPr lang="zh-CN" altLang="en-US" sz="2400" dirty="0">
              <a:solidFill>
                <a:schemeClr val="accent3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040825" y="4544635"/>
            <a:ext cx="1501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ln/>
                <a:latin typeface="+mn-ea"/>
                <a:cs typeface="宋体" pitchFamily="2" charset="-122"/>
              </a:rPr>
              <a:t>理清复习思路 ，落实素养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96091" y="1257565"/>
            <a:ext cx="5252485" cy="504753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2015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年高考新课标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II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卷   阅读材料，完成下列要求。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材料一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孟子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中记载了孟子与其学生关于法律问题的讨论。学生问：“舜做天子后，假如其父杀人，舜的法官该怎么办呢？”孟子回答：“抓起来就行了。”学生又问：“难道舜不阻止法官吗？”孟子说：“舜怎么能阻止呢？法官是按职责办事。”学生问：“那舜又该怎么办呢？”孟子说：“舜应当放弃天子之位，毫不顾惜。然后偷偷也背上父亲逃到海边住下，一辈子都很快乐，把曾经做过天子的事情忘掉。”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据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孟子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br>
              <a:rPr lang="en-US" altLang="zh-CN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材料二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公元前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399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年，苏格拉底被雅典陪审法庭以亵渎神明与蛊惑青年的罪名判处死刑。他与他的弟子们都认为判决不公。当弟子们安排苏格拉底逃走时，他却认为，虽然逃走是一种正义，但审判过程符合雅典法律程序，遵守合法的判决也是正义的要求，而且是更大的正义，因为如果拒服从判决，就等于践踏法律，倘若人人都以自己认为的正义为借口而任意践踏法律，社会秩序将混乱不堪，城邦将无法存在。最终他选择在弟子面前饮下毒药，从容赴死。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摘编自（古希腊）柏拉图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苏格拉底的申辩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br>
              <a:rPr lang="en-US" altLang="zh-CN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）结合材料及所学知识，概括孟子和苏拉拉底的法制观念。（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分）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）根据材料并结合所学知识，指出两种法制观念产生的社会背景及其共同的历史价值。（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15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分）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endParaRPr lang="zh-CN" altLang="en-US" sz="1400" b="1" dirty="0">
              <a:latin typeface="仿宋" pitchFamily="49" charset="-122"/>
              <a:ea typeface="仿宋" pitchFamily="49" charset="-122"/>
            </a:endParaRPr>
          </a:p>
        </p:txBody>
      </p:sp>
      <p:grpSp>
        <p:nvGrpSpPr>
          <p:cNvPr id="32" name="组合 38"/>
          <p:cNvGrpSpPr/>
          <p:nvPr/>
        </p:nvGrpSpPr>
        <p:grpSpPr>
          <a:xfrm>
            <a:off x="838629" y="1365214"/>
            <a:ext cx="1838068" cy="576849"/>
            <a:chOff x="814328" y="3219334"/>
            <a:chExt cx="1378731" cy="432536"/>
          </a:xfrm>
        </p:grpSpPr>
        <p:grpSp>
          <p:nvGrpSpPr>
            <p:cNvPr id="33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35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186713" y="3281921"/>
              <a:ext cx="1006346" cy="276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 smtClean="0">
                  <a:solidFill>
                    <a:srgbClr val="C00000"/>
                  </a:solidFill>
                </a:rPr>
                <a:t>二轮复习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9" name="椭圆 8"/>
          <p:cNvSpPr/>
          <p:nvPr/>
        </p:nvSpPr>
        <p:spPr>
          <a:xfrm>
            <a:off x="639830" y="2153521"/>
            <a:ext cx="1784393" cy="1621037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37813" y="2464445"/>
            <a:ext cx="1109963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专项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训练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04037" y="4646727"/>
            <a:ext cx="25518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+mn-ea"/>
              </a:rPr>
              <a:t>1.</a:t>
            </a:r>
            <a:r>
              <a:rPr lang="zh-CN" altLang="en-US" sz="2000" b="1" dirty="0" smtClean="0">
                <a:solidFill>
                  <a:srgbClr val="C00000"/>
                </a:solidFill>
                <a:latin typeface="+mn-ea"/>
              </a:rPr>
              <a:t>获取和解读信息</a:t>
            </a:r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　　</a:t>
            </a:r>
          </a:p>
          <a:p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　整理材料，最大限度地获取有效信息。</a:t>
            </a:r>
          </a:p>
          <a:p>
            <a:r>
              <a:rPr lang="zh-CN" altLang="en-US" sz="2000" dirty="0" smtClean="0">
                <a:solidFill>
                  <a:srgbClr val="C00000"/>
                </a:solidFill>
                <a:latin typeface="+mn-ea"/>
              </a:rPr>
              <a:t>　　</a:t>
            </a:r>
            <a:endParaRPr lang="zh-CN" altLang="en-US" sz="2000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34904" y="3980421"/>
            <a:ext cx="10384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/>
              <a:t>举例</a:t>
            </a:r>
            <a:endParaRPr lang="zh-CN" altLang="en-US" sz="2400" b="1" dirty="0"/>
          </a:p>
        </p:txBody>
      </p:sp>
      <p:sp>
        <p:nvSpPr>
          <p:cNvPr id="47" name="矩形 46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9095" y="1225668"/>
            <a:ext cx="5252485" cy="526297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2015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年高考新课标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II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卷  阅读材料，完成下列要求。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材料一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孟子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中记载了孟子与其学生关于法律问题的讨论。学生问：“舜做天子后，假如其父杀人，舜的法官该怎么办呢？”孟子回答：“抓起来就行了。”学生又问：“难道舜不阻止法官吗？”孟子说：“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舜怎么能阻止呢？法官是按职责办事。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”学生问：“那舜又该怎么办呢？”孟子说：</a:t>
            </a:r>
            <a:r>
              <a:rPr lang="zh-CN" altLang="en-US" sz="1400" b="1" dirty="0" smtClean="0">
                <a:solidFill>
                  <a:srgbClr val="00B0F0"/>
                </a:solidFill>
                <a:latin typeface="仿宋" pitchFamily="49" charset="-122"/>
                <a:ea typeface="仿宋" pitchFamily="49" charset="-122"/>
              </a:rPr>
              <a:t>“舜应当放弃天子之位，毫不顾惜。然后偷偷也背上父亲逃到海边住下，一辈子都很快乐，把曾经做过天子的事情忘掉。”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据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孟子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br>
              <a:rPr lang="en-US" altLang="zh-CN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材料二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公元前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399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年，苏格拉底被雅典陪审法庭以亵渎神明与蛊惑青年的罪名判处死刑。他与他的弟子们都认为判决不公。当弟子们安排苏格拉底逃走时，</a:t>
            </a:r>
            <a:r>
              <a:rPr lang="zh-CN" altLang="en-US" sz="1400" b="1" dirty="0" smtClean="0">
                <a:solidFill>
                  <a:srgbClr val="00B050"/>
                </a:solidFill>
                <a:latin typeface="仿宋" pitchFamily="49" charset="-122"/>
                <a:ea typeface="仿宋" pitchFamily="49" charset="-122"/>
              </a:rPr>
              <a:t>他却认为，虽然逃走是一种正义，但审判过程符合雅典法律程序，遵守合法的判决也是正义的要求，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而且是更大的正义，因为如果拒服从判决，就等于践踏法律，</a:t>
            </a:r>
            <a:r>
              <a:rPr lang="zh-CN" altLang="en-US" sz="1400" b="1" dirty="0" smtClean="0">
                <a:solidFill>
                  <a:srgbClr val="7030A0"/>
                </a:solidFill>
                <a:latin typeface="仿宋" pitchFamily="49" charset="-122"/>
                <a:ea typeface="仿宋" pitchFamily="49" charset="-122"/>
              </a:rPr>
              <a:t>倘若人人都以自己认为的正义为借口而任意践踏法律，社会秩序将混乱不堪，城邦将无法存在。</a:t>
            </a:r>
            <a:r>
              <a:rPr lang="zh-CN" altLang="en-US" sz="1400" b="1" dirty="0" smtClean="0">
                <a:solidFill>
                  <a:schemeClr val="accent2">
                    <a:lumMod val="75000"/>
                  </a:schemeClr>
                </a:solidFill>
                <a:latin typeface="仿宋" pitchFamily="49" charset="-122"/>
                <a:ea typeface="仿宋" pitchFamily="49" charset="-122"/>
              </a:rPr>
              <a:t>最终他选择在弟子面前饮下毒药，从容赴死。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/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——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摘编自（古希腊）柏拉图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《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苏格拉底的申辩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》</a:t>
            </a:r>
            <a:br>
              <a:rPr lang="en-US" altLang="zh-CN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）结合材料及所学知识，概括孟子和苏拉拉底的法制观念。（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分）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）根据材料并结合所学知识，指出两种法制观念产生的社会背景及其共同的历史价值。（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</a:rPr>
              <a:t>15</a:t>
            </a:r>
            <a:r>
              <a:rPr lang="zh-CN" altLang="en-US" sz="1400" b="1" dirty="0" smtClean="0">
                <a:latin typeface="仿宋" pitchFamily="49" charset="-122"/>
                <a:ea typeface="仿宋" pitchFamily="49" charset="-122"/>
              </a:rPr>
              <a:t>分）</a:t>
            </a:r>
            <a:br>
              <a:rPr lang="zh-CN" altLang="en-US" sz="1400" b="1" dirty="0" smtClean="0">
                <a:latin typeface="仿宋" pitchFamily="49" charset="-122"/>
                <a:ea typeface="仿宋" pitchFamily="49" charset="-122"/>
              </a:rPr>
            </a:br>
            <a:endParaRPr lang="zh-CN" altLang="en-US" sz="1400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07394" y="1329070"/>
            <a:ext cx="188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孟子认为治国需要法制，权力不能干预法制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07394" y="2374605"/>
            <a:ext cx="188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孟子认为法律与人伦发生冲突时，应该维护人伦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07394" y="5502664"/>
            <a:ext cx="188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苏格拉底认为法律至上，任何人都应该守法，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07394" y="3530009"/>
            <a:ext cx="1881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苏格拉底的法制观念是守法是正义行为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07394" y="4564911"/>
            <a:ext cx="1881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苏格拉底认为守法关乎城邦存亡</a:t>
            </a:r>
          </a:p>
        </p:txBody>
      </p:sp>
      <p:sp>
        <p:nvSpPr>
          <p:cNvPr id="14" name="矩形 13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71869" y="1682867"/>
            <a:ext cx="6826104" cy="175432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2017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</a:rPr>
              <a:t>年高考新课标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II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</a:rPr>
              <a:t>卷   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41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</a:rPr>
              <a:t>题</a:t>
            </a:r>
            <a:br>
              <a:rPr lang="zh-CN" altLang="en-US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 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）根据材料一并结合所学知识，分析清政府在雍正年间与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19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世纪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70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年代矿业政策的差异及原因。（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15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分）</a:t>
            </a:r>
          </a:p>
          <a:p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）根据材料并结合所学知识，说明与清代矿业政策相比，新中国“一五”计划期间矿业政策的特点，并简析其意义。（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10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分）</a:t>
            </a:r>
          </a:p>
          <a:p>
            <a:endParaRPr lang="zh-CN" altLang="en-US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8574" y="4036207"/>
            <a:ext cx="6826104" cy="175432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2017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</a:rPr>
              <a:t>年高考海南卷     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21</a:t>
            </a:r>
            <a:r>
              <a:rPr lang="zh-CN" altLang="en-US" b="1" dirty="0" smtClean="0">
                <a:latin typeface="仿宋" pitchFamily="49" charset="-122"/>
                <a:ea typeface="仿宋" pitchFamily="49" charset="-122"/>
              </a:rPr>
              <a:t>题</a:t>
            </a:r>
            <a:br>
              <a:rPr lang="zh-CN" altLang="en-US" b="1" dirty="0" smtClean="0">
                <a:latin typeface="仿宋" pitchFamily="49" charset="-122"/>
                <a:ea typeface="仿宋" pitchFamily="49" charset="-122"/>
              </a:rPr>
            </a:b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 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）根据材料，概括说明宋太宗对“陈桥兵变”的解释与今人研究的结果有何不同。（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6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分）</a:t>
            </a:r>
          </a:p>
          <a:p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）根据材料并结合所学知识，简析宋太宗重修《太祖实录》关于“陈桥兵变”记载的原因。（</a:t>
            </a:r>
            <a:r>
              <a:rPr lang="en-US" altLang="zh-CN" b="1" dirty="0" smtClean="0">
                <a:latin typeface="仿宋" pitchFamily="49" charset="-122"/>
                <a:ea typeface="仿宋" pitchFamily="49" charset="-122"/>
              </a:rPr>
              <a:t>9</a:t>
            </a:r>
            <a:r>
              <a:rPr lang="zh-CN" altLang="zh-CN" b="1" dirty="0" smtClean="0">
                <a:latin typeface="仿宋" pitchFamily="49" charset="-122"/>
                <a:ea typeface="仿宋" pitchFamily="49" charset="-122"/>
              </a:rPr>
              <a:t>分）</a:t>
            </a:r>
          </a:p>
          <a:p>
            <a:endParaRPr lang="zh-CN" altLang="en-US" b="1" dirty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8"/>
          <p:cNvSpPr/>
          <p:nvPr/>
        </p:nvSpPr>
        <p:spPr>
          <a:xfrm>
            <a:off x="618565" y="2461865"/>
            <a:ext cx="2189728" cy="2325288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42121" y="3049236"/>
            <a:ext cx="17741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专项训练</a:t>
            </a:r>
            <a:endParaRPr lang="en-US" altLang="zh-CN" sz="2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</a:rPr>
              <a:t>综合训练</a:t>
            </a:r>
            <a:endParaRPr lang="en-US" altLang="zh-CN" sz="28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838629" y="1365214"/>
            <a:ext cx="1838068" cy="576849"/>
            <a:chOff x="814328" y="3219334"/>
            <a:chExt cx="1378731" cy="432536"/>
          </a:xfrm>
        </p:grpSpPr>
        <p:grpSp>
          <p:nvGrpSpPr>
            <p:cNvPr id="3" name="组合 36"/>
            <p:cNvGrpSpPr/>
            <p:nvPr/>
          </p:nvGrpSpPr>
          <p:grpSpPr>
            <a:xfrm>
              <a:off x="814328" y="3219334"/>
              <a:ext cx="1356392" cy="432536"/>
              <a:chOff x="2173927" y="3285519"/>
              <a:chExt cx="1721136" cy="548848"/>
            </a:xfrm>
          </p:grpSpPr>
          <p:grpSp>
            <p:nvGrpSpPr>
              <p:cNvPr id="4" name="组合 38"/>
              <p:cNvGrpSpPr/>
              <p:nvPr/>
            </p:nvGrpSpPr>
            <p:grpSpPr>
              <a:xfrm>
                <a:off x="2173927" y="3285519"/>
                <a:ext cx="1721136" cy="548848"/>
                <a:chOff x="4304043" y="1286668"/>
                <a:chExt cx="38379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4304043" y="1286668"/>
                  <a:ext cx="38379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圆角矩形 44"/>
                <p:cNvSpPr/>
                <p:nvPr/>
              </p:nvSpPr>
              <p:spPr>
                <a:xfrm>
                  <a:off x="4351927" y="1373342"/>
                  <a:ext cx="374217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186713" y="3281921"/>
              <a:ext cx="1006346" cy="276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400" dirty="0" smtClean="0">
                  <a:solidFill>
                    <a:srgbClr val="C00000"/>
                  </a:solidFill>
                </a:rPr>
                <a:t>二轮复习</a:t>
              </a:r>
              <a:endParaRPr lang="zh-CN" altLang="en-US" sz="2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439008" y="2443118"/>
            <a:ext cx="513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综合训练</a:t>
            </a:r>
            <a:endParaRPr lang="en-US" altLang="zh-CN" sz="2800" b="1" dirty="0" smtClean="0"/>
          </a:p>
        </p:txBody>
      </p:sp>
      <p:sp>
        <p:nvSpPr>
          <p:cNvPr id="18" name="矩形 17"/>
          <p:cNvSpPr/>
          <p:nvPr/>
        </p:nvSpPr>
        <p:spPr>
          <a:xfrm>
            <a:off x="3487611" y="3510149"/>
            <a:ext cx="380104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/>
              <a:t>采用</a:t>
            </a:r>
            <a:r>
              <a:rPr lang="en-US" altLang="zh-CN" sz="2800" b="1" dirty="0" smtClean="0"/>
              <a:t>12+3</a:t>
            </a:r>
            <a:r>
              <a:rPr lang="zh-CN" altLang="en-US" sz="2800" b="1" dirty="0" smtClean="0"/>
              <a:t>的训练模式；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试题来源：高考试题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                    反复训练</a:t>
            </a:r>
            <a:endParaRPr lang="zh-CN" altLang="en-US" sz="2800" dirty="0"/>
          </a:p>
        </p:txBody>
      </p:sp>
      <p:sp>
        <p:nvSpPr>
          <p:cNvPr id="24" name="矩形 23"/>
          <p:cNvSpPr/>
          <p:nvPr/>
        </p:nvSpPr>
        <p:spPr>
          <a:xfrm>
            <a:off x="3439483" y="326323"/>
            <a:ext cx="4584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+mn-ea"/>
                <a:cs typeface="宋体" pitchFamily="2" charset="-122"/>
              </a:rPr>
              <a:t>理清复习思路 ，</a:t>
            </a:r>
            <a:r>
              <a:rPr lang="zh-CN" altLang="en-US" sz="2400" dirty="0" smtClean="0">
                <a:latin typeface="+mn-ea"/>
                <a:cs typeface="宋体" pitchFamily="2" charset="-122"/>
              </a:rPr>
              <a:t>落实</a:t>
            </a:r>
            <a:r>
              <a:rPr lang="zh-CN" altLang="zh-CN" sz="2400" dirty="0" smtClean="0">
                <a:latin typeface="+mn-ea"/>
                <a:cs typeface="宋体" pitchFamily="2" charset="-122"/>
              </a:rPr>
              <a:t>素养的养成</a:t>
            </a:r>
            <a:endParaRPr lang="zh-CN" altLang="en-US" sz="2400" dirty="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325418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010378" y="308845"/>
            <a:ext cx="2378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075540" y="2877671"/>
            <a:ext cx="7301978" cy="2803445"/>
          </a:xfrm>
          <a:custGeom>
            <a:avLst/>
            <a:gdLst>
              <a:gd name="connsiteX0" fmla="*/ 3046614 w 3490561"/>
              <a:gd name="connsiteY0" fmla="*/ 0 h 2177997"/>
              <a:gd name="connsiteX1" fmla="*/ 3490561 w 3490561"/>
              <a:gd name="connsiteY1" fmla="*/ 544484 h 2177997"/>
              <a:gd name="connsiteX2" fmla="*/ 3218319 w 3490561"/>
              <a:gd name="connsiteY2" fmla="*/ 544484 h 2177997"/>
              <a:gd name="connsiteX3" fmla="*/ 3218112 w 3490561"/>
              <a:gd name="connsiteY3" fmla="*/ 544953 h 2177997"/>
              <a:gd name="connsiteX4" fmla="*/ 3140272 w 3490561"/>
              <a:gd name="connsiteY4" fmla="*/ 721295 h 2177997"/>
              <a:gd name="connsiteX5" fmla="*/ 3140227 w 3490561"/>
              <a:gd name="connsiteY5" fmla="*/ 721374 h 2177997"/>
              <a:gd name="connsiteX6" fmla="*/ 3140008 w 3490561"/>
              <a:gd name="connsiteY6" fmla="*/ 721871 h 2177997"/>
              <a:gd name="connsiteX7" fmla="*/ 1883411 w 3490561"/>
              <a:gd name="connsiteY7" fmla="*/ 1823766 h 2177997"/>
              <a:gd name="connsiteX8" fmla="*/ 1883227 w 3490561"/>
              <a:gd name="connsiteY8" fmla="*/ 1823842 h 2177997"/>
              <a:gd name="connsiteX9" fmla="*/ 1882612 w 3490561"/>
              <a:gd name="connsiteY9" fmla="*/ 1824142 h 2177997"/>
              <a:gd name="connsiteX10" fmla="*/ 1766930 w 3490561"/>
              <a:gd name="connsiteY10" fmla="*/ 1871601 h 2177997"/>
              <a:gd name="connsiteX11" fmla="*/ 1663784 w 3490561"/>
              <a:gd name="connsiteY11" fmla="*/ 1913959 h 2177997"/>
              <a:gd name="connsiteX12" fmla="*/ 1663179 w 3490561"/>
              <a:gd name="connsiteY12" fmla="*/ 1914164 h 2177997"/>
              <a:gd name="connsiteX13" fmla="*/ 1662001 w 3490561"/>
              <a:gd name="connsiteY13" fmla="*/ 1914647 h 2177997"/>
              <a:gd name="connsiteX14" fmla="*/ 1558777 w 3490561"/>
              <a:gd name="connsiteY14" fmla="*/ 1949524 h 2177997"/>
              <a:gd name="connsiteX15" fmla="*/ 1433858 w 3490561"/>
              <a:gd name="connsiteY15" fmla="*/ 1991834 h 2177997"/>
              <a:gd name="connsiteX16" fmla="*/ 1432311 w 3490561"/>
              <a:gd name="connsiteY16" fmla="*/ 1992254 h 2177997"/>
              <a:gd name="connsiteX17" fmla="*/ 1430801 w 3490561"/>
              <a:gd name="connsiteY17" fmla="*/ 1992764 h 2177997"/>
              <a:gd name="connsiteX18" fmla="*/ 1349014 w 3490561"/>
              <a:gd name="connsiteY18" fmla="*/ 2014904 h 2177997"/>
              <a:gd name="connsiteX19" fmla="*/ 1194714 w 3490561"/>
              <a:gd name="connsiteY19" fmla="*/ 2056862 h 2177997"/>
              <a:gd name="connsiteX20" fmla="*/ 1191674 w 3490561"/>
              <a:gd name="connsiteY20" fmla="*/ 2057497 h 2177997"/>
              <a:gd name="connsiteX21" fmla="*/ 1190064 w 3490561"/>
              <a:gd name="connsiteY21" fmla="*/ 2057933 h 2177997"/>
              <a:gd name="connsiteX22" fmla="*/ 1128321 w 3490561"/>
              <a:gd name="connsiteY22" fmla="*/ 2070732 h 2177997"/>
              <a:gd name="connsiteX23" fmla="*/ 947432 w 3490561"/>
              <a:gd name="connsiteY23" fmla="*/ 2108519 h 2177997"/>
              <a:gd name="connsiteX24" fmla="*/ 942476 w 3490561"/>
              <a:gd name="connsiteY24" fmla="*/ 2109255 h 2177997"/>
              <a:gd name="connsiteX25" fmla="*/ 940839 w 3490561"/>
              <a:gd name="connsiteY25" fmla="*/ 2109594 h 2177997"/>
              <a:gd name="connsiteX26" fmla="*/ 892376 w 3490561"/>
              <a:gd name="connsiteY26" fmla="*/ 2116693 h 2177997"/>
              <a:gd name="connsiteX27" fmla="*/ 693095 w 3490561"/>
              <a:gd name="connsiteY27" fmla="*/ 2146278 h 2177997"/>
              <a:gd name="connsiteX28" fmla="*/ 686126 w 3490561"/>
              <a:gd name="connsiteY28" fmla="*/ 2146903 h 2177997"/>
              <a:gd name="connsiteX29" fmla="*/ 684178 w 3490561"/>
              <a:gd name="connsiteY29" fmla="*/ 2147188 h 2177997"/>
              <a:gd name="connsiteX30" fmla="*/ 636667 w 3490561"/>
              <a:gd name="connsiteY30" fmla="*/ 2151337 h 2177997"/>
              <a:gd name="connsiteX31" fmla="*/ 432781 w 3490561"/>
              <a:gd name="connsiteY31" fmla="*/ 2169613 h 2177997"/>
              <a:gd name="connsiteX32" fmla="*/ 424249 w 3490561"/>
              <a:gd name="connsiteY32" fmla="*/ 2169883 h 2177997"/>
              <a:gd name="connsiteX33" fmla="*/ 421130 w 3490561"/>
              <a:gd name="connsiteY33" fmla="*/ 2170155 h 2177997"/>
              <a:gd name="connsiteX34" fmla="*/ 354965 w 3490561"/>
              <a:gd name="connsiteY34" fmla="*/ 2172073 h 2177997"/>
              <a:gd name="connsiteX35" fmla="*/ 167572 w 3490561"/>
              <a:gd name="connsiteY35" fmla="*/ 2177997 h 2177997"/>
              <a:gd name="connsiteX36" fmla="*/ 158985 w 3490561"/>
              <a:gd name="connsiteY36" fmla="*/ 2177754 h 2177997"/>
              <a:gd name="connsiteX37" fmla="*/ 152747 w 3490561"/>
              <a:gd name="connsiteY37" fmla="*/ 2177935 h 2177997"/>
              <a:gd name="connsiteX38" fmla="*/ 152746 w 3490561"/>
              <a:gd name="connsiteY38" fmla="*/ 2177935 h 2177997"/>
              <a:gd name="connsiteX39" fmla="*/ 0 w 3490561"/>
              <a:gd name="connsiteY39" fmla="*/ 2177935 h 2177997"/>
              <a:gd name="connsiteX40" fmla="*/ 0 w 3490561"/>
              <a:gd name="connsiteY40" fmla="*/ 2159509 h 2177997"/>
              <a:gd name="connsiteX41" fmla="*/ 107669 w 3490561"/>
              <a:gd name="connsiteY41" fmla="*/ 2150174 h 2177997"/>
              <a:gd name="connsiteX42" fmla="*/ 128683 w 3490561"/>
              <a:gd name="connsiteY42" fmla="*/ 2148352 h 2177997"/>
              <a:gd name="connsiteX43" fmla="*/ 128712 w 3490561"/>
              <a:gd name="connsiteY43" fmla="*/ 2148348 h 2177997"/>
              <a:gd name="connsiteX44" fmla="*/ 363659 w 3490561"/>
              <a:gd name="connsiteY44" fmla="*/ 2114941 h 2177997"/>
              <a:gd name="connsiteX45" fmla="*/ 439995 w 3490561"/>
              <a:gd name="connsiteY45" fmla="*/ 2100154 h 2177997"/>
              <a:gd name="connsiteX46" fmla="*/ 592283 w 3490561"/>
              <a:gd name="connsiteY46" fmla="*/ 2069829 h 2177997"/>
              <a:gd name="connsiteX47" fmla="*/ 680776 w 3490561"/>
              <a:gd name="connsiteY47" fmla="*/ 2047808 h 2177997"/>
              <a:gd name="connsiteX48" fmla="*/ 813809 w 3490561"/>
              <a:gd name="connsiteY48" fmla="*/ 2013449 h 2177997"/>
              <a:gd name="connsiteX49" fmla="*/ 905027 w 3490561"/>
              <a:gd name="connsiteY49" fmla="*/ 1985484 h 2177997"/>
              <a:gd name="connsiteX50" fmla="*/ 1027492 w 3490561"/>
              <a:gd name="connsiteY50" fmla="*/ 1946233 h 2177997"/>
              <a:gd name="connsiteX51" fmla="*/ 1118055 w 3490561"/>
              <a:gd name="connsiteY51" fmla="*/ 1912926 h 2177997"/>
              <a:gd name="connsiteX52" fmla="*/ 1232588 w 3490561"/>
              <a:gd name="connsiteY52" fmla="*/ 1868607 h 2177997"/>
              <a:gd name="connsiteX53" fmla="*/ 1320764 w 3490561"/>
              <a:gd name="connsiteY53" fmla="*/ 1830380 h 2177997"/>
              <a:gd name="connsiteX54" fmla="*/ 1428356 w 3490561"/>
              <a:gd name="connsiteY54" fmla="*/ 1780992 h 2177997"/>
              <a:gd name="connsiteX55" fmla="*/ 1513039 w 3490561"/>
              <a:gd name="connsiteY55" fmla="*/ 1738209 h 2177997"/>
              <a:gd name="connsiteX56" fmla="*/ 1614061 w 3490561"/>
              <a:gd name="connsiteY56" fmla="*/ 1683802 h 2177997"/>
              <a:gd name="connsiteX57" fmla="*/ 1694426 w 3490561"/>
              <a:gd name="connsiteY57" fmla="*/ 1636814 h 2177997"/>
              <a:gd name="connsiteX58" fmla="*/ 1788970 w 3490561"/>
              <a:gd name="connsiteY58" fmla="*/ 1577435 h 2177997"/>
              <a:gd name="connsiteX59" fmla="*/ 1864335 w 3490561"/>
              <a:gd name="connsiteY59" fmla="*/ 1526611 h 2177997"/>
              <a:gd name="connsiteX60" fmla="*/ 1952358 w 3490561"/>
              <a:gd name="connsiteY60" fmla="*/ 1462266 h 2177997"/>
              <a:gd name="connsiteX61" fmla="*/ 2022106 w 3490561"/>
              <a:gd name="connsiteY61" fmla="*/ 1408022 h 2177997"/>
              <a:gd name="connsiteX62" fmla="*/ 2073694 w 3490561"/>
              <a:gd name="connsiteY62" fmla="*/ 1364049 h 2177997"/>
              <a:gd name="connsiteX63" fmla="*/ 2304707 w 3490561"/>
              <a:gd name="connsiteY63" fmla="*/ 1139965 h 2177997"/>
              <a:gd name="connsiteX64" fmla="*/ 2330861 w 3490561"/>
              <a:gd name="connsiteY64" fmla="*/ 1108958 h 2177997"/>
              <a:gd name="connsiteX65" fmla="*/ 2517102 w 3490561"/>
              <a:gd name="connsiteY65" fmla="*/ 858257 h 2177997"/>
              <a:gd name="connsiteX66" fmla="*/ 2673772 w 3490561"/>
              <a:gd name="connsiteY66" fmla="*/ 544613 h 2177997"/>
              <a:gd name="connsiteX67" fmla="*/ 2673835 w 3490561"/>
              <a:gd name="connsiteY67" fmla="*/ 544484 h 2177997"/>
              <a:gd name="connsiteX68" fmla="*/ 2401593 w 3490561"/>
              <a:gd name="connsiteY68" fmla="*/ 544484 h 2177997"/>
              <a:gd name="connsiteX69" fmla="*/ 3046614 w 3490561"/>
              <a:gd name="connsiteY69" fmla="*/ 0 h 21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490561" h="2177997">
                <a:moveTo>
                  <a:pt x="3046614" y="0"/>
                </a:moveTo>
                <a:lnTo>
                  <a:pt x="3490561" y="544484"/>
                </a:lnTo>
                <a:lnTo>
                  <a:pt x="3218319" y="544484"/>
                </a:lnTo>
                <a:lnTo>
                  <a:pt x="3218112" y="544953"/>
                </a:lnTo>
                <a:lnTo>
                  <a:pt x="3140272" y="721295"/>
                </a:lnTo>
                <a:lnTo>
                  <a:pt x="3140227" y="721374"/>
                </a:lnTo>
                <a:lnTo>
                  <a:pt x="3140008" y="721871"/>
                </a:lnTo>
                <a:cubicBezTo>
                  <a:pt x="2903996" y="1185025"/>
                  <a:pt x="2454393" y="1567292"/>
                  <a:pt x="1883411" y="1823766"/>
                </a:cubicBezTo>
                <a:lnTo>
                  <a:pt x="1883227" y="1823842"/>
                </a:lnTo>
                <a:lnTo>
                  <a:pt x="1882612" y="1824142"/>
                </a:lnTo>
                <a:lnTo>
                  <a:pt x="1766930" y="1871601"/>
                </a:lnTo>
                <a:lnTo>
                  <a:pt x="1663784" y="1913959"/>
                </a:lnTo>
                <a:lnTo>
                  <a:pt x="1663179" y="1914164"/>
                </a:lnTo>
                <a:lnTo>
                  <a:pt x="1662001" y="1914647"/>
                </a:lnTo>
                <a:lnTo>
                  <a:pt x="1558777" y="1949524"/>
                </a:lnTo>
                <a:lnTo>
                  <a:pt x="1433858" y="1991834"/>
                </a:lnTo>
                <a:lnTo>
                  <a:pt x="1432311" y="1992254"/>
                </a:lnTo>
                <a:lnTo>
                  <a:pt x="1430801" y="1992764"/>
                </a:lnTo>
                <a:lnTo>
                  <a:pt x="1349014" y="2014904"/>
                </a:lnTo>
                <a:lnTo>
                  <a:pt x="1194714" y="2056862"/>
                </a:lnTo>
                <a:lnTo>
                  <a:pt x="1191674" y="2057497"/>
                </a:lnTo>
                <a:lnTo>
                  <a:pt x="1190064" y="2057933"/>
                </a:lnTo>
                <a:lnTo>
                  <a:pt x="1128321" y="2070732"/>
                </a:lnTo>
                <a:lnTo>
                  <a:pt x="947432" y="2108519"/>
                </a:lnTo>
                <a:lnTo>
                  <a:pt x="942476" y="2109255"/>
                </a:lnTo>
                <a:lnTo>
                  <a:pt x="940839" y="2109594"/>
                </a:lnTo>
                <a:lnTo>
                  <a:pt x="892376" y="2116693"/>
                </a:lnTo>
                <a:lnTo>
                  <a:pt x="693095" y="2146278"/>
                </a:lnTo>
                <a:lnTo>
                  <a:pt x="686126" y="2146903"/>
                </a:lnTo>
                <a:lnTo>
                  <a:pt x="684178" y="2147188"/>
                </a:lnTo>
                <a:lnTo>
                  <a:pt x="636667" y="2151337"/>
                </a:lnTo>
                <a:lnTo>
                  <a:pt x="432781" y="2169613"/>
                </a:lnTo>
                <a:lnTo>
                  <a:pt x="424249" y="2169883"/>
                </a:lnTo>
                <a:lnTo>
                  <a:pt x="421130" y="2170155"/>
                </a:lnTo>
                <a:lnTo>
                  <a:pt x="354965" y="2172073"/>
                </a:lnTo>
                <a:lnTo>
                  <a:pt x="167572" y="2177997"/>
                </a:lnTo>
                <a:lnTo>
                  <a:pt x="158985" y="2177754"/>
                </a:lnTo>
                <a:lnTo>
                  <a:pt x="152747" y="2177935"/>
                </a:lnTo>
                <a:lnTo>
                  <a:pt x="152746" y="2177935"/>
                </a:lnTo>
                <a:lnTo>
                  <a:pt x="0" y="2177935"/>
                </a:lnTo>
                <a:lnTo>
                  <a:pt x="0" y="2159509"/>
                </a:lnTo>
                <a:lnTo>
                  <a:pt x="107669" y="2150174"/>
                </a:lnTo>
                <a:lnTo>
                  <a:pt x="128683" y="2148352"/>
                </a:lnTo>
                <a:lnTo>
                  <a:pt x="128712" y="2148348"/>
                </a:lnTo>
                <a:lnTo>
                  <a:pt x="363659" y="2114941"/>
                </a:lnTo>
                <a:lnTo>
                  <a:pt x="439995" y="2100154"/>
                </a:lnTo>
                <a:lnTo>
                  <a:pt x="592283" y="2069829"/>
                </a:lnTo>
                <a:lnTo>
                  <a:pt x="680776" y="2047808"/>
                </a:lnTo>
                <a:lnTo>
                  <a:pt x="813809" y="2013449"/>
                </a:lnTo>
                <a:lnTo>
                  <a:pt x="905027" y="1985484"/>
                </a:lnTo>
                <a:lnTo>
                  <a:pt x="1027492" y="1946233"/>
                </a:lnTo>
                <a:lnTo>
                  <a:pt x="1118055" y="1912926"/>
                </a:lnTo>
                <a:lnTo>
                  <a:pt x="1232588" y="1868607"/>
                </a:lnTo>
                <a:lnTo>
                  <a:pt x="1320764" y="1830380"/>
                </a:lnTo>
                <a:lnTo>
                  <a:pt x="1428356" y="1780992"/>
                </a:lnTo>
                <a:lnTo>
                  <a:pt x="1513039" y="1738209"/>
                </a:lnTo>
                <a:lnTo>
                  <a:pt x="1614061" y="1683802"/>
                </a:lnTo>
                <a:lnTo>
                  <a:pt x="1694426" y="1636814"/>
                </a:lnTo>
                <a:lnTo>
                  <a:pt x="1788970" y="1577435"/>
                </a:lnTo>
                <a:lnTo>
                  <a:pt x="1864335" y="1526611"/>
                </a:lnTo>
                <a:lnTo>
                  <a:pt x="1952358" y="1462266"/>
                </a:lnTo>
                <a:lnTo>
                  <a:pt x="2022106" y="1408022"/>
                </a:lnTo>
                <a:lnTo>
                  <a:pt x="2073694" y="1364049"/>
                </a:lnTo>
                <a:lnTo>
                  <a:pt x="2304707" y="1139965"/>
                </a:lnTo>
                <a:lnTo>
                  <a:pt x="2330861" y="1108958"/>
                </a:lnTo>
                <a:lnTo>
                  <a:pt x="2517102" y="858257"/>
                </a:lnTo>
                <a:lnTo>
                  <a:pt x="2673772" y="544613"/>
                </a:lnTo>
                <a:lnTo>
                  <a:pt x="2673835" y="544484"/>
                </a:lnTo>
                <a:lnTo>
                  <a:pt x="2401593" y="544484"/>
                </a:lnTo>
                <a:lnTo>
                  <a:pt x="3046614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chemeClr val="bg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059705" y="1129553"/>
            <a:ext cx="1748119" cy="1734671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方向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662518" y="3939988"/>
            <a:ext cx="1358151" cy="131063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勤奋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536576" y="1215694"/>
            <a:ext cx="2877671" cy="222675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sz="7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85800" y="4101353"/>
            <a:ext cx="1277471" cy="138085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努力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947444" y="339770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>
                <a:latin typeface="微软雅黑" pitchFamily="34" charset="-122"/>
                <a:ea typeface="微软雅黑" pitchFamily="34" charset="-122"/>
              </a:rPr>
              <a:t>基于历史核心素养的高考备考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5" grpId="0" animBg="1"/>
      <p:bldP spid="1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2566266" y="1035453"/>
            <a:ext cx="3741377" cy="37413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2834986" y="2987133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方正姚体" pitchFamily="2" charset="-122"/>
                <a:ea typeface="方正姚体" pitchFamily="2" charset="-122"/>
              </a:rPr>
              <a:t>敬请批评指正</a:t>
            </a:r>
            <a:endParaRPr lang="zh-CN" altLang="en-US" sz="4000" b="1" dirty="0"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方正姚体" pitchFamily="2" charset="-122"/>
              <a:ea typeface="方正姚体" pitchFamily="2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2929474" y="2945568"/>
            <a:ext cx="3042416" cy="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70" name="TextBox 69"/>
          <p:cNvSpPr txBox="1"/>
          <p:nvPr/>
        </p:nvSpPr>
        <p:spPr>
          <a:xfrm>
            <a:off x="3151433" y="1885089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accent3"/>
                </a:solidFill>
                <a:latin typeface="+mn-ea"/>
              </a:rPr>
              <a:t>谢谢聆听</a:t>
            </a:r>
            <a:endParaRPr lang="zh-CN" altLang="en-US" sz="4800" b="1" dirty="0">
              <a:solidFill>
                <a:schemeClr val="accent3"/>
              </a:solidFill>
              <a:latin typeface="+mn-ea"/>
            </a:endParaRPr>
          </a:p>
        </p:txBody>
      </p:sp>
      <p:sp>
        <p:nvSpPr>
          <p:cNvPr id="92" name="椭圆 91"/>
          <p:cNvSpPr/>
          <p:nvPr/>
        </p:nvSpPr>
        <p:spPr>
          <a:xfrm rot="10498052">
            <a:off x="1565258" y="4789793"/>
            <a:ext cx="563789" cy="563789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 rot="10498052">
            <a:off x="2318615" y="5446285"/>
            <a:ext cx="228599" cy="228599"/>
          </a:xfrm>
          <a:prstGeom prst="ellipse">
            <a:avLst/>
          </a:prstGeom>
          <a:solidFill>
            <a:schemeClr val="accent5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2134226" y="4225782"/>
            <a:ext cx="845906" cy="8459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同心圆 9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90789" y="4320639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0" name="同心圆 9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843749" y="5150987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3" name="同心圆 10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5" name="椭圆 104"/>
          <p:cNvSpPr/>
          <p:nvPr/>
        </p:nvSpPr>
        <p:spPr>
          <a:xfrm rot="10498052">
            <a:off x="1830878" y="4082454"/>
            <a:ext cx="228599" cy="228599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1168880" y="5339903"/>
            <a:ext cx="441364" cy="4413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9" name="椭圆 108"/>
          <p:cNvSpPr/>
          <p:nvPr/>
        </p:nvSpPr>
        <p:spPr>
          <a:xfrm rot="10498052">
            <a:off x="809912" y="4958250"/>
            <a:ext cx="303658" cy="30365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3383008" y="4934093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3" name="椭圆 112"/>
          <p:cNvSpPr/>
          <p:nvPr/>
        </p:nvSpPr>
        <p:spPr>
          <a:xfrm rot="10498052">
            <a:off x="3573973" y="5532145"/>
            <a:ext cx="192350" cy="192350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4" name="椭圆 113"/>
          <p:cNvSpPr/>
          <p:nvPr/>
        </p:nvSpPr>
        <p:spPr>
          <a:xfrm rot="10498052">
            <a:off x="364029" y="5605256"/>
            <a:ext cx="228599" cy="228599"/>
          </a:xfrm>
          <a:prstGeom prst="ellipse">
            <a:avLst/>
          </a:prstGeom>
          <a:solidFill>
            <a:srgbClr val="4F81BD">
              <a:lumMod val="5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" name="椭圆 114"/>
          <p:cNvSpPr/>
          <p:nvPr/>
        </p:nvSpPr>
        <p:spPr>
          <a:xfrm rot="10498052">
            <a:off x="6480158" y="4819827"/>
            <a:ext cx="563789" cy="563789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6" name="椭圆 115"/>
          <p:cNvSpPr/>
          <p:nvPr/>
        </p:nvSpPr>
        <p:spPr>
          <a:xfrm rot="10498052">
            <a:off x="7233515" y="5476319"/>
            <a:ext cx="228599" cy="228599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7049126" y="4255816"/>
            <a:ext cx="845906" cy="8459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905689" y="4350673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7758649" y="5181021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6" name="椭圆 125"/>
          <p:cNvSpPr/>
          <p:nvPr/>
        </p:nvSpPr>
        <p:spPr>
          <a:xfrm rot="10498052">
            <a:off x="6745778" y="4112488"/>
            <a:ext cx="228599" cy="228599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6083780" y="5369937"/>
            <a:ext cx="441364" cy="4413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0" name="椭圆 129"/>
          <p:cNvSpPr/>
          <p:nvPr/>
        </p:nvSpPr>
        <p:spPr>
          <a:xfrm rot="10498052">
            <a:off x="5724812" y="4988284"/>
            <a:ext cx="303658" cy="30365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8297908" y="4964127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4" name="椭圆 133"/>
          <p:cNvSpPr/>
          <p:nvPr/>
        </p:nvSpPr>
        <p:spPr>
          <a:xfrm rot="10498052">
            <a:off x="8488873" y="5562179"/>
            <a:ext cx="192350" cy="192350"/>
          </a:xfrm>
          <a:prstGeom prst="ellipse">
            <a:avLst/>
          </a:prstGeom>
          <a:solidFill>
            <a:srgbClr val="4F81BD">
              <a:lumMod val="5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5" name="椭圆 134"/>
          <p:cNvSpPr/>
          <p:nvPr/>
        </p:nvSpPr>
        <p:spPr>
          <a:xfrm rot="10498052">
            <a:off x="5278929" y="5635290"/>
            <a:ext cx="228599" cy="228599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9027 -0.68768 L 3.61111E-6 2.94717E-6 " pathEditMode="relative" rAng="0" ptsTypes="AA">
                                      <p:cBhvr>
                                        <p:cTn id="6" dur="2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14" y="34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458 -0.82685 L 3.88889E-6 -1.85185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29" y="4132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267 -0.5607 L -5.55556E-7 2.03892E-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42" y="2802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511 -0.74143 L -3.61111E-6 4.4331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64" y="3707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2951 -0.81173 L 0 -2.46914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76" y="4058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5 -0.78931 L 8.33333E-7 -4.71733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458 -0.82685 L 3.88889E-6 -1.85185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29" y="4132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267 -0.5607 L -5.55556E-7 2.03892E-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42" y="2802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511 -0.74143 L -3.61111E-6 4.43312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64" y="3707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2951 -0.81173 L 0 -2.46914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76" y="4058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6 -0.7892 L 5E-6 2.46914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4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5 -0.78931 L 8.33333E-7 -4.71733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0" grpId="0"/>
      <p:bldP spid="92" grpId="0" animBg="1"/>
      <p:bldP spid="95" grpId="0" animBg="1"/>
      <p:bldP spid="105" grpId="0" animBg="1"/>
      <p:bldP spid="109" grpId="0" animBg="1"/>
      <p:bldP spid="113" grpId="0" animBg="1"/>
      <p:bldP spid="114" grpId="0" animBg="1"/>
      <p:bldP spid="115" grpId="0" animBg="1"/>
      <p:bldP spid="116" grpId="0" animBg="1"/>
      <p:bldP spid="126" grpId="0" animBg="1"/>
      <p:bldP spid="130" grpId="0" animBg="1"/>
      <p:bldP spid="134" grpId="0" animBg="1"/>
      <p:bldP spid="1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24438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5907" y="308845"/>
            <a:ext cx="20152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4"/>
          <p:cNvSpPr/>
          <p:nvPr/>
        </p:nvSpPr>
        <p:spPr>
          <a:xfrm rot="13712884">
            <a:off x="2879601" y="1981896"/>
            <a:ext cx="1436669" cy="184830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32"/>
          <p:cNvGrpSpPr/>
          <p:nvPr/>
        </p:nvGrpSpPr>
        <p:grpSpPr>
          <a:xfrm rot="8043655">
            <a:off x="4845910" y="1910924"/>
            <a:ext cx="1415890" cy="183890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TextBox 7"/>
          <p:cNvSpPr>
            <a:spLocks noChangeArrowheads="1"/>
          </p:cNvSpPr>
          <p:nvPr/>
        </p:nvSpPr>
        <p:spPr bwMode="auto">
          <a:xfrm>
            <a:off x="1653238" y="1161791"/>
            <a:ext cx="645533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3200" dirty="0" smtClean="0">
                <a:solidFill>
                  <a:srgbClr val="FF0000"/>
                </a:solidFill>
                <a:latin typeface="+mn-ea"/>
              </a:rPr>
              <a:t>一、</a:t>
            </a:r>
            <a:r>
              <a:rPr lang="zh-CN" altLang="zh-CN" sz="3200" b="1" dirty="0" smtClean="0">
                <a:solidFill>
                  <a:srgbClr val="FF0000"/>
                </a:solidFill>
              </a:rPr>
              <a:t>理解家国情怀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，把握考查立意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96234" y="2460811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63671" y="2447366"/>
            <a:ext cx="6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21049" y="4104946"/>
            <a:ext cx="22927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+mn-ea"/>
                <a:cs typeface="宋体" pitchFamily="2" charset="-122"/>
              </a:rPr>
              <a:t>研究核心素养 ， 提高自身理论素养</a:t>
            </a:r>
          </a:p>
        </p:txBody>
      </p:sp>
      <p:sp>
        <p:nvSpPr>
          <p:cNvPr id="58" name="矩形 57"/>
          <p:cNvSpPr/>
          <p:nvPr/>
        </p:nvSpPr>
        <p:spPr>
          <a:xfrm>
            <a:off x="5760049" y="4051158"/>
            <a:ext cx="24292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+mn-ea"/>
                <a:cs typeface="宋体" pitchFamily="2" charset="-122"/>
              </a:rPr>
              <a:t>分析教材，挖掘家国情怀考查的知识点</a:t>
            </a:r>
            <a:endParaRPr lang="zh-CN" altLang="en-US" sz="2800" dirty="0"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09562" y="339769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62518" y="564779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35567" y="308845"/>
            <a:ext cx="1826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09562" y="339769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82633" y="2335323"/>
            <a:ext cx="7893179" cy="3068937"/>
          </a:xfrm>
          <a:custGeom>
            <a:avLst/>
            <a:gdLst>
              <a:gd name="connsiteX0" fmla="*/ 605118 w 5580530"/>
              <a:gd name="connsiteY0" fmla="*/ 0 h 2407023"/>
              <a:gd name="connsiteX1" fmla="*/ 0 w 5580530"/>
              <a:gd name="connsiteY1" fmla="*/ 1196788 h 2407023"/>
              <a:gd name="connsiteX2" fmla="*/ 591671 w 5580530"/>
              <a:gd name="connsiteY2" fmla="*/ 2407023 h 2407023"/>
              <a:gd name="connsiteX3" fmla="*/ 4975412 w 5580530"/>
              <a:gd name="connsiteY3" fmla="*/ 2407023 h 2407023"/>
              <a:gd name="connsiteX4" fmla="*/ 5580530 w 5580530"/>
              <a:gd name="connsiteY4" fmla="*/ 1196788 h 2407023"/>
              <a:gd name="connsiteX5" fmla="*/ 4961965 w 5580530"/>
              <a:gd name="connsiteY5" fmla="*/ 0 h 2407023"/>
              <a:gd name="connsiteX6" fmla="*/ 605118 w 5580530"/>
              <a:gd name="connsiteY6" fmla="*/ 0 h 2407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0530" h="2407023">
                <a:moveTo>
                  <a:pt x="605118" y="0"/>
                </a:moveTo>
                <a:lnTo>
                  <a:pt x="0" y="1196788"/>
                </a:lnTo>
                <a:lnTo>
                  <a:pt x="591671" y="2407023"/>
                </a:lnTo>
                <a:lnTo>
                  <a:pt x="4975412" y="2407023"/>
                </a:lnTo>
                <a:lnTo>
                  <a:pt x="5580530" y="1196788"/>
                </a:lnTo>
                <a:lnTo>
                  <a:pt x="4961965" y="0"/>
                </a:lnTo>
                <a:lnTo>
                  <a:pt x="60511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5375649" y="2338642"/>
            <a:ext cx="3597800" cy="3050189"/>
          </a:xfrm>
          <a:custGeom>
            <a:avLst/>
            <a:gdLst>
              <a:gd name="T0" fmla="*/ 4479 w 4516"/>
              <a:gd name="T1" fmla="*/ 2074 h 3947"/>
              <a:gd name="T2" fmla="*/ 3967 w 4516"/>
              <a:gd name="T3" fmla="*/ 2960 h 3947"/>
              <a:gd name="T4" fmla="*/ 3455 w 4516"/>
              <a:gd name="T5" fmla="*/ 3847 h 3947"/>
              <a:gd name="T6" fmla="*/ 3282 w 4516"/>
              <a:gd name="T7" fmla="*/ 3947 h 3947"/>
              <a:gd name="T8" fmla="*/ 2258 w 4516"/>
              <a:gd name="T9" fmla="*/ 3947 h 3947"/>
              <a:gd name="T10" fmla="*/ 1234 w 4516"/>
              <a:gd name="T11" fmla="*/ 3947 h 3947"/>
              <a:gd name="T12" fmla="*/ 1061 w 4516"/>
              <a:gd name="T13" fmla="*/ 3847 h 3947"/>
              <a:gd name="T14" fmla="*/ 549 w 4516"/>
              <a:gd name="T15" fmla="*/ 2960 h 3947"/>
              <a:gd name="T16" fmla="*/ 37 w 4516"/>
              <a:gd name="T17" fmla="*/ 2074 h 3947"/>
              <a:gd name="T18" fmla="*/ 37 w 4516"/>
              <a:gd name="T19" fmla="*/ 1874 h 3947"/>
              <a:gd name="T20" fmla="*/ 549 w 4516"/>
              <a:gd name="T21" fmla="*/ 987 h 3947"/>
              <a:gd name="T22" fmla="*/ 1061 w 4516"/>
              <a:gd name="T23" fmla="*/ 100 h 3947"/>
              <a:gd name="T24" fmla="*/ 1234 w 4516"/>
              <a:gd name="T25" fmla="*/ 0 h 3947"/>
              <a:gd name="T26" fmla="*/ 2258 w 4516"/>
              <a:gd name="T27" fmla="*/ 0 h 3947"/>
              <a:gd name="T28" fmla="*/ 3282 w 4516"/>
              <a:gd name="T29" fmla="*/ 0 h 3947"/>
              <a:gd name="T30" fmla="*/ 3455 w 4516"/>
              <a:gd name="T31" fmla="*/ 100 h 3947"/>
              <a:gd name="T32" fmla="*/ 3967 w 4516"/>
              <a:gd name="T33" fmla="*/ 987 h 3947"/>
              <a:gd name="T34" fmla="*/ 4479 w 4516"/>
              <a:gd name="T35" fmla="*/ 1874 h 3947"/>
              <a:gd name="T36" fmla="*/ 4479 w 4516"/>
              <a:gd name="T37" fmla="*/ 2074 h 3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16" h="3947">
                <a:moveTo>
                  <a:pt x="4479" y="2074"/>
                </a:moveTo>
                <a:lnTo>
                  <a:pt x="3967" y="2960"/>
                </a:lnTo>
                <a:lnTo>
                  <a:pt x="3455" y="3847"/>
                </a:lnTo>
                <a:cubicBezTo>
                  <a:pt x="3418" y="3911"/>
                  <a:pt x="3355" y="3947"/>
                  <a:pt x="3282" y="3947"/>
                </a:cubicBezTo>
                <a:lnTo>
                  <a:pt x="2258" y="3947"/>
                </a:lnTo>
                <a:lnTo>
                  <a:pt x="1234" y="3947"/>
                </a:lnTo>
                <a:cubicBezTo>
                  <a:pt x="1160" y="3947"/>
                  <a:pt x="1097" y="3911"/>
                  <a:pt x="1061" y="3847"/>
                </a:cubicBezTo>
                <a:lnTo>
                  <a:pt x="549" y="2960"/>
                </a:lnTo>
                <a:lnTo>
                  <a:pt x="37" y="2074"/>
                </a:lnTo>
                <a:cubicBezTo>
                  <a:pt x="0" y="2010"/>
                  <a:pt x="0" y="1937"/>
                  <a:pt x="37" y="1874"/>
                </a:cubicBezTo>
                <a:lnTo>
                  <a:pt x="549" y="987"/>
                </a:lnTo>
                <a:lnTo>
                  <a:pt x="1061" y="100"/>
                </a:lnTo>
                <a:cubicBezTo>
                  <a:pt x="1097" y="36"/>
                  <a:pt x="1160" y="0"/>
                  <a:pt x="1234" y="0"/>
                </a:cubicBezTo>
                <a:lnTo>
                  <a:pt x="2258" y="0"/>
                </a:lnTo>
                <a:lnTo>
                  <a:pt x="3282" y="0"/>
                </a:lnTo>
                <a:cubicBezTo>
                  <a:pt x="3355" y="0"/>
                  <a:pt x="3418" y="36"/>
                  <a:pt x="3455" y="100"/>
                </a:cubicBezTo>
                <a:lnTo>
                  <a:pt x="3967" y="987"/>
                </a:lnTo>
                <a:lnTo>
                  <a:pt x="4479" y="1874"/>
                </a:lnTo>
                <a:cubicBezTo>
                  <a:pt x="4516" y="1937"/>
                  <a:pt x="4516" y="2010"/>
                  <a:pt x="4479" y="2074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2000"/>
                  <a:lumOff val="18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21000000" scaled="0"/>
          </a:gradFill>
          <a:ln w="7938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7"/>
          <p:cNvSpPr/>
          <p:nvPr/>
        </p:nvSpPr>
        <p:spPr bwMode="auto">
          <a:xfrm>
            <a:off x="5817540" y="2810805"/>
            <a:ext cx="2687119" cy="2267227"/>
          </a:xfrm>
          <a:custGeom>
            <a:avLst/>
            <a:gdLst>
              <a:gd name="T0" fmla="*/ 3404 w 3431"/>
              <a:gd name="T1" fmla="*/ 1576 h 2999"/>
              <a:gd name="T2" fmla="*/ 3015 w 3431"/>
              <a:gd name="T3" fmla="*/ 2249 h 2999"/>
              <a:gd name="T4" fmla="*/ 2625 w 3431"/>
              <a:gd name="T5" fmla="*/ 2923 h 2999"/>
              <a:gd name="T6" fmla="*/ 2494 w 3431"/>
              <a:gd name="T7" fmla="*/ 2999 h 2999"/>
              <a:gd name="T8" fmla="*/ 1716 w 3431"/>
              <a:gd name="T9" fmla="*/ 2999 h 2999"/>
              <a:gd name="T10" fmla="*/ 938 w 3431"/>
              <a:gd name="T11" fmla="*/ 2999 h 2999"/>
              <a:gd name="T12" fmla="*/ 806 w 3431"/>
              <a:gd name="T13" fmla="*/ 2923 h 2999"/>
              <a:gd name="T14" fmla="*/ 417 w 3431"/>
              <a:gd name="T15" fmla="*/ 2249 h 2999"/>
              <a:gd name="T16" fmla="*/ 28 w 3431"/>
              <a:gd name="T17" fmla="*/ 1576 h 2999"/>
              <a:gd name="T18" fmla="*/ 28 w 3431"/>
              <a:gd name="T19" fmla="*/ 1424 h 2999"/>
              <a:gd name="T20" fmla="*/ 417 w 3431"/>
              <a:gd name="T21" fmla="*/ 750 h 2999"/>
              <a:gd name="T22" fmla="*/ 806 w 3431"/>
              <a:gd name="T23" fmla="*/ 76 h 2999"/>
              <a:gd name="T24" fmla="*/ 938 w 3431"/>
              <a:gd name="T25" fmla="*/ 0 h 2999"/>
              <a:gd name="T26" fmla="*/ 1716 w 3431"/>
              <a:gd name="T27" fmla="*/ 0 h 2999"/>
              <a:gd name="T28" fmla="*/ 2494 w 3431"/>
              <a:gd name="T29" fmla="*/ 0 h 2999"/>
              <a:gd name="T30" fmla="*/ 2625 w 3431"/>
              <a:gd name="T31" fmla="*/ 76 h 2999"/>
              <a:gd name="T32" fmla="*/ 3015 w 3431"/>
              <a:gd name="T33" fmla="*/ 750 h 2999"/>
              <a:gd name="T34" fmla="*/ 3404 w 3431"/>
              <a:gd name="T35" fmla="*/ 1424 h 2999"/>
              <a:gd name="T36" fmla="*/ 3404 w 3431"/>
              <a:gd name="T37" fmla="*/ 1576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31" h="2999">
                <a:moveTo>
                  <a:pt x="3404" y="1576"/>
                </a:moveTo>
                <a:lnTo>
                  <a:pt x="3015" y="2249"/>
                </a:lnTo>
                <a:lnTo>
                  <a:pt x="2625" y="2923"/>
                </a:lnTo>
                <a:cubicBezTo>
                  <a:pt x="2598" y="2972"/>
                  <a:pt x="2550" y="2999"/>
                  <a:pt x="2494" y="2999"/>
                </a:cubicBezTo>
                <a:lnTo>
                  <a:pt x="1716" y="2999"/>
                </a:lnTo>
                <a:lnTo>
                  <a:pt x="938" y="2999"/>
                </a:lnTo>
                <a:cubicBezTo>
                  <a:pt x="882" y="2999"/>
                  <a:pt x="834" y="2972"/>
                  <a:pt x="806" y="2923"/>
                </a:cubicBezTo>
                <a:lnTo>
                  <a:pt x="417" y="2249"/>
                </a:lnTo>
                <a:lnTo>
                  <a:pt x="28" y="1576"/>
                </a:lnTo>
                <a:cubicBezTo>
                  <a:pt x="0" y="1527"/>
                  <a:pt x="0" y="1472"/>
                  <a:pt x="28" y="1424"/>
                </a:cubicBezTo>
                <a:lnTo>
                  <a:pt x="417" y="750"/>
                </a:lnTo>
                <a:lnTo>
                  <a:pt x="806" y="76"/>
                </a:lnTo>
                <a:cubicBezTo>
                  <a:pt x="834" y="28"/>
                  <a:pt x="882" y="0"/>
                  <a:pt x="938" y="0"/>
                </a:cubicBezTo>
                <a:lnTo>
                  <a:pt x="1716" y="0"/>
                </a:lnTo>
                <a:lnTo>
                  <a:pt x="2494" y="0"/>
                </a:lnTo>
                <a:cubicBezTo>
                  <a:pt x="2550" y="0"/>
                  <a:pt x="2598" y="28"/>
                  <a:pt x="2625" y="76"/>
                </a:cubicBezTo>
                <a:lnTo>
                  <a:pt x="3015" y="750"/>
                </a:lnTo>
                <a:lnTo>
                  <a:pt x="3404" y="1424"/>
                </a:lnTo>
                <a:cubicBezTo>
                  <a:pt x="3431" y="1472"/>
                  <a:pt x="3431" y="1527"/>
                  <a:pt x="3404" y="1576"/>
                </a:cubicBezTo>
                <a:close/>
              </a:path>
            </a:pathLst>
          </a:custGeom>
          <a:solidFill>
            <a:schemeClr val="accent1"/>
          </a:solidFill>
          <a:ln w="7938" cap="flat">
            <a:noFill/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文本框 25"/>
          <p:cNvSpPr txBox="1"/>
          <p:nvPr/>
        </p:nvSpPr>
        <p:spPr>
          <a:xfrm>
            <a:off x="6109013" y="3106271"/>
            <a:ext cx="23222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b="1" dirty="0" smtClean="0">
                <a:solidFill>
                  <a:schemeClr val="bg1"/>
                </a:solidFill>
              </a:rPr>
              <a:t>1.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研究核心素养  提高自身理论素养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1282" y="2885756"/>
            <a:ext cx="4027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历史学科核心素养主要包括唯物史观、时空观念、史料实证、历史解释、家国情怀五个方面。</a:t>
            </a:r>
            <a:endParaRPr lang="zh-CN" altLang="en-US" sz="24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/>
      <p:bldP spid="2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35624" y="578226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682907" y="3583909"/>
            <a:ext cx="1759540" cy="443130"/>
            <a:chOff x="3838575" y="2712368"/>
            <a:chExt cx="1604974" cy="36853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209074" y="3154316"/>
            <a:ext cx="1687855" cy="168846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3600" b="1" dirty="0" smtClean="0"/>
              <a:t>家国情怀</a:t>
            </a:r>
            <a:endParaRPr lang="zh-CN" altLang="en-US" sz="3600" b="1" dirty="0"/>
          </a:p>
        </p:txBody>
      </p:sp>
      <p:sp>
        <p:nvSpPr>
          <p:cNvPr id="17" name="矩形 16"/>
          <p:cNvSpPr/>
          <p:nvPr/>
        </p:nvSpPr>
        <p:spPr>
          <a:xfrm>
            <a:off x="1010379" y="308845"/>
            <a:ext cx="184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20368" y="1275877"/>
            <a:ext cx="4881282" cy="501675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概念界定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学习和探究历史应具有的社会责任和人文追求；</a:t>
            </a:r>
            <a:endParaRPr lang="en-US" altLang="zh-CN" sz="32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内涵</a:t>
            </a:r>
            <a:endParaRPr lang="en-US" altLang="zh-CN" sz="32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学习和探究历史应该有价值关怀，要充满人文情怀并关注现实问题，以服务于国家强盛，民族自强和人类社会的进步为使命。</a:t>
            </a:r>
          </a:p>
        </p:txBody>
      </p:sp>
      <p:sp>
        <p:nvSpPr>
          <p:cNvPr id="33" name="矩形 32"/>
          <p:cNvSpPr/>
          <p:nvPr/>
        </p:nvSpPr>
        <p:spPr>
          <a:xfrm>
            <a:off x="3369220" y="366663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2700000">
            <a:off x="309162" y="272950"/>
            <a:ext cx="382622" cy="466984"/>
          </a:xfrm>
          <a:prstGeom prst="roundRect">
            <a:avLst/>
          </a:prstGeom>
          <a:gradFill rotWithShape="1">
            <a:gsLst>
              <a:gs pos="0">
                <a:srgbClr val="E94744">
                  <a:shade val="51000"/>
                  <a:satMod val="130000"/>
                </a:srgbClr>
              </a:gs>
              <a:gs pos="80000">
                <a:srgbClr val="E94744">
                  <a:shade val="93000"/>
                  <a:satMod val="130000"/>
                </a:srgbClr>
              </a:gs>
              <a:gs pos="100000">
                <a:srgbClr val="E94744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94744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 rot="2700000">
            <a:off x="360952" y="458133"/>
            <a:ext cx="339475" cy="339475"/>
          </a:xfrm>
          <a:prstGeom prst="roundRect">
            <a:avLst/>
          </a:prstGeom>
          <a:gradFill>
            <a:gsLst>
              <a:gs pos="100000">
                <a:sysClr val="window" lastClr="FFFFFF">
                  <a:lumMod val="97000"/>
                </a:sysClr>
              </a:gs>
              <a:gs pos="0">
                <a:sysClr val="window" lastClr="FFFFFF">
                  <a:lumMod val="80000"/>
                </a:sysClr>
              </a:gs>
            </a:gsLst>
            <a:lin ang="2700000" scaled="1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1"/>
              <a:tileRect/>
            </a:gradFill>
            <a:prstDash val="solid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389965" y="874059"/>
            <a:ext cx="8377517" cy="268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635624" y="578226"/>
            <a:ext cx="4840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010379" y="308845"/>
            <a:ext cx="1840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备考策略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369220" y="366663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zh-CN" sz="2400" dirty="0" smtClean="0">
                <a:solidFill>
                  <a:srgbClr val="002060"/>
                </a:solidFill>
              </a:rPr>
              <a:t>理解家国情怀</a:t>
            </a:r>
            <a:r>
              <a:rPr lang="zh-CN" altLang="en-US" sz="2400" dirty="0" smtClean="0">
                <a:solidFill>
                  <a:srgbClr val="002060"/>
                </a:solidFill>
              </a:rPr>
              <a:t>，把握考查立意</a:t>
            </a:r>
            <a:endParaRPr lang="zh-CN" altLang="en-US" sz="2400" dirty="0">
              <a:solidFill>
                <a:srgbClr val="002060"/>
              </a:solidFill>
            </a:endParaRPr>
          </a:p>
        </p:txBody>
      </p:sp>
      <p:sp>
        <p:nvSpPr>
          <p:cNvPr id="18" name="Freeform 3"/>
          <p:cNvSpPr>
            <a:spLocks/>
          </p:cNvSpPr>
          <p:nvPr/>
        </p:nvSpPr>
        <p:spPr bwMode="gray">
          <a:xfrm>
            <a:off x="268940" y="3227294"/>
            <a:ext cx="8538883" cy="2743200"/>
          </a:xfrm>
          <a:custGeom>
            <a:avLst/>
            <a:gdLst>
              <a:gd name="T0" fmla="*/ 0 w 5424"/>
              <a:gd name="T1" fmla="*/ 1440 h 1488"/>
              <a:gd name="T2" fmla="*/ 0 w 5424"/>
              <a:gd name="T3" fmla="*/ 1488 h 1488"/>
              <a:gd name="T4" fmla="*/ 1152 w 5424"/>
              <a:gd name="T5" fmla="*/ 1488 h 1488"/>
              <a:gd name="T6" fmla="*/ 1392 w 5424"/>
              <a:gd name="T7" fmla="*/ 1008 h 1488"/>
              <a:gd name="T8" fmla="*/ 2544 w 5424"/>
              <a:gd name="T9" fmla="*/ 1008 h 1488"/>
              <a:gd name="T10" fmla="*/ 2832 w 5424"/>
              <a:gd name="T11" fmla="*/ 528 h 1488"/>
              <a:gd name="T12" fmla="*/ 3984 w 5424"/>
              <a:gd name="T13" fmla="*/ 528 h 1488"/>
              <a:gd name="T14" fmla="*/ 4272 w 5424"/>
              <a:gd name="T15" fmla="*/ 48 h 1488"/>
              <a:gd name="T16" fmla="*/ 5424 w 5424"/>
              <a:gd name="T17" fmla="*/ 48 h 1488"/>
              <a:gd name="T18" fmla="*/ 5424 w 5424"/>
              <a:gd name="T19" fmla="*/ 0 h 1488"/>
              <a:gd name="T20" fmla="*/ 4272 w 5424"/>
              <a:gd name="T21" fmla="*/ 0 h 1488"/>
              <a:gd name="T22" fmla="*/ 3984 w 5424"/>
              <a:gd name="T23" fmla="*/ 480 h 1488"/>
              <a:gd name="T24" fmla="*/ 2832 w 5424"/>
              <a:gd name="T25" fmla="*/ 480 h 1488"/>
              <a:gd name="T26" fmla="*/ 2544 w 5424"/>
              <a:gd name="T27" fmla="*/ 960 h 1488"/>
              <a:gd name="T28" fmla="*/ 1392 w 5424"/>
              <a:gd name="T29" fmla="*/ 960 h 1488"/>
              <a:gd name="T30" fmla="*/ 1152 w 5424"/>
              <a:gd name="T31" fmla="*/ 1440 h 1488"/>
              <a:gd name="T32" fmla="*/ 0 w 5424"/>
              <a:gd name="T33" fmla="*/ 144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3"/>
            </a:extrusionClr>
          </a:sp3d>
          <a:extLst/>
        </p:spPr>
        <p:txBody>
          <a:bodyPr lIns="91433" tIns="45716" rIns="91433" bIns="45716">
            <a:flatTx/>
          </a:bodyPr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551329" y="2931458"/>
            <a:ext cx="1990165" cy="1193619"/>
          </a:xfrm>
          <a:prstGeom prst="wedgeRoundRectCallout">
            <a:avLst>
              <a:gd name="adj1" fmla="val -21547"/>
              <a:gd name="adj2" fmla="val 71658"/>
              <a:gd name="adj3" fmla="val 16667"/>
            </a:avLst>
          </a:prstGeom>
          <a:solidFill>
            <a:schemeClr val="accent4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lIns="91433" tIns="45716" rIns="91433" bIns="45716" anchor="ctr"/>
          <a:lstStyle/>
          <a:p>
            <a:pPr lvl="0"/>
            <a:r>
              <a:rPr lang="zh-CN" altLang="en-US" sz="2000" b="1" dirty="0" smtClean="0">
                <a:solidFill>
                  <a:schemeClr val="bg1"/>
                </a:solidFill>
              </a:rPr>
              <a:t>对祖国认同，了</a:t>
            </a:r>
            <a:endParaRPr lang="en-US" altLang="zh-CN" sz="2000" b="1" dirty="0" smtClean="0">
              <a:solidFill>
                <a:schemeClr val="bg1"/>
              </a:solidFill>
            </a:endParaRPr>
          </a:p>
          <a:p>
            <a:pPr lvl="0"/>
            <a:r>
              <a:rPr lang="zh-CN" altLang="en-US" sz="2000" b="1" dirty="0" smtClean="0">
                <a:solidFill>
                  <a:schemeClr val="bg1"/>
                </a:solidFill>
              </a:rPr>
              <a:t>解中外历史多样</a:t>
            </a:r>
            <a:endParaRPr lang="en-US" altLang="zh-CN" sz="2000" b="1" dirty="0" smtClean="0">
              <a:solidFill>
                <a:schemeClr val="bg1"/>
              </a:solidFill>
            </a:endParaRPr>
          </a:p>
          <a:p>
            <a:pPr lvl="0"/>
            <a:r>
              <a:rPr lang="zh-CN" altLang="en-US" sz="2000" b="1" dirty="0" smtClean="0">
                <a:solidFill>
                  <a:schemeClr val="bg1"/>
                </a:solidFill>
              </a:rPr>
              <a:t>与特殊性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2689411" y="2245659"/>
            <a:ext cx="1842247" cy="1100980"/>
          </a:xfrm>
          <a:prstGeom prst="wedgeRoundRectCallout">
            <a:avLst>
              <a:gd name="adj1" fmla="val -23690"/>
              <a:gd name="adj2" fmla="val 74710"/>
              <a:gd name="adj3" fmla="val 16667"/>
            </a:avLst>
          </a:prstGeom>
          <a:solidFill>
            <a:srgbClr val="002060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lIns="91433" tIns="45716" rIns="91433" bIns="45716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n-ea"/>
              </a:rPr>
              <a:t>民族认同感，</a:t>
            </a:r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世</a:t>
            </a:r>
            <a:endParaRPr lang="en-US" altLang="zh-CN" sz="2000" b="1" dirty="0" smtClean="0">
              <a:ln/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algn="ctr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界发展是由多</a:t>
            </a:r>
            <a:endParaRPr lang="en-US" altLang="zh-CN" sz="2000" b="1" dirty="0" smtClean="0">
              <a:ln/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algn="ctr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元文明组成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4746813" y="1600200"/>
            <a:ext cx="1775010" cy="1363290"/>
          </a:xfrm>
          <a:prstGeom prst="wedgeRoundRectCallout">
            <a:avLst>
              <a:gd name="adj1" fmla="val -22262"/>
              <a:gd name="adj2" fmla="val 73184"/>
              <a:gd name="adj3" fmla="val 16667"/>
            </a:avLst>
          </a:prstGeom>
          <a:solidFill>
            <a:srgbClr val="C00000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lIns="91433" tIns="45716" rIns="91433" bIns="45716" anchor="ctr"/>
          <a:lstStyle/>
          <a:p>
            <a:pPr lvl="0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继承和弘扬中</a:t>
            </a:r>
            <a:endParaRPr lang="en-US" altLang="zh-CN" sz="2000" b="1" dirty="0" smtClean="0">
              <a:ln/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lvl="0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华优秀传统文</a:t>
            </a:r>
            <a:endParaRPr lang="en-US" altLang="zh-CN" sz="2000" b="1" dirty="0" smtClean="0">
              <a:ln/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lvl="0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化，正确的国</a:t>
            </a:r>
            <a:endParaRPr lang="en-US" altLang="zh-CN" sz="2000" b="1" dirty="0" smtClean="0">
              <a:ln/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lvl="0"/>
            <a:r>
              <a:rPr lang="zh-CN" altLang="en-US" sz="2000" b="1" dirty="0" smtClean="0">
                <a:ln/>
                <a:solidFill>
                  <a:schemeClr val="bg1"/>
                </a:solidFill>
                <a:latin typeface="+mn-ea"/>
                <a:cs typeface="宋体" pitchFamily="2" charset="-122"/>
              </a:rPr>
              <a:t>际意识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圆角矩形标注 24"/>
          <p:cNvSpPr/>
          <p:nvPr/>
        </p:nvSpPr>
        <p:spPr>
          <a:xfrm>
            <a:off x="6777317" y="1035425"/>
            <a:ext cx="1922929" cy="1452282"/>
          </a:xfrm>
          <a:prstGeom prst="wedgeRoundRectCallout">
            <a:avLst>
              <a:gd name="adj1" fmla="val -21547"/>
              <a:gd name="adj2" fmla="val 70131"/>
              <a:gd name="adj3" fmla="val 16667"/>
            </a:avLst>
          </a:prstGeom>
          <a:solidFill>
            <a:schemeClr val="accent5"/>
          </a:solidFill>
          <a:ln w="28575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lIns="91433" tIns="45716" rIns="91433" bIns="45716" anchor="ctr"/>
          <a:lstStyle/>
          <a:p>
            <a:pPr defTabSz="825500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反思历史，运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defTabSz="825500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用正确的思想和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defTabSz="825500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价值观念论述对</a:t>
            </a:r>
            <a:endParaRPr lang="en-US" altLang="zh-CN" sz="20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pPr defTabSz="825500" eaLnBrk="0" hangingPunct="0"/>
            <a:r>
              <a:rPr lang="zh-CN" altLang="en-US" sz="20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古今问题的看法</a:t>
            </a:r>
            <a:r>
              <a:rPr lang="zh-CN" altLang="en-US" sz="2000" b="1" dirty="0" smtClean="0">
                <a:solidFill>
                  <a:schemeClr val="bg1"/>
                </a:solidFill>
                <a:latin typeface="Calibri" pitchFamily="34" charset="0"/>
                <a:ea typeface="宋体" pitchFamily="2" charset="-122"/>
                <a:cs typeface="宋体" pitchFamily="2" charset="-122"/>
              </a:rPr>
              <a:t>。</a:t>
            </a:r>
            <a:endParaRPr lang="zh-CN" altLang="en-US" sz="2000" b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grpSp>
        <p:nvGrpSpPr>
          <p:cNvPr id="27" name="Group 63"/>
          <p:cNvGrpSpPr>
            <a:grpSpLocks/>
          </p:cNvGrpSpPr>
          <p:nvPr/>
        </p:nvGrpSpPr>
        <p:grpSpPr bwMode="auto">
          <a:xfrm>
            <a:off x="5302625" y="3233728"/>
            <a:ext cx="608819" cy="756718"/>
            <a:chOff x="2208" y="1392"/>
            <a:chExt cx="1132" cy="1055"/>
          </a:xfrm>
          <a:solidFill>
            <a:schemeClr val="accent4"/>
          </a:solidFill>
        </p:grpSpPr>
        <p:sp>
          <p:nvSpPr>
            <p:cNvPr id="28" name="Freeform 64"/>
            <p:cNvSpPr>
              <a:spLocks/>
            </p:cNvSpPr>
            <p:nvPr/>
          </p:nvSpPr>
          <p:spPr bwMode="gray">
            <a:xfrm>
              <a:off x="2332" y="2158"/>
              <a:ext cx="467" cy="232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  <p:sp>
          <p:nvSpPr>
            <p:cNvPr id="29" name="Freeform 65"/>
            <p:cNvSpPr>
              <a:spLocks/>
            </p:cNvSpPr>
            <p:nvPr/>
          </p:nvSpPr>
          <p:spPr bwMode="gray">
            <a:xfrm>
              <a:off x="2208" y="1553"/>
              <a:ext cx="312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gray">
            <a:xfrm>
              <a:off x="2630" y="2172"/>
              <a:ext cx="578" cy="275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  <p:sp>
          <p:nvSpPr>
            <p:cNvPr id="34" name="Freeform 67"/>
            <p:cNvSpPr>
              <a:spLocks/>
            </p:cNvSpPr>
            <p:nvPr/>
          </p:nvSpPr>
          <p:spPr bwMode="gray">
            <a:xfrm>
              <a:off x="3014" y="2205"/>
              <a:ext cx="326" cy="150"/>
            </a:xfrm>
            <a:custGeom>
              <a:avLst/>
              <a:gdLst>
                <a:gd name="T0" fmla="*/ 0 w 234"/>
                <a:gd name="T1" fmla="*/ 98 h 112"/>
                <a:gd name="T2" fmla="*/ 61 w 234"/>
                <a:gd name="T3" fmla="*/ 112 h 112"/>
                <a:gd name="T4" fmla="*/ 218 w 234"/>
                <a:gd name="T5" fmla="*/ 32 h 112"/>
                <a:gd name="T6" fmla="*/ 157 w 234"/>
                <a:gd name="T7" fmla="*/ 11 h 112"/>
                <a:gd name="T8" fmla="*/ 0 w 234"/>
                <a:gd name="T9" fmla="*/ 98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  <p:sp>
          <p:nvSpPr>
            <p:cNvPr id="35" name="Freeform 68"/>
            <p:cNvSpPr>
              <a:spLocks/>
            </p:cNvSpPr>
            <p:nvPr/>
          </p:nvSpPr>
          <p:spPr bwMode="gray">
            <a:xfrm>
              <a:off x="2899" y="1513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  <p:sp>
          <p:nvSpPr>
            <p:cNvPr id="36" name="Freeform 69"/>
            <p:cNvSpPr>
              <a:spLocks/>
            </p:cNvSpPr>
            <p:nvPr/>
          </p:nvSpPr>
          <p:spPr bwMode="gray">
            <a:xfrm>
              <a:off x="2473" y="1392"/>
              <a:ext cx="393" cy="1054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pFill/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/>
              <a:endParaRPr lang="zh-CN" altLang="zh-CN">
                <a:cs typeface="Arial" charset="0"/>
              </a:endParaRPr>
            </a:p>
          </p:txBody>
        </p:sp>
      </p:grpSp>
      <p:pic>
        <p:nvPicPr>
          <p:cNvPr id="37" name="Picture 12" descr="2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5390">
            <a:off x="7471274" y="2499914"/>
            <a:ext cx="672683" cy="78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1" descr="D:\新建文件夹 (4)\1\1243680635449_zcool.com.cn\212_2112x2300_zcool.com.c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331" t="13295" r="11954" b="11697"/>
          <a:stretch>
            <a:fillRect/>
          </a:stretch>
        </p:blipFill>
        <p:spPr bwMode="auto">
          <a:xfrm>
            <a:off x="1130751" y="4510326"/>
            <a:ext cx="810090" cy="113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74" y="3942279"/>
            <a:ext cx="897434" cy="8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 Box 4"/>
          <p:cNvSpPr txBox="1">
            <a:spLocks noChangeArrowheads="1"/>
          </p:cNvSpPr>
          <p:nvPr/>
        </p:nvSpPr>
        <p:spPr bwMode="black">
          <a:xfrm>
            <a:off x="725358" y="6105566"/>
            <a:ext cx="1009313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水平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black">
          <a:xfrm>
            <a:off x="2867923" y="5504931"/>
            <a:ext cx="1009313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水平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black">
          <a:xfrm>
            <a:off x="5010487" y="4608460"/>
            <a:ext cx="1009313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水平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4"/>
          <p:cNvSpPr txBox="1">
            <a:spLocks noChangeArrowheads="1"/>
          </p:cNvSpPr>
          <p:nvPr/>
        </p:nvSpPr>
        <p:spPr bwMode="black">
          <a:xfrm>
            <a:off x="7381652" y="3779224"/>
            <a:ext cx="1009313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3" tIns="45716" rIns="91433" bIns="45716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/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水平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9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94744"/>
      </a:accent1>
      <a:accent2>
        <a:srgbClr val="F36F00"/>
      </a:accent2>
      <a:accent3>
        <a:srgbClr val="009288"/>
      </a:accent3>
      <a:accent4>
        <a:srgbClr val="70AD47"/>
      </a:accent4>
      <a:accent5>
        <a:srgbClr val="0070C0"/>
      </a:accent5>
      <a:accent6>
        <a:srgbClr val="005364"/>
      </a:accent6>
      <a:hlink>
        <a:srgbClr val="FF0066"/>
      </a:hlink>
      <a:folHlink>
        <a:srgbClr val="0070C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0DF00"/>
        </a:solidFill>
        <a:ln w="31750">
          <a:solidFill>
            <a:srgbClr val="F0DF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7181</Words>
  <Application>Microsoft Office PowerPoint</Application>
  <PresentationFormat>全屏显示(4:3)</PresentationFormat>
  <Paragraphs>806</Paragraphs>
  <Slides>55</Slides>
  <Notes>55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5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</vt:vector>
  </TitlesOfParts>
  <Manager>阿唐</Manager>
  <Company>TH8154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信息化教学设计</dc:title>
  <dc:subject>微立体设计</dc:subject>
  <dc:creator>tanghua</dc:creator>
  <cp:lastModifiedBy>wjq</cp:lastModifiedBy>
  <cp:revision>411</cp:revision>
  <dcterms:created xsi:type="dcterms:W3CDTF">2014-08-23T03:40:00Z</dcterms:created>
  <dcterms:modified xsi:type="dcterms:W3CDTF">2017-09-23T12:35:51Z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