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Default Extension="doc" ContentType="application/msword"/>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69" autoAdjust="0"/>
  </p:normalViewPr>
  <p:slideViewPr>
    <p:cSldViewPr>
      <p:cViewPr varScale="1">
        <p:scale>
          <a:sx n="67" d="100"/>
          <a:sy n="67" d="100"/>
        </p:scale>
        <p:origin x="-606" y="-102"/>
      </p:cViewPr>
      <p:guideLst>
        <p:guide orient="horz" pos="2160"/>
        <p:guide pos="2880"/>
      </p:guideLst>
    </p:cSldViewPr>
  </p:slideViewPr>
  <p:outlineViewPr>
    <p:cViewPr>
      <p:scale>
        <a:sx n="33" d="100"/>
        <a:sy n="33" d="100"/>
      </p:scale>
      <p:origin x="0" y="858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B2DA5C-2507-4350-854D-C771EDD9343B}" type="datetimeFigureOut">
              <a:rPr lang="zh-CN" altLang="en-US" smtClean="0"/>
              <a:t>2018-1-27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8A56D6-E76B-4CE2-89F6-6D1990C7BB8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幻灯片图像占位符 1"/>
          <p:cNvSpPr>
            <a:spLocks noGrp="1" noRot="1" noChangeAspect="1" noTextEdit="1"/>
          </p:cNvSpPr>
          <p:nvPr>
            <p:ph type="sldImg"/>
          </p:nvPr>
        </p:nvSpPr>
        <p:spPr>
          <a:ln>
            <a:miter lim="800000"/>
          </a:ln>
        </p:spPr>
      </p:sp>
      <p:sp>
        <p:nvSpPr>
          <p:cNvPr id="198659" name="文本占位符 2"/>
          <p:cNvSpPr>
            <a:spLocks noGrp="1"/>
          </p:cNvSpPr>
          <p:nvPr>
            <p:ph type="body"/>
          </p:nvPr>
        </p:nvSpPr>
        <p:spPr/>
        <p:txBody>
          <a:bodyPr wrap="square" lIns="91440" tIns="45720" rIns="91440" bIns="45720" anchor="t"/>
          <a:lstStyle/>
          <a:p>
            <a:pPr lvl="0"/>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99682" name="幻灯片图像占位符 185345"/>
          <p:cNvSpPr>
            <a:spLocks noGrp="1" noRot="1" noChangeAspect="1" noTextEdit="1"/>
          </p:cNvSpPr>
          <p:nvPr>
            <p:ph type="sldImg"/>
          </p:nvPr>
        </p:nvSpPr>
        <p:spPr>
          <a:xfrm>
            <a:off x="1141413" y="752475"/>
            <a:ext cx="4391025" cy="3294063"/>
          </a:xfrm>
          <a:ln w="1">
            <a:miter lim="800000"/>
          </a:ln>
        </p:spPr>
      </p:sp>
      <p:sp>
        <p:nvSpPr>
          <p:cNvPr id="199683" name="文本占位符 185346"/>
          <p:cNvSpPr>
            <a:spLocks noGrp="1" noRot="1"/>
          </p:cNvSpPr>
          <p:nvPr>
            <p:ph type="body"/>
          </p:nvPr>
        </p:nvSpPr>
        <p:spPr>
          <a:xfrm>
            <a:off x="538163" y="4387850"/>
            <a:ext cx="5780087" cy="3952875"/>
          </a:xfrm>
          <a:ln w="1"/>
        </p:spPr>
        <p:txBody>
          <a:bodyPr wrap="square" lIns="91440" tIns="45720" rIns="91440" bIns="45720" anchor="ctr"/>
          <a:lstStyle/>
          <a:p>
            <a:pPr lvl="0"/>
            <a:r>
              <a:rPr lang="zh-CN" altLang="en-US" dirty="0"/>
              <a:t>位于希腊研究中心的苏格拉底铜制头像 由希腊雅典市赠送给北京大学。</a:t>
            </a:r>
          </a:p>
        </p:txBody>
      </p:sp>
    </p:spTree>
  </p:cSld>
  <p:clrMapOvr>
    <a:overrideClrMapping bg1="lt1" tx1="dk1" bg2="lt2" tx2="dk2" accent1="accent1" accent2="accent2" accent3="accent3" accent4="accent4" accent5="accent5" accent6="accent6" hlink="hlink" folHlink="folHlink"/>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00706" name="幻灯片图像占位符 187393"/>
          <p:cNvSpPr>
            <a:spLocks noGrp="1" noRot="1" noChangeAspect="1" noTextEdit="1"/>
          </p:cNvSpPr>
          <p:nvPr>
            <p:ph type="sldImg"/>
          </p:nvPr>
        </p:nvSpPr>
        <p:spPr>
          <a:xfrm>
            <a:off x="1141413" y="754063"/>
            <a:ext cx="4391025" cy="3294062"/>
          </a:xfrm>
          <a:ln w="1">
            <a:miter lim="800000"/>
          </a:ln>
        </p:spPr>
      </p:sp>
      <p:sp>
        <p:nvSpPr>
          <p:cNvPr id="200707" name="文本占位符 187394"/>
          <p:cNvSpPr>
            <a:spLocks noGrp="1" noRot="1"/>
          </p:cNvSpPr>
          <p:nvPr>
            <p:ph type="body"/>
          </p:nvPr>
        </p:nvSpPr>
        <p:spPr>
          <a:xfrm>
            <a:off x="538163" y="4387850"/>
            <a:ext cx="5780087" cy="3952875"/>
          </a:xfrm>
          <a:ln w="1"/>
        </p:spPr>
        <p:txBody>
          <a:bodyPr wrap="square" lIns="91440" tIns="45720" rIns="91440" bIns="45720" anchor="ctr"/>
          <a:lstStyle/>
          <a:p>
            <a:pPr lvl="0"/>
            <a:r>
              <a:rPr lang="zh-CN" altLang="en-US" dirty="0"/>
              <a:t>老子挤眉弄眼吐出舌头</a:t>
            </a:r>
            <a:r>
              <a:rPr lang="en-US" altLang="zh-CN" dirty="0"/>
              <a:t>,</a:t>
            </a:r>
            <a:r>
              <a:rPr lang="zh-CN" altLang="en-US" dirty="0"/>
              <a:t>露出唯一一颗牙齿</a:t>
            </a:r>
            <a:r>
              <a:rPr lang="en-US" altLang="zh-CN" dirty="0"/>
              <a:t>......</a:t>
            </a:r>
            <a:r>
              <a:rPr lang="zh-CN" altLang="en-US" dirty="0"/>
              <a:t>创作者说这是表现道家以柔</a:t>
            </a:r>
            <a:r>
              <a:rPr lang="en-US" altLang="zh-CN" dirty="0"/>
              <a:t>(</a:t>
            </a:r>
            <a:r>
              <a:rPr lang="zh-CN" altLang="en-US" dirty="0"/>
              <a:t>舌头</a:t>
            </a:r>
            <a:r>
              <a:rPr lang="en-US" altLang="zh-CN" dirty="0"/>
              <a:t>)</a:t>
            </a:r>
            <a:r>
              <a:rPr lang="zh-CN" altLang="en-US" dirty="0"/>
              <a:t>克刚</a:t>
            </a:r>
            <a:r>
              <a:rPr lang="en-US" altLang="zh-CN" dirty="0"/>
              <a:t>(</a:t>
            </a:r>
            <a:r>
              <a:rPr lang="zh-CN" altLang="en-US" dirty="0"/>
              <a:t>牙齿</a:t>
            </a:r>
            <a:r>
              <a:rPr lang="en-US" altLang="zh-CN" dirty="0"/>
              <a:t>)</a:t>
            </a:r>
            <a:r>
              <a:rPr lang="zh-CN" altLang="en-US" dirty="0"/>
              <a:t>的思想</a:t>
            </a:r>
            <a:r>
              <a:rPr lang="en-US" altLang="zh-CN" dirty="0"/>
              <a:t>,</a:t>
            </a:r>
            <a:r>
              <a:rPr lang="zh-CN" altLang="en-US" dirty="0"/>
              <a:t>但有人说是老子见到对面的大汉表现的惊讶</a:t>
            </a:r>
            <a:r>
              <a:rPr lang="en-US" altLang="zh-CN" dirty="0"/>
              <a:t>.......</a:t>
            </a:r>
          </a:p>
        </p:txBody>
      </p:sp>
    </p:spTree>
  </p:cSld>
  <p:clrMapOvr>
    <a:overrideClrMapping bg1="lt1" tx1="dk1" bg2="lt2" tx2="dk2" accent1="accent1" accent2="accent2" accent3="accent3" accent4="accent4" accent5="accent5" accent6="accent6" hlink="hlink" folHlink="folHlink"/>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幻灯片图像占位符 1"/>
          <p:cNvSpPr>
            <a:spLocks noGrp="1" noRot="1" noChangeAspect="1" noTextEdit="1"/>
          </p:cNvSpPr>
          <p:nvPr>
            <p:ph type="sldImg"/>
          </p:nvPr>
        </p:nvSpPr>
        <p:spPr>
          <a:xfrm>
            <a:off x="1143000" y="685800"/>
            <a:ext cx="4572000" cy="3429000"/>
          </a:xfrm>
          <a:ln>
            <a:miter lim="800000"/>
          </a:ln>
        </p:spPr>
      </p:sp>
      <p:sp>
        <p:nvSpPr>
          <p:cNvPr id="201731" name="备注占位符 2"/>
          <p:cNvSpPr>
            <a:spLocks noGrp="1"/>
          </p:cNvSpPr>
          <p:nvPr>
            <p:ph type="body"/>
          </p:nvPr>
        </p:nvSpPr>
        <p:spPr>
          <a:xfrm>
            <a:off x="914400" y="4343400"/>
            <a:ext cx="5029200" cy="4114800"/>
          </a:xfrm>
        </p:spPr>
        <p:txBody>
          <a:bodyPr wrap="square" lIns="91440" tIns="45720" rIns="91440" bIns="45720" anchor="t"/>
          <a:lstStyle/>
          <a:p>
            <a:pPr lvl="0"/>
            <a:r>
              <a:rPr lang="zh-CN" altLang="en-US" dirty="0"/>
              <a:t>改革开放以来，随着大量档案文献史料的开放和全球化进程，以及国际学术潮流的衍变，海内外的中国近代史研究亦在不断发展、深化、创新，成果迭出。在此基础上，</a:t>
            </a:r>
          </a:p>
        </p:txBody>
      </p:sp>
      <p:sp>
        <p:nvSpPr>
          <p:cNvPr id="201732" name="灯片编号占位符 3"/>
          <p:cNvSpPr txBox="1">
            <a:spLocks noGrp="1"/>
          </p:cNvSpPr>
          <p:nvPr/>
        </p:nvSpPr>
        <p:spPr>
          <a:xfrm>
            <a:off x="3886200" y="8686800"/>
            <a:ext cx="2971800" cy="457200"/>
          </a:xfrm>
          <a:prstGeom prst="rect">
            <a:avLst/>
          </a:prstGeom>
          <a:noFill/>
          <a:ln w="9525">
            <a:noFill/>
          </a:ln>
        </p:spPr>
        <p:txBody>
          <a:bodyPr anchor="b"/>
          <a:lstStyle/>
          <a:p>
            <a:pPr lvl="0" algn="r" eaLnBrk="1" hangingPunct="1"/>
            <a:fld id="{9A0DB2DC-4C9A-4742-B13C-FB6460FD3503}" type="slidenum">
              <a:rPr lang="en-US" altLang="zh-CN" sz="1200" dirty="0">
                <a:latin typeface="Times New Roman" panose="02020603050405020304" pitchFamily="18" charset="0"/>
              </a:rPr>
              <a:pPr lvl="0" algn="r" eaLnBrk="1" hangingPunct="1"/>
              <a:t>80</a:t>
            </a:fld>
            <a:endParaRPr lang="en-US" altLang="zh-CN" sz="1200" dirty="0">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幻灯片图像占位符 1"/>
          <p:cNvSpPr>
            <a:spLocks noGrp="1" noRot="1" noChangeAspect="1" noTextEdit="1"/>
          </p:cNvSpPr>
          <p:nvPr>
            <p:ph type="sldImg"/>
          </p:nvPr>
        </p:nvSpPr>
        <p:spPr>
          <a:xfrm>
            <a:off x="1143000" y="685800"/>
            <a:ext cx="4572000" cy="3429000"/>
          </a:xfrm>
          <a:ln>
            <a:miter lim="800000"/>
          </a:ln>
        </p:spPr>
      </p:sp>
      <p:sp>
        <p:nvSpPr>
          <p:cNvPr id="202755" name="备注占位符 2"/>
          <p:cNvSpPr>
            <a:spLocks noGrp="1"/>
          </p:cNvSpPr>
          <p:nvPr>
            <p:ph type="body"/>
          </p:nvPr>
        </p:nvSpPr>
        <p:spPr>
          <a:xfrm>
            <a:off x="914400" y="4343400"/>
            <a:ext cx="5029200" cy="4114800"/>
          </a:xfrm>
        </p:spPr>
        <p:txBody>
          <a:bodyPr wrap="square" lIns="91440" tIns="45720" rIns="91440" bIns="45720" anchor="t"/>
          <a:lstStyle/>
          <a:p>
            <a:pPr lvl="0"/>
            <a:r>
              <a:rPr lang="zh-CN" altLang="en-US" dirty="0"/>
              <a:t>改革开放以来，随着大量档案文献史料的开放和全球化进程，以及国际学术潮流的衍变，海内外的中国近代史研究亦在不断发展、深化、创新，成果迭出。在此基础上，</a:t>
            </a:r>
          </a:p>
        </p:txBody>
      </p:sp>
      <p:sp>
        <p:nvSpPr>
          <p:cNvPr id="202756" name="灯片编号占位符 3"/>
          <p:cNvSpPr txBox="1">
            <a:spLocks noGrp="1"/>
          </p:cNvSpPr>
          <p:nvPr/>
        </p:nvSpPr>
        <p:spPr>
          <a:xfrm>
            <a:off x="3886200" y="8686800"/>
            <a:ext cx="2971800" cy="457200"/>
          </a:xfrm>
          <a:prstGeom prst="rect">
            <a:avLst/>
          </a:prstGeom>
          <a:noFill/>
          <a:ln w="9525">
            <a:noFill/>
          </a:ln>
        </p:spPr>
        <p:txBody>
          <a:bodyPr anchor="b"/>
          <a:lstStyle/>
          <a:p>
            <a:pPr lvl="0" algn="r" eaLnBrk="1" hangingPunct="1"/>
            <a:fld id="{9A0DB2DC-4C9A-4742-B13C-FB6460FD3503}" type="slidenum">
              <a:rPr lang="en-US" altLang="zh-CN" sz="1200" dirty="0">
                <a:latin typeface="Times New Roman" panose="02020603050405020304" pitchFamily="18" charset="0"/>
              </a:rPr>
              <a:pPr lvl="0" algn="r" eaLnBrk="1" hangingPunct="1"/>
              <a:t>81</a:t>
            </a:fld>
            <a:endParaRPr lang="en-US" altLang="zh-CN" sz="1200" dirty="0">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表格占位符 2"/>
          <p:cNvSpPr>
            <a:spLocks noGrp="1"/>
          </p:cNvSpPr>
          <p:nvPr>
            <p:ph type="tbl" idx="1"/>
          </p:nvPr>
        </p:nvSpPr>
        <p:spPr/>
        <p:txBody>
          <a:bodyPr vert="horz" wrap="square" lIns="91440" tIns="45720" rIns="91440" bIns="45720" numCol="1" rtlCol="0" anchor="t" anchorCtr="0" compatLnSpc="1">
            <a:normAutofit/>
          </a:bodyPr>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endParaRPr kumimoji="0" lang="zh-CN" altLang="en-US" sz="2400" b="0" i="0" u="none" strike="noStrike" kern="1200" cap="none" spc="0" normalizeH="0" baseline="0" noProof="1">
              <a:ln>
                <a:noFill/>
              </a:ln>
              <a:solidFill>
                <a:srgbClr val="7F7F7F"/>
              </a:solidFill>
              <a:effectLst/>
              <a:uLnTx/>
              <a:uFillTx/>
              <a:latin typeface="+mj-lt"/>
              <a:ea typeface="+mn-ea"/>
              <a:cs typeface="+mn-cs"/>
            </a:endParaRPr>
          </a:p>
        </p:txBody>
      </p:sp>
      <p:sp>
        <p:nvSpPr>
          <p:cNvPr id="9" name="日期占位符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lumMod val="65000"/>
                  <a:lumOff val="35000"/>
                </a:schemeClr>
              </a:solidFill>
              <a:effectLst/>
              <a:uLnTx/>
              <a:uFillTx/>
              <a:latin typeface="Century Gothic" panose="020B0502020202090204" pitchFamily="34" charset="0"/>
              <a:ea typeface="宋体" panose="02010600030101010101" pitchFamily="2" charset="-122"/>
              <a:cs typeface="+mn-cs"/>
            </a:endParaRPr>
          </a:p>
        </p:txBody>
      </p:sp>
      <p:sp>
        <p:nvSpPr>
          <p:cNvPr id="10" name="页脚占位符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200" b="0" i="0" u="none" strike="noStrike" kern="1200" cap="none" spc="0" normalizeH="0" baseline="0" noProof="0">
              <a:ln>
                <a:noFill/>
              </a:ln>
              <a:solidFill>
                <a:schemeClr val="tx1">
                  <a:lumMod val="65000"/>
                  <a:lumOff val="35000"/>
                </a:schemeClr>
              </a:solidFill>
              <a:effectLst/>
              <a:uLnTx/>
              <a:uFillTx/>
              <a:latin typeface="Century Gothic" panose="020B0502020202090204" pitchFamily="34" charset="0"/>
              <a:ea typeface="宋体" panose="02010600030101010101" pitchFamily="2" charset="-122"/>
              <a:cs typeface="+mn-cs"/>
            </a:endParaRPr>
          </a:p>
        </p:txBody>
      </p:sp>
      <p:sp>
        <p:nvSpPr>
          <p:cNvPr id="11" name="灯片编号占位符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p>
            <a:fld id="{9A0DB2DC-4C9A-4742-B13C-FB6460FD3503}" type="slidenum">
              <a:rPr lang="en-US" altLang="en-US" dirty="0">
                <a:latin typeface="Century Gothic" panose="020B0502020202090204" pitchFamily="34" charset="0"/>
              </a:rPr>
              <a:pPr/>
              <a:t>‹#›</a:t>
            </a:fld>
            <a:endParaRPr lang="en-US" altLang="en-US" dirty="0">
              <a:latin typeface="Century Gothic" panose="020B050202020209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2018-1-27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2018-1-27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2018-1-27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2018-1-27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2018-1-27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2018-1-27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2018-1-27</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slide" Target="slide106.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hyperlink" Target="&#25972;&#29702;&#38169;&#39064;.docx" TargetMode="External"/><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hyperlink" Target="&#31532;&#19968;&#21608;&#22823;&#32452;&#25945;&#30740;&#25552;&#32434;.docx" TargetMode="Externa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hyperlink" Target="2017-2018&#23567;&#23398;&#26399;&#21450;&#19978;&#23398;&#26399;&#25945;&#23398;&#36827;&#24230;&#21450;&#20316;&#19994;&#32452;&#32534;&#65281;&#65281;&#65281;222.xls"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image.baidu.com/i?ct=503316480&amp;z=0&amp;tn=baiduimagedetail&amp;word=%C0%CF%B7%BF%C3%C5&amp;in=1463&amp;cl=2&amp;cm=1&amp;sc=0&amp;lm=-1&amp;pn=8&amp;rn=1&amp;di=1806414680&amp;ln=9" TargetMode="External"/><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4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Microsoft_Office_Word_97_-_2003___1.doc"/><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hyperlink" Target="https://baike.baidu.com/item/%E7%99%BD%E5%AF%BF%E5%BD%9D/622932"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hyperlink" Target="&#39640;&#32771;&#39064;&#30340;&#30740;&#31350;" TargetMode="Externa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slide" Target="slide96.xml"/><Relationship Id="rId2" Type="http://schemas.openxmlformats.org/officeDocument/2006/relationships/slide" Target="slide1.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59485" y="1800225"/>
            <a:ext cx="7920990" cy="1938020"/>
          </a:xfrm>
          <a:prstGeom prst="rect">
            <a:avLst/>
          </a:prstGeom>
          <a:noFill/>
          <a:ln>
            <a:noFill/>
          </a:ln>
        </p:spPr>
        <p:txBody>
          <a:bodyPr wrap="square" rtlCol="0" anchor="t">
            <a:spAutoFit/>
          </a:bodyPr>
          <a:lstStyle/>
          <a:p>
            <a:pPr algn="ctr"/>
            <a:r>
              <a:rPr lang="zh-CN" altLang="en-US" sz="6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宋体" panose="02010600030101010101" pitchFamily="2" charset="-122"/>
              </a:rPr>
              <a:t>精细研究</a:t>
            </a:r>
            <a:r>
              <a:rPr lang="zh-CN" altLang="en-US" sz="6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华文楷体" pitchFamily="2" charset="-122"/>
                <a:ea typeface="华文楷体" pitchFamily="2" charset="-122"/>
              </a:rPr>
              <a:t>  精准备考</a:t>
            </a:r>
          </a:p>
          <a:p>
            <a:pPr algn="ctr"/>
            <a:r>
              <a:rPr lang="en-US" altLang="zh-CN" sz="4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mn-ea"/>
                <a:ea typeface="+mn-ea"/>
              </a:rPr>
              <a:t>      ——2018</a:t>
            </a:r>
            <a:r>
              <a:rPr lang="zh-CN" altLang="en-US" sz="4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mn-ea"/>
                <a:ea typeface="+mn-ea"/>
              </a:rPr>
              <a:t>一轮备考策略  </a:t>
            </a:r>
            <a:r>
              <a:rPr lang="zh-CN" altLang="en-US" sz="6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217089"/>
          <p:cNvSpPr txBox="1"/>
          <p:nvPr/>
        </p:nvSpPr>
        <p:spPr>
          <a:xfrm>
            <a:off x="144463" y="1425575"/>
            <a:ext cx="8923337" cy="5262563"/>
          </a:xfrm>
          <a:prstGeom prst="rect">
            <a:avLst/>
          </a:prstGeom>
          <a:noFill/>
          <a:ln w="19050" cap="flat" cmpd="sng">
            <a:solidFill>
              <a:srgbClr val="FF0000"/>
            </a:solidFill>
            <a:prstDash val="solid"/>
            <a:miter/>
            <a:headEnd type="none" w="med" len="med"/>
            <a:tailEnd type="none" w="med" len="med"/>
          </a:ln>
        </p:spPr>
        <p:txBody>
          <a:bodyPr>
            <a:spAutoFit/>
          </a:bodyPr>
          <a:lstStyle/>
          <a:p>
            <a:r>
              <a:rPr lang="zh-CN" altLang="en-US" sz="2800" b="1" dirty="0">
                <a:latin typeface="Arial" panose="020B0604020202020204" pitchFamily="34" charset="0"/>
              </a:rPr>
              <a:t>（</a:t>
            </a:r>
            <a:r>
              <a:rPr lang="en-US" altLang="zh-CN" sz="2800" b="1" dirty="0">
                <a:latin typeface="Arial" panose="020B0604020202020204" pitchFamily="34" charset="0"/>
              </a:rPr>
              <a:t>1</a:t>
            </a:r>
            <a:r>
              <a:rPr lang="zh-CN" altLang="en-US" sz="2800" b="1" dirty="0">
                <a:latin typeface="Arial" panose="020B0604020202020204" pitchFamily="34" charset="0"/>
              </a:rPr>
              <a:t>）差异：雍正年间：限制开矿，政府垄断。</a:t>
            </a:r>
          </a:p>
          <a:p>
            <a:r>
              <a:rPr lang="zh-CN" altLang="en-US" sz="2800" b="1" dirty="0">
                <a:latin typeface="Arial" panose="020B0604020202020204" pitchFamily="34" charset="0"/>
              </a:rPr>
              <a:t>             </a:t>
            </a:r>
            <a:r>
              <a:rPr lang="en-US" altLang="zh-CN" sz="2800" b="1" dirty="0">
                <a:latin typeface="Arial" panose="020B0604020202020204" pitchFamily="34" charset="0"/>
              </a:rPr>
              <a:t>19</a:t>
            </a:r>
            <a:r>
              <a:rPr lang="zh-CN" altLang="en-US" sz="2800" b="1" dirty="0">
                <a:latin typeface="Arial" panose="020B0604020202020204" pitchFamily="34" charset="0"/>
              </a:rPr>
              <a:t>世纪</a:t>
            </a:r>
            <a:r>
              <a:rPr lang="en-US" altLang="zh-CN" sz="2800" b="1" dirty="0">
                <a:latin typeface="Arial" panose="020B0604020202020204" pitchFamily="34" charset="0"/>
              </a:rPr>
              <a:t>70</a:t>
            </a:r>
            <a:r>
              <a:rPr lang="zh-CN" altLang="en-US" sz="2800" b="1" dirty="0">
                <a:latin typeface="Arial" panose="020B0604020202020204" pitchFamily="34" charset="0"/>
              </a:rPr>
              <a:t>年代：允许开矿，官督商办。</a:t>
            </a:r>
          </a:p>
          <a:p>
            <a:r>
              <a:rPr lang="zh-CN" altLang="en-US" sz="2800" b="1" dirty="0">
                <a:latin typeface="Arial" panose="020B0604020202020204" pitchFamily="34" charset="0"/>
              </a:rPr>
              <a:t>原因：雍正年间：推行重农抑商政策；</a:t>
            </a:r>
            <a:r>
              <a:rPr lang="en-US" altLang="zh-CN" sz="2800" b="1" dirty="0">
                <a:latin typeface="Arial" panose="020B0604020202020204" pitchFamily="34" charset="0"/>
              </a:rPr>
              <a:t/>
            </a:r>
            <a:br>
              <a:rPr lang="en-US" altLang="zh-CN" sz="2800" b="1" dirty="0">
                <a:latin typeface="Arial" panose="020B0604020202020204" pitchFamily="34" charset="0"/>
              </a:rPr>
            </a:br>
            <a:r>
              <a:rPr lang="en-US" altLang="zh-CN" sz="2800" b="1" dirty="0">
                <a:latin typeface="Arial" panose="020B0604020202020204" pitchFamily="34" charset="0"/>
              </a:rPr>
              <a:t>                              </a:t>
            </a:r>
            <a:r>
              <a:rPr lang="zh-CN" altLang="en-US" sz="2800" b="1" dirty="0">
                <a:latin typeface="Arial" panose="020B0604020202020204" pitchFamily="34" charset="0"/>
              </a:rPr>
              <a:t>清廷认为开矿影响社会稳定；</a:t>
            </a:r>
            <a:endParaRPr lang="en-US" altLang="zh-CN" sz="2800" b="1" dirty="0">
              <a:latin typeface="Arial" panose="020B0604020202020204" pitchFamily="34" charset="0"/>
            </a:endParaRPr>
          </a:p>
          <a:p>
            <a:r>
              <a:rPr lang="zh-CN" altLang="en-US" sz="2800" b="1" dirty="0">
                <a:latin typeface="Arial" panose="020B0604020202020204" pitchFamily="34" charset="0"/>
              </a:rPr>
              <a:t>                      </a:t>
            </a:r>
            <a:r>
              <a:rPr lang="zh-CN" altLang="en-US" sz="2800" b="1" dirty="0">
                <a:solidFill>
                  <a:srgbClr val="0000FF"/>
                </a:solidFill>
                <a:latin typeface="Arial" panose="020B0604020202020204" pitchFamily="34" charset="0"/>
              </a:rPr>
              <a:t>（</a:t>
            </a:r>
            <a:r>
              <a:rPr lang="zh-CN" altLang="en-US" sz="2800" b="1" dirty="0">
                <a:solidFill>
                  <a:srgbClr val="0000FF"/>
                </a:solidFill>
                <a:latin typeface="楷体" panose="02010609060101010101" pitchFamily="49" charset="-122"/>
                <a:ea typeface="楷体" panose="02010609060101010101" pitchFamily="49" charset="-122"/>
              </a:rPr>
              <a:t>开矿聚集亡命，为地方隐忧” </a:t>
            </a:r>
            <a:r>
              <a:rPr lang="zh-CN" altLang="en-US" sz="2800" b="1" dirty="0">
                <a:solidFill>
                  <a:srgbClr val="0000FF"/>
                </a:solidFill>
                <a:latin typeface="Arial" panose="020B0604020202020204" pitchFamily="34" charset="0"/>
              </a:rPr>
              <a:t>）</a:t>
            </a:r>
            <a:r>
              <a:rPr lang="en-US" altLang="zh-CN" sz="2800" b="1" dirty="0">
                <a:solidFill>
                  <a:srgbClr val="0000FF"/>
                </a:solidFill>
                <a:latin typeface="Arial" panose="020B0604020202020204" pitchFamily="34" charset="0"/>
              </a:rPr>
              <a:t/>
            </a:r>
            <a:br>
              <a:rPr lang="en-US" altLang="zh-CN" sz="2800" b="1" dirty="0">
                <a:solidFill>
                  <a:srgbClr val="0000FF"/>
                </a:solidFill>
                <a:latin typeface="Arial" panose="020B0604020202020204" pitchFamily="34" charset="0"/>
              </a:rPr>
            </a:br>
            <a:r>
              <a:rPr lang="en-US" altLang="zh-CN" sz="2800" b="1" dirty="0">
                <a:latin typeface="Arial" panose="020B0604020202020204" pitchFamily="34" charset="0"/>
              </a:rPr>
              <a:t>                              </a:t>
            </a:r>
            <a:r>
              <a:rPr lang="zh-CN" altLang="en-US" sz="2800" b="1" dirty="0">
                <a:latin typeface="Arial" panose="020B0604020202020204" pitchFamily="34" charset="0"/>
              </a:rPr>
              <a:t>政府谋取矿利。</a:t>
            </a:r>
            <a:r>
              <a:rPr lang="en-US" altLang="zh-CN" sz="2800" b="1" dirty="0">
                <a:latin typeface="Arial" panose="020B0604020202020204" pitchFamily="34" charset="0"/>
              </a:rPr>
              <a:t/>
            </a:r>
            <a:br>
              <a:rPr lang="en-US" altLang="zh-CN" sz="2800" b="1" dirty="0">
                <a:latin typeface="Arial" panose="020B0604020202020204" pitchFamily="34" charset="0"/>
              </a:rPr>
            </a:br>
            <a:r>
              <a:rPr lang="en-US" altLang="zh-CN" sz="2800" b="1" dirty="0">
                <a:latin typeface="Arial" panose="020B0604020202020204" pitchFamily="34" charset="0"/>
              </a:rPr>
              <a:t>                      </a:t>
            </a:r>
            <a:r>
              <a:rPr lang="zh-CN" altLang="en-US" sz="2800" b="1" dirty="0">
                <a:solidFill>
                  <a:srgbClr val="0000FF"/>
                </a:solidFill>
                <a:latin typeface="楷体" panose="02010609060101010101" pitchFamily="49" charset="-122"/>
                <a:ea typeface="楷体" panose="02010609060101010101" pitchFamily="49" charset="-122"/>
              </a:rPr>
              <a:t>（朝廷获利甚多的矿产）</a:t>
            </a:r>
            <a:r>
              <a:rPr lang="en-US" altLang="zh-CN" sz="2800" b="1" dirty="0">
                <a:solidFill>
                  <a:srgbClr val="0000FF"/>
                </a:solidFill>
                <a:latin typeface="楷体" panose="02010609060101010101" pitchFamily="49" charset="-122"/>
                <a:ea typeface="楷体" panose="02010609060101010101" pitchFamily="49" charset="-122"/>
              </a:rPr>
              <a:t/>
            </a:r>
            <a:br>
              <a:rPr lang="en-US" altLang="zh-CN" sz="2800" b="1" dirty="0">
                <a:solidFill>
                  <a:srgbClr val="0000FF"/>
                </a:solidFill>
                <a:latin typeface="楷体" panose="02010609060101010101" pitchFamily="49" charset="-122"/>
                <a:ea typeface="楷体" panose="02010609060101010101" pitchFamily="49" charset="-122"/>
              </a:rPr>
            </a:br>
            <a:r>
              <a:rPr lang="en-US" altLang="zh-CN" sz="2800" b="1" dirty="0">
                <a:latin typeface="Arial" panose="020B0604020202020204" pitchFamily="34" charset="0"/>
              </a:rPr>
              <a:t>19</a:t>
            </a:r>
            <a:r>
              <a:rPr lang="zh-CN" altLang="en-US" sz="2800" b="1" dirty="0">
                <a:latin typeface="Arial" panose="020B0604020202020204" pitchFamily="34" charset="0"/>
              </a:rPr>
              <a:t>世纪</a:t>
            </a:r>
            <a:r>
              <a:rPr lang="en-US" altLang="zh-CN" sz="2800" b="1" dirty="0">
                <a:latin typeface="Arial" panose="020B0604020202020204" pitchFamily="34" charset="0"/>
              </a:rPr>
              <a:t>70</a:t>
            </a:r>
            <a:r>
              <a:rPr lang="zh-CN" altLang="en-US" sz="2800" b="1" dirty="0">
                <a:latin typeface="Arial" panose="020B0604020202020204" pitchFamily="34" charset="0"/>
              </a:rPr>
              <a:t>年代：列强的经济侵略；</a:t>
            </a:r>
            <a:endParaRPr lang="en-US" altLang="zh-CN" sz="2800" b="1" dirty="0">
              <a:latin typeface="Arial" panose="020B0604020202020204" pitchFamily="34" charset="0"/>
            </a:endParaRPr>
          </a:p>
          <a:p>
            <a:r>
              <a:rPr lang="en-US" altLang="zh-CN" sz="2800" b="1" dirty="0">
                <a:solidFill>
                  <a:srgbClr val="0000FF"/>
                </a:solidFill>
                <a:latin typeface="Arial" panose="020B0604020202020204" pitchFamily="34" charset="0"/>
              </a:rPr>
              <a:t>                       </a:t>
            </a:r>
            <a:r>
              <a:rPr lang="zh-CN" altLang="en-US" sz="2800" b="1" dirty="0">
                <a:solidFill>
                  <a:srgbClr val="0000FF"/>
                </a:solidFill>
                <a:latin typeface="Arial" panose="020B0604020202020204" pitchFamily="34" charset="0"/>
              </a:rPr>
              <a:t>（</a:t>
            </a:r>
            <a:r>
              <a:rPr lang="zh-CN" altLang="en-US" sz="2800" b="1" dirty="0">
                <a:solidFill>
                  <a:srgbClr val="0000FF"/>
                </a:solidFill>
                <a:latin typeface="楷体" panose="02010609060101010101" pitchFamily="49" charset="-122"/>
                <a:ea typeface="楷体" panose="02010609060101010101" pitchFamily="49" charset="-122"/>
              </a:rPr>
              <a:t>富国强兵之计殊有关系</a:t>
            </a:r>
            <a:r>
              <a:rPr lang="zh-CN" altLang="en-US" sz="2800" b="1" dirty="0">
                <a:solidFill>
                  <a:srgbClr val="0000FF"/>
                </a:solidFill>
                <a:latin typeface="Arial" panose="020B0604020202020204" pitchFamily="34" charset="0"/>
              </a:rPr>
              <a:t>）</a:t>
            </a:r>
            <a:r>
              <a:rPr lang="en-US" altLang="zh-CN" sz="2800" b="1" dirty="0">
                <a:latin typeface="Arial" panose="020B0604020202020204" pitchFamily="34" charset="0"/>
              </a:rPr>
              <a:t/>
            </a:r>
            <a:br>
              <a:rPr lang="en-US" altLang="zh-CN" sz="2800" b="1" dirty="0">
                <a:latin typeface="Arial" panose="020B0604020202020204" pitchFamily="34" charset="0"/>
              </a:rPr>
            </a:br>
            <a:r>
              <a:rPr lang="en-US" altLang="zh-CN" sz="2800" b="1" dirty="0">
                <a:latin typeface="Arial" panose="020B0604020202020204" pitchFamily="34" charset="0"/>
              </a:rPr>
              <a:t>                           </a:t>
            </a:r>
            <a:r>
              <a:rPr lang="zh-CN" altLang="en-US" sz="2800" b="1" dirty="0">
                <a:latin typeface="Arial" panose="020B0604020202020204" pitchFamily="34" charset="0"/>
              </a:rPr>
              <a:t>洋务运动的推动；（</a:t>
            </a:r>
            <a:r>
              <a:rPr lang="zh-CN" altLang="en-US" sz="2800" b="1" dirty="0">
                <a:latin typeface="楷体" panose="02010609060101010101" pitchFamily="49" charset="-122"/>
                <a:ea typeface="楷体" panose="02010609060101010101" pitchFamily="49" charset="-122"/>
              </a:rPr>
              <a:t> </a:t>
            </a:r>
            <a:r>
              <a:rPr lang="zh-CN" altLang="en-US" sz="2800" b="1" dirty="0">
                <a:solidFill>
                  <a:srgbClr val="0000FF"/>
                </a:solidFill>
                <a:latin typeface="楷体" panose="02010609060101010101" pitchFamily="49" charset="-122"/>
                <a:ea typeface="楷体" panose="02010609060101010101" pitchFamily="49" charset="-122"/>
              </a:rPr>
              <a:t>1872年，李鸿章</a:t>
            </a:r>
            <a:r>
              <a:rPr lang="zh-CN" altLang="en-US" sz="2800" b="1" dirty="0">
                <a:latin typeface="Arial" panose="020B0604020202020204" pitchFamily="34" charset="0"/>
              </a:rPr>
              <a:t>）</a:t>
            </a:r>
            <a:r>
              <a:rPr lang="en-US" altLang="zh-CN" sz="2800" b="1" dirty="0">
                <a:latin typeface="Arial" panose="020B0604020202020204" pitchFamily="34" charset="0"/>
              </a:rPr>
              <a:t>                    </a:t>
            </a:r>
            <a:br>
              <a:rPr lang="en-US" altLang="zh-CN" sz="2800" b="1" dirty="0">
                <a:latin typeface="Arial" panose="020B0604020202020204" pitchFamily="34" charset="0"/>
              </a:rPr>
            </a:br>
            <a:r>
              <a:rPr lang="en-US" altLang="zh-CN" sz="2800" b="1" dirty="0">
                <a:latin typeface="Arial" panose="020B0604020202020204" pitchFamily="34" charset="0"/>
              </a:rPr>
              <a:t>                           </a:t>
            </a:r>
            <a:r>
              <a:rPr lang="zh-CN" altLang="en-US" sz="2800" b="1" dirty="0">
                <a:latin typeface="Arial" panose="020B0604020202020204" pitchFamily="34" charset="0"/>
              </a:rPr>
              <a:t>煤铁等关系到国防、民生，需求很大</a:t>
            </a:r>
            <a:r>
              <a:rPr lang="en-US" altLang="zh-CN" sz="2800" b="1" dirty="0">
                <a:latin typeface="Arial" panose="020B0604020202020204" pitchFamily="34" charset="0"/>
              </a:rPr>
              <a:t/>
            </a:r>
            <a:br>
              <a:rPr lang="en-US" altLang="zh-CN" sz="2800" b="1" dirty="0">
                <a:latin typeface="Arial" panose="020B0604020202020204" pitchFamily="34" charset="0"/>
              </a:rPr>
            </a:br>
            <a:r>
              <a:rPr lang="en-US" altLang="zh-CN" sz="2800" b="1" dirty="0">
                <a:latin typeface="Arial" panose="020B0604020202020204" pitchFamily="34" charset="0"/>
              </a:rPr>
              <a:t>                        </a:t>
            </a:r>
            <a:r>
              <a:rPr lang="zh-CN" altLang="en-US" sz="2800" b="1" dirty="0">
                <a:solidFill>
                  <a:srgbClr val="0000FF"/>
                </a:solidFill>
                <a:latin typeface="Arial" panose="020B0604020202020204" pitchFamily="34" charset="0"/>
              </a:rPr>
              <a:t>（</a:t>
            </a:r>
            <a:r>
              <a:rPr lang="zh-CN" altLang="en-US" sz="2800" b="1" dirty="0">
                <a:solidFill>
                  <a:srgbClr val="0000FF"/>
                </a:solidFill>
                <a:latin typeface="楷体" panose="02010609060101010101" pitchFamily="49" charset="-122"/>
                <a:ea typeface="楷体" panose="02010609060101010101" pitchFamily="49" charset="-122"/>
              </a:rPr>
              <a:t>日需外洋煤铁极多</a:t>
            </a:r>
            <a:r>
              <a:rPr lang="zh-CN" altLang="en-US" sz="2800" b="1" dirty="0">
                <a:latin typeface="Arial" panose="020B0604020202020204" pitchFamily="34" charset="0"/>
              </a:rPr>
              <a:t>）</a:t>
            </a:r>
          </a:p>
        </p:txBody>
      </p:sp>
      <p:sp>
        <p:nvSpPr>
          <p:cNvPr id="27651" name="TextBox 4"/>
          <p:cNvSpPr txBox="1"/>
          <p:nvPr/>
        </p:nvSpPr>
        <p:spPr>
          <a:xfrm>
            <a:off x="1524000" y="762000"/>
            <a:ext cx="5410200" cy="523875"/>
          </a:xfrm>
          <a:prstGeom prst="rect">
            <a:avLst/>
          </a:prstGeom>
          <a:solidFill>
            <a:srgbClr val="92CDD2"/>
          </a:solidFill>
          <a:ln w="9525">
            <a:noFill/>
          </a:ln>
        </p:spPr>
        <p:txBody>
          <a:bodyPr>
            <a:spAutoFit/>
          </a:bodyPr>
          <a:lstStyle/>
          <a:p>
            <a:r>
              <a:rPr lang="zh-CN" altLang="en-US" sz="2800" b="1" dirty="0">
                <a:solidFill>
                  <a:srgbClr val="000000"/>
                </a:solidFill>
                <a:latin typeface="Arial" panose="020B0604020202020204" pitchFamily="34" charset="0"/>
              </a:rPr>
              <a:t>认识一     </a:t>
            </a:r>
            <a:r>
              <a:rPr lang="zh-CN" altLang="en-US" sz="2800" b="1" dirty="0">
                <a:solidFill>
                  <a:srgbClr val="0000FF"/>
                </a:solidFill>
                <a:latin typeface="Arial" panose="020B0604020202020204" pitchFamily="34" charset="0"/>
              </a:rPr>
              <a:t>概括</a:t>
            </a:r>
            <a:r>
              <a:rPr lang="zh-CN" altLang="en-US" sz="2800" b="1" dirty="0">
                <a:solidFill>
                  <a:srgbClr val="000000"/>
                </a:solidFill>
                <a:latin typeface="Arial" panose="020B0604020202020204" pitchFamily="34" charset="0"/>
              </a:rPr>
              <a:t>能力进一步强化</a:t>
            </a:r>
            <a:endParaRPr lang="zh-CN" altLang="en-US" sz="2800" b="1" dirty="0">
              <a:solidFill>
                <a:srgbClr val="000000"/>
              </a:solidFill>
              <a:latin typeface="微软雅黑" panose="020B0503020204020204" pitchFamily="34" charset="-122"/>
              <a:ea typeface="微软雅黑" panose="020B0503020204020204" pitchFamily="34" charset="-122"/>
            </a:endParaRPr>
          </a:p>
        </p:txBody>
      </p:sp>
      <p:sp>
        <p:nvSpPr>
          <p:cNvPr id="27652" name="矩形 5"/>
          <p:cNvSpPr/>
          <p:nvPr/>
        </p:nvSpPr>
        <p:spPr>
          <a:xfrm>
            <a:off x="228600" y="39688"/>
            <a:ext cx="4108450" cy="646112"/>
          </a:xfrm>
          <a:prstGeom prst="rect">
            <a:avLst/>
          </a:prstGeom>
          <a:noFill/>
          <a:ln w="9525">
            <a:noFill/>
          </a:ln>
        </p:spPr>
        <p:txBody>
          <a:bodyPr wrap="none">
            <a:spAutoFit/>
          </a:bodyPr>
          <a:lstStyle/>
          <a:p>
            <a:r>
              <a:rPr lang="zh-CN" altLang="en-US" sz="3600" dirty="0">
                <a:solidFill>
                  <a:srgbClr val="000000"/>
                </a:solidFill>
                <a:latin typeface="楷体" panose="02010609060101010101" pitchFamily="49" charset="-122"/>
                <a:ea typeface="楷体" panose="02010609060101010101" pitchFamily="49" charset="-122"/>
              </a:rPr>
              <a:t>一、研考纲明方向 </a:t>
            </a:r>
            <a:endParaRPr lang="zh-CN" altLang="en-US"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2000"/>
                                        <p:tgtEl>
                                          <p:spTgt spid="4">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ox(in)">
                                      <p:cBhvr>
                                        <p:cTn id="10" dur="2000"/>
                                        <p:tgtEl>
                                          <p:spTgt spid="4">
                                            <p:txEl>
                                              <p:pRg st="1" end="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ox(in)">
                                      <p:cBhvr>
                                        <p:cTn id="13" dur="2000"/>
                                        <p:tgtEl>
                                          <p:spTgt spid="4">
                                            <p:txEl>
                                              <p:pRg st="2" end="2"/>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ox(in)">
                                      <p:cBhvr>
                                        <p:cTn id="16" dur="2000"/>
                                        <p:tgtEl>
                                          <p:spTgt spid="4">
                                            <p:txEl>
                                              <p:pRg st="3" end="3"/>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ox(in)">
                                      <p:cBhvr>
                                        <p:cTn id="19"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矩形 1"/>
          <p:cNvSpPr/>
          <p:nvPr/>
        </p:nvSpPr>
        <p:spPr>
          <a:xfrm>
            <a:off x="381000" y="381000"/>
            <a:ext cx="8424863" cy="584200"/>
          </a:xfrm>
          <a:prstGeom prst="rect">
            <a:avLst/>
          </a:prstGeom>
          <a:noFill/>
          <a:ln w="9525">
            <a:noFill/>
          </a:ln>
        </p:spPr>
        <p:txBody>
          <a:bodyPr>
            <a:spAutoFit/>
          </a:bodyPr>
          <a:lstStyle/>
          <a:p>
            <a:r>
              <a:rPr lang="zh-CN" altLang="en-US" sz="3200" dirty="0">
                <a:latin typeface="黑体" panose="02010609060101010101" pitchFamily="49" charset="-122"/>
                <a:ea typeface="黑体" panose="02010609060101010101" pitchFamily="49" charset="-122"/>
              </a:rPr>
              <a:t>（二）依托精准训练提能力</a:t>
            </a:r>
          </a:p>
        </p:txBody>
      </p:sp>
      <p:sp>
        <p:nvSpPr>
          <p:cNvPr id="3" name="Rectangle 2"/>
          <p:cNvSpPr txBox="1">
            <a:spLocks noChangeArrowheads="1"/>
          </p:cNvSpPr>
          <p:nvPr/>
        </p:nvSpPr>
        <p:spPr>
          <a:xfrm>
            <a:off x="-258762" y="2514600"/>
            <a:ext cx="4873625" cy="609600"/>
          </a:xfrm>
          <a:prstGeom prst="rect">
            <a:avLst/>
          </a:prstGeom>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en-US" altLang="zh-CN" sz="28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1</a:t>
            </a:r>
            <a:r>
              <a:rPr kumimoji="0" lang="zh-CN" altLang="en-US" sz="28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、学生角度备课；</a:t>
            </a:r>
            <a:endParaRPr kumimoji="0" lang="zh-CN" altLang="en-US" sz="28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p:txBody>
      </p:sp>
      <p:sp>
        <p:nvSpPr>
          <p:cNvPr id="4" name="Rectangle 2"/>
          <p:cNvSpPr txBox="1">
            <a:spLocks noChangeArrowheads="1"/>
          </p:cNvSpPr>
          <p:nvPr/>
        </p:nvSpPr>
        <p:spPr>
          <a:xfrm>
            <a:off x="685800" y="3733800"/>
            <a:ext cx="2914650" cy="541338"/>
          </a:xfrm>
          <a:prstGeom prst="rect">
            <a:avLst/>
          </a:prstGeom>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en-US" altLang="zh-CN" sz="28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3</a:t>
            </a:r>
            <a:r>
              <a:rPr kumimoji="0" lang="zh-CN" altLang="en-US" sz="28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、杜绝就题讲题；</a:t>
            </a:r>
          </a:p>
        </p:txBody>
      </p:sp>
      <p:sp>
        <p:nvSpPr>
          <p:cNvPr id="5" name="Rectangle 2"/>
          <p:cNvSpPr txBox="1">
            <a:spLocks noChangeArrowheads="1"/>
          </p:cNvSpPr>
          <p:nvPr/>
        </p:nvSpPr>
        <p:spPr>
          <a:xfrm>
            <a:off x="233363" y="4267200"/>
            <a:ext cx="3889375" cy="609600"/>
          </a:xfrm>
          <a:prstGeom prst="rect">
            <a:avLst/>
          </a:prstGeom>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en-US" altLang="zh-CN" sz="28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4</a:t>
            </a:r>
            <a:r>
              <a:rPr kumimoji="0" lang="zh-CN" altLang="en-US" sz="28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、学生</a:t>
            </a:r>
            <a:r>
              <a:rPr kumimoji="0" lang="zh-CN" altLang="en-US" sz="2800" b="1" i="0" u="none" strike="noStrike" kern="1200" cap="none" spc="0" normalizeH="0" baseline="0" noProof="0" dirty="0">
                <a:ln>
                  <a:noFill/>
                </a:ln>
                <a:solidFill>
                  <a:srgbClr val="0000FF"/>
                </a:solidFill>
                <a:effectLst/>
                <a:uLnTx/>
                <a:uFillTx/>
                <a:latin typeface="楷体" panose="02010609060101010101" pitchFamily="49" charset="-122"/>
                <a:ea typeface="楷体" panose="02010609060101010101" pitchFamily="49" charset="-122"/>
                <a:cs typeface="+mn-cs"/>
              </a:rPr>
              <a:t>自主讲题</a:t>
            </a:r>
            <a:r>
              <a:rPr kumimoji="0" lang="zh-CN" altLang="en-US" sz="28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a:t>
            </a:r>
          </a:p>
        </p:txBody>
      </p:sp>
      <p:sp>
        <p:nvSpPr>
          <p:cNvPr id="6" name="Rectangle 2"/>
          <p:cNvSpPr txBox="1">
            <a:spLocks noChangeArrowheads="1"/>
          </p:cNvSpPr>
          <p:nvPr/>
        </p:nvSpPr>
        <p:spPr>
          <a:xfrm>
            <a:off x="711200" y="3124200"/>
            <a:ext cx="2895600" cy="609600"/>
          </a:xfrm>
          <a:prstGeom prst="rect">
            <a:avLst/>
          </a:prstGeom>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en-US" altLang="zh-CN" sz="28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2</a:t>
            </a:r>
            <a:r>
              <a:rPr kumimoji="0" lang="zh-CN" altLang="en-US" sz="28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a:t>
            </a:r>
            <a:r>
              <a:rPr kumimoji="0" lang="zh-CN" altLang="en-US" sz="2800" b="1" i="0" u="none" strike="noStrike" kern="1200" cap="none" spc="0" normalizeH="0" baseline="0" noProof="0" dirty="0">
                <a:ln>
                  <a:noFill/>
                </a:ln>
                <a:solidFill>
                  <a:srgbClr val="FF0000"/>
                </a:solidFill>
                <a:effectLst/>
                <a:uLnTx/>
                <a:uFillTx/>
                <a:latin typeface="楷体" panose="02010609060101010101" pitchFamily="49" charset="-122"/>
                <a:ea typeface="楷体" panose="02010609060101010101" pitchFamily="49" charset="-122"/>
                <a:cs typeface="+mn-cs"/>
              </a:rPr>
              <a:t>做到归类讲解</a:t>
            </a:r>
            <a:r>
              <a:rPr kumimoji="0" lang="zh-CN" altLang="en-US" sz="28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a:t>
            </a:r>
          </a:p>
        </p:txBody>
      </p:sp>
      <p:sp>
        <p:nvSpPr>
          <p:cNvPr id="7" name="Rectangle 2"/>
          <p:cNvSpPr txBox="1">
            <a:spLocks noChangeArrowheads="1"/>
          </p:cNvSpPr>
          <p:nvPr/>
        </p:nvSpPr>
        <p:spPr>
          <a:xfrm>
            <a:off x="228600" y="5486400"/>
            <a:ext cx="3887788" cy="541338"/>
          </a:xfrm>
          <a:prstGeom prst="rect">
            <a:avLst/>
          </a:prstGeom>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en-US" altLang="zh-CN" sz="28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6</a:t>
            </a:r>
            <a:r>
              <a:rPr kumimoji="0" lang="zh-CN" altLang="en-US" sz="28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、突出能力培养。</a:t>
            </a:r>
          </a:p>
        </p:txBody>
      </p:sp>
      <p:sp>
        <p:nvSpPr>
          <p:cNvPr id="173064" name="Rectangle 2"/>
          <p:cNvSpPr txBox="1"/>
          <p:nvPr/>
        </p:nvSpPr>
        <p:spPr>
          <a:xfrm>
            <a:off x="214313" y="1371600"/>
            <a:ext cx="1944687" cy="609600"/>
          </a:xfrm>
          <a:prstGeom prst="rect">
            <a:avLst/>
          </a:prstGeom>
          <a:noFill/>
          <a:ln w="9525" cap="flat" cmpd="sng">
            <a:solidFill>
              <a:schemeClr val="tx1"/>
            </a:solidFill>
            <a:prstDash val="solid"/>
            <a:miter/>
            <a:headEnd type="none" w="med" len="med"/>
            <a:tailEnd type="none" w="med" len="med"/>
          </a:ln>
        </p:spPr>
        <p:txBody>
          <a:bodyPr>
            <a:spAutoFit/>
          </a:bodyPr>
          <a:lstStyle/>
          <a:p>
            <a:pPr algn="ctr">
              <a:lnSpc>
                <a:spcPct val="120000"/>
              </a:lnSpc>
            </a:pPr>
            <a:r>
              <a:rPr lang="zh-CN" altLang="en-US" sz="2800" b="1" dirty="0">
                <a:latin typeface="黑体" panose="02010609060101010101" pitchFamily="49" charset="-122"/>
                <a:ea typeface="黑体" panose="02010609060101010101" pitchFamily="49" charset="-122"/>
              </a:rPr>
              <a:t>高效讲评</a:t>
            </a:r>
          </a:p>
        </p:txBody>
      </p:sp>
      <p:sp>
        <p:nvSpPr>
          <p:cNvPr id="9" name="Rectangle 2"/>
          <p:cNvSpPr txBox="1">
            <a:spLocks noChangeArrowheads="1"/>
          </p:cNvSpPr>
          <p:nvPr/>
        </p:nvSpPr>
        <p:spPr>
          <a:xfrm>
            <a:off x="228600" y="4876800"/>
            <a:ext cx="3889375" cy="609600"/>
          </a:xfrm>
          <a:prstGeom prst="rect">
            <a:avLst/>
          </a:prstGeom>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en-US" altLang="zh-CN" sz="28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5</a:t>
            </a:r>
            <a:r>
              <a:rPr kumimoji="0" lang="zh-CN" altLang="en-US" sz="28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、狠抓</a:t>
            </a:r>
            <a:r>
              <a:rPr kumimoji="0" lang="zh-CN" altLang="en-US" sz="2800" b="1" i="0" u="none" strike="noStrike" kern="1200" cap="none" spc="0" normalizeH="0" baseline="0" noProof="0" dirty="0">
                <a:ln>
                  <a:noFill/>
                </a:ln>
                <a:solidFill>
                  <a:srgbClr val="0000FF"/>
                </a:solidFill>
                <a:effectLst/>
                <a:uLnTx/>
                <a:uFillTx/>
                <a:latin typeface="楷体" panose="02010609060101010101" pitchFamily="49" charset="-122"/>
                <a:ea typeface="楷体" panose="02010609060101010101" pitchFamily="49" charset="-122"/>
                <a:cs typeface="+mn-cs"/>
              </a:rPr>
              <a:t>学生规范</a:t>
            </a:r>
            <a:r>
              <a:rPr kumimoji="0" lang="zh-CN" altLang="en-US" sz="28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txBox="1"/>
          <p:nvPr/>
        </p:nvSpPr>
        <p:spPr>
          <a:xfrm>
            <a:off x="214313" y="1828800"/>
            <a:ext cx="1944687" cy="609600"/>
          </a:xfrm>
          <a:prstGeom prst="rect">
            <a:avLst/>
          </a:prstGeom>
          <a:noFill/>
          <a:ln w="9525" cap="flat" cmpd="sng">
            <a:solidFill>
              <a:schemeClr val="tx1"/>
            </a:solidFill>
            <a:prstDash val="solid"/>
            <a:miter/>
            <a:headEnd type="none" w="med" len="med"/>
            <a:tailEnd type="none" w="med" len="med"/>
          </a:ln>
        </p:spPr>
        <p:txBody>
          <a:bodyPr>
            <a:spAutoFit/>
          </a:bodyPr>
          <a:lstStyle/>
          <a:p>
            <a:pPr algn="ctr">
              <a:lnSpc>
                <a:spcPct val="120000"/>
              </a:lnSpc>
            </a:pPr>
            <a:r>
              <a:rPr lang="zh-CN" altLang="en-US" sz="2800" b="1" dirty="0">
                <a:latin typeface="黑体" panose="02010609060101010101" pitchFamily="49" charset="-122"/>
                <a:ea typeface="黑体" panose="02010609060101010101" pitchFamily="49" charset="-122"/>
              </a:rPr>
              <a:t>高效讲评</a:t>
            </a:r>
          </a:p>
        </p:txBody>
      </p:sp>
      <p:sp>
        <p:nvSpPr>
          <p:cNvPr id="174083" name="矩形 2"/>
          <p:cNvSpPr/>
          <p:nvPr/>
        </p:nvSpPr>
        <p:spPr>
          <a:xfrm>
            <a:off x="228600" y="228600"/>
            <a:ext cx="8424863" cy="584200"/>
          </a:xfrm>
          <a:prstGeom prst="rect">
            <a:avLst/>
          </a:prstGeom>
          <a:noFill/>
          <a:ln w="9525">
            <a:noFill/>
          </a:ln>
        </p:spPr>
        <p:txBody>
          <a:bodyPr>
            <a:spAutoFit/>
          </a:bodyPr>
          <a:lstStyle/>
          <a:p>
            <a:r>
              <a:rPr lang="zh-CN" altLang="en-US" sz="3200" dirty="0">
                <a:latin typeface="黑体" panose="02010609060101010101" pitchFamily="49" charset="-122"/>
                <a:ea typeface="黑体" panose="02010609060101010101" pitchFamily="49" charset="-122"/>
              </a:rPr>
              <a:t>（二）依托精准训练提能力</a:t>
            </a:r>
          </a:p>
        </p:txBody>
      </p:sp>
      <p:sp>
        <p:nvSpPr>
          <p:cNvPr id="174084" name="矩形 5"/>
          <p:cNvSpPr/>
          <p:nvPr/>
        </p:nvSpPr>
        <p:spPr>
          <a:xfrm>
            <a:off x="2362200" y="1949450"/>
            <a:ext cx="5638800" cy="460375"/>
          </a:xfrm>
          <a:prstGeom prst="rect">
            <a:avLst/>
          </a:prstGeom>
          <a:noFill/>
          <a:ln w="9525">
            <a:noFill/>
          </a:ln>
        </p:spPr>
        <p:txBody>
          <a:bodyPr>
            <a:spAutoFit/>
          </a:bodyPr>
          <a:lstStyle/>
          <a:p>
            <a:r>
              <a:rPr lang="zh-CN" altLang="en-US" sz="2400" b="1" dirty="0">
                <a:latin typeface="Arial" panose="020B0604020202020204" pitchFamily="34" charset="0"/>
              </a:rPr>
              <a:t>老师的讲如何转化为学生的得分能力？</a:t>
            </a:r>
          </a:p>
        </p:txBody>
      </p:sp>
      <p:sp>
        <p:nvSpPr>
          <p:cNvPr id="7" name="Rectangle 2"/>
          <p:cNvSpPr txBox="1">
            <a:spLocks noChangeArrowheads="1"/>
          </p:cNvSpPr>
          <p:nvPr/>
        </p:nvSpPr>
        <p:spPr>
          <a:xfrm>
            <a:off x="2405063" y="2667000"/>
            <a:ext cx="4910138" cy="609600"/>
          </a:xfrm>
          <a:prstGeom prst="rect">
            <a:avLst/>
          </a:prstGeom>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en-US" altLang="zh-CN" sz="28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1</a:t>
            </a:r>
            <a:r>
              <a:rPr kumimoji="0" lang="zh-CN" altLang="en-US" sz="28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、建立起方法思路的意识；</a:t>
            </a:r>
          </a:p>
        </p:txBody>
      </p:sp>
      <p:sp>
        <p:nvSpPr>
          <p:cNvPr id="8" name="Rectangle 2"/>
          <p:cNvSpPr txBox="1">
            <a:spLocks noChangeArrowheads="1"/>
          </p:cNvSpPr>
          <p:nvPr/>
        </p:nvSpPr>
        <p:spPr>
          <a:xfrm>
            <a:off x="2613025" y="3349625"/>
            <a:ext cx="4397375" cy="609600"/>
          </a:xfrm>
          <a:prstGeom prst="rect">
            <a:avLst/>
          </a:prstGeom>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en-US" altLang="zh-CN" sz="28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2</a:t>
            </a:r>
            <a:r>
              <a:rPr kumimoji="0" lang="zh-CN" altLang="en-US" sz="28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、以课前提问的形式强化</a:t>
            </a:r>
            <a:r>
              <a:rPr kumimoji="0" lang="zh-CN" altLang="en-US" sz="20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a:t>
            </a:r>
            <a:endParaRPr kumimoji="0" lang="zh-CN" altLang="en-US" sz="20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p:txBody>
      </p:sp>
      <p:sp>
        <p:nvSpPr>
          <p:cNvPr id="9" name="Rectangle 2"/>
          <p:cNvSpPr txBox="1">
            <a:spLocks noChangeArrowheads="1"/>
          </p:cNvSpPr>
          <p:nvPr/>
        </p:nvSpPr>
        <p:spPr>
          <a:xfrm>
            <a:off x="2590800" y="3954463"/>
            <a:ext cx="4535488" cy="609600"/>
          </a:xfrm>
          <a:prstGeom prst="rect">
            <a:avLst/>
          </a:prstGeom>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en-US" altLang="zh-CN" sz="28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3</a:t>
            </a:r>
            <a:r>
              <a:rPr kumimoji="0" lang="zh-CN" altLang="en-US" sz="28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、抓积累本中</a:t>
            </a:r>
            <a:r>
              <a:rPr kumimoji="0" lang="zh-CN" altLang="en-US" sz="28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的</a:t>
            </a:r>
            <a:r>
              <a:rPr kumimoji="0" lang="zh-CN" altLang="en-US" sz="2800" b="1" i="0" u="none" strike="noStrike" kern="1200" cap="none" spc="0" normalizeH="0" baseline="0" noProof="0" dirty="0" smtClean="0">
                <a:ln>
                  <a:noFill/>
                </a:ln>
                <a:solidFill>
                  <a:srgbClr val="0000FF"/>
                </a:solidFill>
                <a:effectLst/>
                <a:uLnTx/>
                <a:uFillTx/>
                <a:latin typeface="楷体" panose="02010609060101010101" pitchFamily="49" charset="-122"/>
                <a:ea typeface="楷体" panose="02010609060101010101" pitchFamily="49" charset="-122"/>
                <a:cs typeface="+mn-cs"/>
              </a:rPr>
              <a:t>分类改错</a:t>
            </a:r>
            <a:r>
              <a:rPr kumimoji="0" lang="zh-CN" altLang="en-US" sz="28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a:t>
            </a:r>
          </a:p>
        </p:txBody>
      </p:sp>
      <p:sp>
        <p:nvSpPr>
          <p:cNvPr id="10" name="Rectangle 2"/>
          <p:cNvSpPr txBox="1">
            <a:spLocks noChangeArrowheads="1"/>
          </p:cNvSpPr>
          <p:nvPr/>
        </p:nvSpPr>
        <p:spPr>
          <a:xfrm>
            <a:off x="2627313" y="4648200"/>
            <a:ext cx="4535488" cy="541338"/>
          </a:xfrm>
          <a:prstGeom prst="rect">
            <a:avLst/>
          </a:prstGeom>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en-US" altLang="zh-CN" sz="28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4</a:t>
            </a:r>
            <a:r>
              <a:rPr kumimoji="0" lang="zh-CN" altLang="en-US" sz="28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、让学生给老师讲题检测；</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28600" y="381000"/>
            <a:ext cx="4535488" cy="609600"/>
          </a:xfrm>
          <a:prstGeom prst="rect">
            <a:avLst/>
          </a:prstGeom>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en-US" altLang="zh-CN" sz="28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3</a:t>
            </a:r>
            <a:r>
              <a:rPr kumimoji="0" lang="zh-CN" altLang="en-US" sz="28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、抓积累本中</a:t>
            </a:r>
            <a:r>
              <a:rPr kumimoji="0" lang="zh-CN" altLang="en-US" sz="28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的</a:t>
            </a:r>
            <a:r>
              <a:rPr kumimoji="0" lang="zh-CN" altLang="en-US" sz="2800" b="1" i="0" u="none" strike="noStrike" kern="1200" cap="none" spc="0" normalizeH="0" baseline="0" noProof="0" dirty="0" smtClean="0">
                <a:ln>
                  <a:noFill/>
                </a:ln>
                <a:solidFill>
                  <a:srgbClr val="0000FF"/>
                </a:solidFill>
                <a:effectLst/>
                <a:uLnTx/>
                <a:uFillTx/>
                <a:latin typeface="楷体" panose="02010609060101010101" pitchFamily="49" charset="-122"/>
                <a:ea typeface="楷体" panose="02010609060101010101" pitchFamily="49" charset="-122"/>
                <a:cs typeface="+mn-cs"/>
              </a:rPr>
              <a:t>分类改错</a:t>
            </a:r>
            <a:r>
              <a:rPr kumimoji="0" lang="zh-CN" altLang="en-US" sz="28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a:t>
            </a:r>
          </a:p>
        </p:txBody>
      </p:sp>
      <p:pic>
        <p:nvPicPr>
          <p:cNvPr id="175107" name="Picture 3" descr="D:\Users\lszqx\My Document\美图图库\IMG_20160916_160657_副本.jpg"/>
          <p:cNvPicPr>
            <a:picLocks noChangeAspect="1"/>
          </p:cNvPicPr>
          <p:nvPr/>
        </p:nvPicPr>
        <p:blipFill>
          <a:blip r:embed="rId2"/>
          <a:stretch>
            <a:fillRect/>
          </a:stretch>
        </p:blipFill>
        <p:spPr>
          <a:xfrm>
            <a:off x="609600" y="1371600"/>
            <a:ext cx="7799388" cy="4638675"/>
          </a:xfrm>
          <a:prstGeom prst="rect">
            <a:avLst/>
          </a:prstGeom>
          <a:noFill/>
          <a:ln w="9525">
            <a:noFill/>
          </a:ln>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28600" y="228600"/>
            <a:ext cx="4535488" cy="609600"/>
          </a:xfrm>
          <a:prstGeom prst="rect">
            <a:avLst/>
          </a:prstGeom>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en-US" altLang="zh-CN" sz="28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3</a:t>
            </a:r>
            <a:r>
              <a:rPr kumimoji="0" lang="zh-CN" altLang="en-US" sz="28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、抓积累本中</a:t>
            </a:r>
            <a:r>
              <a:rPr kumimoji="0" lang="zh-CN" altLang="en-US" sz="28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的</a:t>
            </a:r>
            <a:r>
              <a:rPr kumimoji="0" lang="zh-CN" altLang="en-US" sz="2800" b="1" i="0" u="none" strike="noStrike" kern="1200" cap="none" spc="0" normalizeH="0" baseline="0" noProof="0" dirty="0" smtClean="0">
                <a:ln>
                  <a:noFill/>
                </a:ln>
                <a:solidFill>
                  <a:srgbClr val="0000FF"/>
                </a:solidFill>
                <a:effectLst/>
                <a:uLnTx/>
                <a:uFillTx/>
                <a:latin typeface="楷体" panose="02010609060101010101" pitchFamily="49" charset="-122"/>
                <a:ea typeface="楷体" panose="02010609060101010101" pitchFamily="49" charset="-122"/>
                <a:cs typeface="+mn-cs"/>
              </a:rPr>
              <a:t>分类改错</a:t>
            </a:r>
            <a:r>
              <a:rPr kumimoji="0" lang="zh-CN" altLang="en-US" sz="28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a:t>
            </a:r>
          </a:p>
        </p:txBody>
      </p:sp>
      <p:pic>
        <p:nvPicPr>
          <p:cNvPr id="176131" name="Picture 3" descr="D:\Users\lszqx\My Document\美图图库\IMG_20160916_160701_副本.jpg"/>
          <p:cNvPicPr>
            <a:picLocks noChangeAspect="1"/>
          </p:cNvPicPr>
          <p:nvPr/>
        </p:nvPicPr>
        <p:blipFill>
          <a:blip r:embed="rId2"/>
          <a:stretch>
            <a:fillRect/>
          </a:stretch>
        </p:blipFill>
        <p:spPr>
          <a:xfrm>
            <a:off x="457200" y="1371600"/>
            <a:ext cx="8199438" cy="4267200"/>
          </a:xfrm>
          <a:prstGeom prst="rect">
            <a:avLst/>
          </a:prstGeom>
          <a:noFill/>
          <a:ln w="9525">
            <a:noFill/>
          </a:ln>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228600" y="152400"/>
            <a:ext cx="4535488" cy="609600"/>
          </a:xfrm>
          <a:prstGeom prst="rect">
            <a:avLst/>
          </a:prstGeom>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en-US" altLang="zh-CN" sz="28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3</a:t>
            </a:r>
            <a:r>
              <a:rPr kumimoji="0" lang="zh-CN" altLang="en-US" sz="28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、抓积累本中</a:t>
            </a:r>
            <a:r>
              <a:rPr kumimoji="0" lang="zh-CN" altLang="en-US" sz="28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的</a:t>
            </a:r>
            <a:r>
              <a:rPr kumimoji="0" lang="zh-CN" altLang="en-US" sz="2800" b="1" i="0" u="none" strike="noStrike" kern="1200" cap="none" spc="0" normalizeH="0" baseline="0" noProof="0" dirty="0" smtClean="0">
                <a:ln>
                  <a:noFill/>
                </a:ln>
                <a:solidFill>
                  <a:srgbClr val="0000FF"/>
                </a:solidFill>
                <a:effectLst/>
                <a:uLnTx/>
                <a:uFillTx/>
                <a:latin typeface="楷体" panose="02010609060101010101" pitchFamily="49" charset="-122"/>
                <a:ea typeface="楷体" panose="02010609060101010101" pitchFamily="49" charset="-122"/>
                <a:cs typeface="+mn-cs"/>
              </a:rPr>
              <a:t>分类改错</a:t>
            </a:r>
            <a:r>
              <a:rPr kumimoji="0" lang="zh-CN" altLang="en-US" sz="28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a:t>
            </a:r>
          </a:p>
        </p:txBody>
      </p:sp>
      <p:pic>
        <p:nvPicPr>
          <p:cNvPr id="177155" name="Picture 3" descr="D:\Users\lszqx\My Document\美图图库\IMG_20160916_160704_副本.jpg"/>
          <p:cNvPicPr>
            <a:picLocks noChangeAspect="1"/>
          </p:cNvPicPr>
          <p:nvPr/>
        </p:nvPicPr>
        <p:blipFill>
          <a:blip r:embed="rId2"/>
          <a:stretch>
            <a:fillRect/>
          </a:stretch>
        </p:blipFill>
        <p:spPr>
          <a:xfrm>
            <a:off x="355600" y="1371600"/>
            <a:ext cx="8407400" cy="3657600"/>
          </a:xfrm>
          <a:prstGeom prst="rect">
            <a:avLst/>
          </a:prstGeom>
          <a:noFill/>
          <a:ln w="9525">
            <a:noFill/>
          </a:ln>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txBox="1"/>
          <p:nvPr/>
        </p:nvSpPr>
        <p:spPr>
          <a:xfrm>
            <a:off x="214313" y="1828800"/>
            <a:ext cx="1944687" cy="541338"/>
          </a:xfrm>
          <a:prstGeom prst="rect">
            <a:avLst/>
          </a:prstGeom>
          <a:noFill/>
          <a:ln w="9525" cap="flat" cmpd="sng">
            <a:solidFill>
              <a:schemeClr val="tx1"/>
            </a:solidFill>
            <a:prstDash val="solid"/>
            <a:miter/>
            <a:headEnd type="none" w="med" len="med"/>
            <a:tailEnd type="none" w="med" len="med"/>
          </a:ln>
        </p:spPr>
        <p:txBody>
          <a:bodyPr>
            <a:spAutoFit/>
          </a:bodyPr>
          <a:lstStyle/>
          <a:p>
            <a:pPr algn="ctr">
              <a:lnSpc>
                <a:spcPct val="120000"/>
              </a:lnSpc>
            </a:pPr>
            <a:r>
              <a:rPr lang="zh-CN" altLang="en-US" sz="2800" b="1" dirty="0">
                <a:latin typeface="黑体" panose="02010609060101010101" pitchFamily="49" charset="-122"/>
                <a:ea typeface="黑体" panose="02010609060101010101" pitchFamily="49" charset="-122"/>
              </a:rPr>
              <a:t>整理改错</a:t>
            </a:r>
          </a:p>
        </p:txBody>
      </p:sp>
      <p:sp>
        <p:nvSpPr>
          <p:cNvPr id="178179" name="矩形 2"/>
          <p:cNvSpPr/>
          <p:nvPr/>
        </p:nvSpPr>
        <p:spPr>
          <a:xfrm>
            <a:off x="152400" y="304800"/>
            <a:ext cx="8305800" cy="584200"/>
          </a:xfrm>
          <a:prstGeom prst="rect">
            <a:avLst/>
          </a:prstGeom>
          <a:noFill/>
          <a:ln w="9525">
            <a:noFill/>
          </a:ln>
        </p:spPr>
        <p:txBody>
          <a:bodyPr>
            <a:spAutoFit/>
          </a:bodyPr>
          <a:lstStyle/>
          <a:p>
            <a:r>
              <a:rPr lang="zh-CN" altLang="en-US" sz="3200" dirty="0">
                <a:latin typeface="黑体" panose="02010609060101010101" pitchFamily="49" charset="-122"/>
                <a:ea typeface="黑体" panose="02010609060101010101" pitchFamily="49" charset="-122"/>
              </a:rPr>
              <a:t>（二）依托精准训练提能力</a:t>
            </a:r>
          </a:p>
        </p:txBody>
      </p:sp>
      <p:sp>
        <p:nvSpPr>
          <p:cNvPr id="4" name="Rectangle 2"/>
          <p:cNvSpPr txBox="1">
            <a:spLocks noChangeArrowheads="1"/>
          </p:cNvSpPr>
          <p:nvPr/>
        </p:nvSpPr>
        <p:spPr>
          <a:xfrm>
            <a:off x="2425700" y="2098675"/>
            <a:ext cx="3744913" cy="604838"/>
          </a:xfrm>
          <a:prstGeom prst="rect">
            <a:avLst/>
          </a:prstGeom>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en-US" altLang="zh-CN" sz="32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1</a:t>
            </a:r>
            <a:r>
              <a:rPr kumimoji="0" lang="zh-CN" altLang="en-US" sz="32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、严格要求；</a:t>
            </a:r>
          </a:p>
        </p:txBody>
      </p:sp>
      <p:sp>
        <p:nvSpPr>
          <p:cNvPr id="5" name="Rectangle 2">
            <a:hlinkClick r:id="rId2" action="ppaction://hlinksldjump"/>
          </p:cNvPr>
          <p:cNvSpPr txBox="1">
            <a:spLocks noChangeArrowheads="1"/>
          </p:cNvSpPr>
          <p:nvPr/>
        </p:nvSpPr>
        <p:spPr>
          <a:xfrm>
            <a:off x="2425700" y="3046413"/>
            <a:ext cx="3744913" cy="604838"/>
          </a:xfrm>
          <a:prstGeom prst="rect">
            <a:avLst/>
          </a:prstGeom>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en-US" altLang="zh-CN" sz="32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2</a:t>
            </a:r>
            <a:r>
              <a:rPr kumimoji="0" lang="zh-CN" altLang="en-US" sz="32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、示范引领；</a:t>
            </a:r>
          </a:p>
        </p:txBody>
      </p:sp>
      <p:sp>
        <p:nvSpPr>
          <p:cNvPr id="6" name="Rectangle 2"/>
          <p:cNvSpPr txBox="1">
            <a:spLocks noChangeArrowheads="1"/>
          </p:cNvSpPr>
          <p:nvPr/>
        </p:nvSpPr>
        <p:spPr>
          <a:xfrm>
            <a:off x="2590800" y="4054475"/>
            <a:ext cx="3744913" cy="604838"/>
          </a:xfrm>
          <a:prstGeom prst="rect">
            <a:avLst/>
          </a:prstGeom>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en-US" altLang="zh-CN" sz="32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3</a:t>
            </a:r>
            <a:r>
              <a:rPr kumimoji="0" lang="zh-CN" altLang="en-US" sz="32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、利用好批语；</a:t>
            </a:r>
          </a:p>
        </p:txBody>
      </p:sp>
      <p:sp>
        <p:nvSpPr>
          <p:cNvPr id="7" name="Rectangle 2"/>
          <p:cNvSpPr txBox="1">
            <a:spLocks noChangeArrowheads="1"/>
          </p:cNvSpPr>
          <p:nvPr/>
        </p:nvSpPr>
        <p:spPr>
          <a:xfrm>
            <a:off x="2427288" y="5103813"/>
            <a:ext cx="3744913" cy="682625"/>
          </a:xfrm>
          <a:prstGeom prst="rect">
            <a:avLst/>
          </a:prstGeom>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en-US" altLang="zh-CN" sz="32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4</a:t>
            </a:r>
            <a:r>
              <a:rPr kumimoji="0" lang="zh-CN" altLang="en-US" sz="32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、错题重做；</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矩形 2"/>
          <p:cNvSpPr/>
          <p:nvPr/>
        </p:nvSpPr>
        <p:spPr>
          <a:xfrm>
            <a:off x="-76200" y="76200"/>
            <a:ext cx="8424863" cy="584200"/>
          </a:xfrm>
          <a:prstGeom prst="rect">
            <a:avLst/>
          </a:prstGeom>
          <a:noFill/>
          <a:ln w="9525">
            <a:noFill/>
          </a:ln>
        </p:spPr>
        <p:txBody>
          <a:bodyPr>
            <a:spAutoFit/>
          </a:bodyPr>
          <a:lstStyle/>
          <a:p>
            <a:r>
              <a:rPr lang="zh-CN" altLang="en-US" sz="3200" dirty="0">
                <a:latin typeface="黑体" panose="02010609060101010101" pitchFamily="49" charset="-122"/>
                <a:ea typeface="黑体" panose="02010609060101010101" pitchFamily="49" charset="-122"/>
              </a:rPr>
              <a:t>（二）依托精准训练提能力</a:t>
            </a:r>
          </a:p>
        </p:txBody>
      </p:sp>
      <p:sp>
        <p:nvSpPr>
          <p:cNvPr id="4" name="Rectangle 2">
            <a:hlinkClick r:id="" action="ppaction://noaction"/>
          </p:cNvPr>
          <p:cNvSpPr txBox="1">
            <a:spLocks noChangeArrowheads="1"/>
          </p:cNvSpPr>
          <p:nvPr/>
        </p:nvSpPr>
        <p:spPr>
          <a:xfrm>
            <a:off x="0" y="685800"/>
            <a:ext cx="3124200" cy="604838"/>
          </a:xfrm>
          <a:prstGeom prst="rect">
            <a:avLst/>
          </a:prstGeom>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2</a:t>
            </a:r>
            <a:r>
              <a:rPr kumimoji="0" lang="zh-CN" altLang="en-US" sz="32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、示范引领</a:t>
            </a:r>
          </a:p>
        </p:txBody>
      </p:sp>
      <p:pic>
        <p:nvPicPr>
          <p:cNvPr id="179204" name="Picture 6" descr="D:\Users\lszqx\My Document\美图图库\IMG_20160916_160720_副本.jpg"/>
          <p:cNvPicPr>
            <a:picLocks noChangeAspect="1"/>
          </p:cNvPicPr>
          <p:nvPr/>
        </p:nvPicPr>
        <p:blipFill>
          <a:blip r:embed="rId2"/>
          <a:stretch>
            <a:fillRect/>
          </a:stretch>
        </p:blipFill>
        <p:spPr>
          <a:xfrm>
            <a:off x="609600" y="1447800"/>
            <a:ext cx="7553325" cy="5019675"/>
          </a:xfrm>
          <a:prstGeom prst="rect">
            <a:avLst/>
          </a:prstGeom>
          <a:noFill/>
          <a:ln w="9525">
            <a:noFill/>
          </a:ln>
        </p:spPr>
      </p:pic>
    </p:spTree>
  </p:cSld>
  <p:clrMapOvr>
    <a:masterClrMapping/>
  </p:clrMapOvr>
  <p:transition spd="slow"/>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8" name="Picture 2" descr="D:\Users\lszqx\Desktop\微信图片_20170823214824.jpg"/>
          <p:cNvPicPr>
            <a:picLocks noChangeAspect="1"/>
          </p:cNvPicPr>
          <p:nvPr/>
        </p:nvPicPr>
        <p:blipFill>
          <a:blip r:embed="rId2"/>
          <a:stretch>
            <a:fillRect/>
          </a:stretch>
        </p:blipFill>
        <p:spPr>
          <a:xfrm>
            <a:off x="685800" y="1047750"/>
            <a:ext cx="7543800" cy="5657850"/>
          </a:xfrm>
          <a:prstGeom prst="rect">
            <a:avLst/>
          </a:prstGeom>
          <a:noFill/>
          <a:ln w="9525">
            <a:noFill/>
          </a:ln>
        </p:spPr>
      </p:pic>
      <p:sp>
        <p:nvSpPr>
          <p:cNvPr id="3" name="Rectangle 2"/>
          <p:cNvSpPr txBox="1">
            <a:spLocks noChangeArrowheads="1"/>
          </p:cNvSpPr>
          <p:nvPr/>
        </p:nvSpPr>
        <p:spPr>
          <a:xfrm>
            <a:off x="0" y="228600"/>
            <a:ext cx="3668713" cy="682625"/>
          </a:xfrm>
          <a:prstGeom prst="rect">
            <a:avLst/>
          </a:prstGeom>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en-US" altLang="zh-CN" sz="32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4</a:t>
            </a:r>
            <a:r>
              <a:rPr kumimoji="0" lang="zh-CN" altLang="en-US" sz="32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、错题</a:t>
            </a:r>
            <a:r>
              <a:rPr kumimoji="0" lang="zh-CN" altLang="en-US" sz="32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hlinkClick r:id="rId3" action="ppaction://hlinkfile"/>
              </a:rPr>
              <a:t>重做</a:t>
            </a:r>
            <a:r>
              <a:rPr kumimoji="0" lang="zh-CN" altLang="en-US" sz="32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81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矩形 1"/>
          <p:cNvSpPr/>
          <p:nvPr/>
        </p:nvSpPr>
        <p:spPr>
          <a:xfrm>
            <a:off x="76200" y="254000"/>
            <a:ext cx="6032500" cy="584200"/>
          </a:xfrm>
          <a:prstGeom prst="rect">
            <a:avLst/>
          </a:prstGeom>
          <a:noFill/>
          <a:ln w="9525">
            <a:noFill/>
          </a:ln>
        </p:spPr>
        <p:txBody>
          <a:bodyPr>
            <a:spAutoFit/>
          </a:bodyPr>
          <a:lstStyle/>
          <a:p>
            <a:r>
              <a:rPr lang="zh-CN" altLang="en-US" sz="3200" dirty="0">
                <a:latin typeface="黑体" panose="02010609060101010101" pitchFamily="49" charset="-122"/>
                <a:ea typeface="黑体" panose="02010609060101010101" pitchFamily="49" charset="-122"/>
              </a:rPr>
              <a:t>（二）依托精准训练提能力</a:t>
            </a:r>
          </a:p>
        </p:txBody>
      </p:sp>
      <p:sp>
        <p:nvSpPr>
          <p:cNvPr id="3" name="Rectangle 2"/>
          <p:cNvSpPr txBox="1">
            <a:spLocks noChangeArrowheads="1"/>
          </p:cNvSpPr>
          <p:nvPr/>
        </p:nvSpPr>
        <p:spPr>
          <a:xfrm>
            <a:off x="1982788" y="4384675"/>
            <a:ext cx="1944688" cy="604838"/>
          </a:xfrm>
          <a:prstGeom prst="rect">
            <a:avLst/>
          </a:prstGeom>
          <a:ln>
            <a:solidFill>
              <a:schemeClr val="tx1"/>
            </a:solidFill>
          </a:ln>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精选习题</a:t>
            </a:r>
            <a:endParaRPr kumimoji="0" lang="zh-CN" altLang="en-US" sz="32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4" name="Rectangle 2"/>
          <p:cNvSpPr txBox="1">
            <a:spLocks noChangeArrowheads="1"/>
          </p:cNvSpPr>
          <p:nvPr/>
        </p:nvSpPr>
        <p:spPr>
          <a:xfrm>
            <a:off x="3352800" y="3557588"/>
            <a:ext cx="1944688" cy="682625"/>
          </a:xfrm>
          <a:prstGeom prst="rect">
            <a:avLst/>
          </a:prstGeom>
          <a:ln>
            <a:solidFill>
              <a:schemeClr val="tx1"/>
            </a:solidFill>
          </a:ln>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高效自习</a:t>
            </a:r>
          </a:p>
        </p:txBody>
      </p:sp>
      <p:sp>
        <p:nvSpPr>
          <p:cNvPr id="5" name="Rectangle 2"/>
          <p:cNvSpPr txBox="1">
            <a:spLocks noChangeArrowheads="1"/>
          </p:cNvSpPr>
          <p:nvPr/>
        </p:nvSpPr>
        <p:spPr>
          <a:xfrm>
            <a:off x="6019800" y="1957388"/>
            <a:ext cx="1943100" cy="682625"/>
          </a:xfrm>
          <a:prstGeom prst="rect">
            <a:avLst/>
          </a:prstGeom>
          <a:ln>
            <a:solidFill>
              <a:schemeClr val="tx1"/>
            </a:solidFill>
          </a:ln>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整理改错</a:t>
            </a:r>
          </a:p>
        </p:txBody>
      </p:sp>
      <p:sp>
        <p:nvSpPr>
          <p:cNvPr id="6" name="Rectangle 2"/>
          <p:cNvSpPr txBox="1">
            <a:spLocks noChangeArrowheads="1"/>
          </p:cNvSpPr>
          <p:nvPr/>
        </p:nvSpPr>
        <p:spPr>
          <a:xfrm>
            <a:off x="4576763" y="2719388"/>
            <a:ext cx="1946275" cy="604838"/>
          </a:xfrm>
          <a:prstGeom prst="rect">
            <a:avLst/>
          </a:prstGeom>
          <a:ln>
            <a:solidFill>
              <a:schemeClr val="tx1"/>
            </a:solidFill>
          </a:ln>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高效讲评</a:t>
            </a:r>
            <a:endParaRPr kumimoji="0" lang="zh-CN" altLang="en-US" sz="32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2"/>
          <p:cNvSpPr txBox="1">
            <a:spLocks noChangeArrowheads="1"/>
          </p:cNvSpPr>
          <p:nvPr/>
        </p:nvSpPr>
        <p:spPr>
          <a:xfrm>
            <a:off x="7173913" y="1120775"/>
            <a:ext cx="1944688" cy="604838"/>
          </a:xfrm>
          <a:prstGeom prst="rect">
            <a:avLst/>
          </a:prstGeom>
          <a:ln>
            <a:solidFill>
              <a:schemeClr val="tx1"/>
            </a:solidFill>
          </a:ln>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提升</a:t>
            </a:r>
            <a:r>
              <a:rPr kumimoji="0" lang="zh-CN" altLang="en-US" sz="32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能力</a:t>
            </a:r>
          </a:p>
        </p:txBody>
      </p:sp>
      <p:sp>
        <p:nvSpPr>
          <p:cNvPr id="8" name="直角上箭头 7"/>
          <p:cNvSpPr/>
          <p:nvPr/>
        </p:nvSpPr>
        <p:spPr>
          <a:xfrm rot="16200000" flipV="1">
            <a:off x="2629694" y="3661569"/>
            <a:ext cx="650875" cy="795338"/>
          </a:xfrm>
          <a:prstGeom prst="bentUp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9" name="直角上箭头 8"/>
          <p:cNvSpPr/>
          <p:nvPr/>
        </p:nvSpPr>
        <p:spPr>
          <a:xfrm rot="16200000" flipV="1">
            <a:off x="3864769" y="2845594"/>
            <a:ext cx="661988" cy="762000"/>
          </a:xfrm>
          <a:prstGeom prst="bentUp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0" name="直角上箭头 9"/>
          <p:cNvSpPr/>
          <p:nvPr/>
        </p:nvSpPr>
        <p:spPr>
          <a:xfrm rot="16200000" flipV="1">
            <a:off x="5253038" y="1941513"/>
            <a:ext cx="663575" cy="869950"/>
          </a:xfrm>
          <a:prstGeom prst="bentUp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1" name="直角上箭头 10"/>
          <p:cNvSpPr/>
          <p:nvPr/>
        </p:nvSpPr>
        <p:spPr>
          <a:xfrm rot="16200000" flipV="1">
            <a:off x="6463506" y="1200944"/>
            <a:ext cx="661988" cy="762000"/>
          </a:xfrm>
          <a:prstGeom prst="bentUp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2" name="直角上箭头 11"/>
          <p:cNvSpPr/>
          <p:nvPr/>
        </p:nvSpPr>
        <p:spPr>
          <a:xfrm rot="16200000" flipV="1">
            <a:off x="1253331" y="4506119"/>
            <a:ext cx="663575" cy="795338"/>
          </a:xfrm>
          <a:prstGeom prst="bentUp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3" name="Rectangle 2"/>
          <p:cNvSpPr txBox="1">
            <a:spLocks noChangeArrowheads="1"/>
          </p:cNvSpPr>
          <p:nvPr/>
        </p:nvSpPr>
        <p:spPr>
          <a:xfrm>
            <a:off x="530225" y="5268913"/>
            <a:ext cx="1944688" cy="682625"/>
          </a:xfrm>
          <a:prstGeom prst="rect">
            <a:avLst/>
          </a:prstGeom>
          <a:ln>
            <a:solidFill>
              <a:schemeClr val="tx1"/>
            </a:solidFill>
          </a:ln>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精研考题</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文本框 157"/>
          <p:cNvSpPr txBox="1"/>
          <p:nvPr/>
        </p:nvSpPr>
        <p:spPr>
          <a:xfrm>
            <a:off x="4192588" y="904875"/>
            <a:ext cx="1008062" cy="584200"/>
          </a:xfrm>
          <a:prstGeom prst="rect">
            <a:avLst/>
          </a:prstGeom>
          <a:noFill/>
          <a:ln w="9525">
            <a:noFill/>
          </a:ln>
        </p:spPr>
        <p:txBody>
          <a:bodyPr wrap="none">
            <a:spAutoFit/>
          </a:bodyPr>
          <a:lstStyle/>
          <a:p>
            <a:r>
              <a:rPr lang="zh-CN" altLang="en-US" sz="3200" b="1" dirty="0">
                <a:solidFill>
                  <a:schemeClr val="bg1"/>
                </a:solidFill>
                <a:latin typeface="Arial" panose="020B0604020202020204" pitchFamily="34" charset="0"/>
                <a:sym typeface="+mn-lt"/>
              </a:rPr>
              <a:t>目录</a:t>
            </a:r>
          </a:p>
        </p:txBody>
      </p:sp>
      <p:pic>
        <p:nvPicPr>
          <p:cNvPr id="182275" name="组合 289"/>
          <p:cNvPicPr>
            <a:picLocks noChangeAspect="1"/>
          </p:cNvPicPr>
          <p:nvPr/>
        </p:nvPicPr>
        <p:blipFill>
          <a:blip r:embed="rId2"/>
          <a:stretch>
            <a:fillRect/>
          </a:stretch>
        </p:blipFill>
        <p:spPr>
          <a:xfrm>
            <a:off x="1136650" y="503238"/>
            <a:ext cx="5873750" cy="1249362"/>
          </a:xfrm>
          <a:prstGeom prst="rect">
            <a:avLst/>
          </a:prstGeom>
          <a:solidFill>
            <a:srgbClr val="92CDD2"/>
          </a:solidFill>
          <a:ln w="9525">
            <a:noFill/>
          </a:ln>
        </p:spPr>
      </p:pic>
      <p:sp>
        <p:nvSpPr>
          <p:cNvPr id="182276" name="Oval 65"/>
          <p:cNvSpPr/>
          <p:nvPr/>
        </p:nvSpPr>
        <p:spPr>
          <a:xfrm rot="-10800000" flipV="1">
            <a:off x="842963" y="4492625"/>
            <a:ext cx="1741487" cy="488950"/>
          </a:xfrm>
          <a:prstGeom prst="ellipse">
            <a:avLst/>
          </a:prstGeom>
          <a:gradFill rotWithShape="1">
            <a:gsLst>
              <a:gs pos="0">
                <a:srgbClr val="A6A6A6">
                  <a:alpha val="48996"/>
                </a:srgbClr>
              </a:gs>
              <a:gs pos="100000">
                <a:srgbClr val="EEECE1">
                  <a:alpha val="0"/>
                </a:srgbClr>
              </a:gs>
            </a:gsLst>
            <a:path path="shape">
              <a:fillToRect l="50000" t="50000" r="50000" b="50000"/>
            </a:path>
            <a:tileRect/>
          </a:gradFill>
          <a:ln w="9525">
            <a:noFill/>
          </a:ln>
        </p:spPr>
        <p:txBody>
          <a:bodyPr wrap="none" anchor="ctr"/>
          <a:lstStyle/>
          <a:p>
            <a:endParaRPr lang="zh-CN" altLang="en-US" sz="1200" dirty="0">
              <a:solidFill>
                <a:srgbClr val="000000"/>
              </a:solidFill>
              <a:latin typeface="Arial" panose="020B0604020202020204" pitchFamily="34" charset="0"/>
              <a:sym typeface="+mn-lt"/>
            </a:endParaRPr>
          </a:p>
        </p:txBody>
      </p:sp>
      <p:sp>
        <p:nvSpPr>
          <p:cNvPr id="6150" name="椭圆 58"/>
          <p:cNvSpPr/>
          <p:nvPr/>
        </p:nvSpPr>
        <p:spPr>
          <a:xfrm>
            <a:off x="228600" y="3352800"/>
            <a:ext cx="2057400" cy="2170113"/>
          </a:xfrm>
          <a:custGeom>
            <a:avLst/>
            <a:gdLst/>
            <a:ahLst/>
            <a:cxnLst>
              <a:cxn ang="0">
                <a:pos x="1085057" y="202111"/>
              </a:cxn>
              <a:cxn ang="0">
                <a:pos x="202111" y="1085057"/>
              </a:cxn>
              <a:cxn ang="0">
                <a:pos x="1085057" y="1968003"/>
              </a:cxn>
              <a:cxn ang="0">
                <a:pos x="1968002" y="1085057"/>
              </a:cxn>
              <a:cxn ang="0">
                <a:pos x="1085057" y="202111"/>
              </a:cxn>
              <a:cxn ang="0">
                <a:pos x="1085057" y="0"/>
              </a:cxn>
              <a:cxn ang="0">
                <a:pos x="2170113" y="1085057"/>
              </a:cxn>
              <a:cxn ang="0">
                <a:pos x="1085057" y="2170113"/>
              </a:cxn>
              <a:cxn ang="0">
                <a:pos x="0" y="1085057"/>
              </a:cxn>
              <a:cxn ang="0">
                <a:pos x="1085057" y="0"/>
              </a:cxn>
            </a:cxnLst>
            <a:rect l="0" t="0" r="0" b="0"/>
            <a:pathLst>
              <a:path w="3444416" h="3444416">
                <a:moveTo>
                  <a:pt x="1722208" y="320792"/>
                </a:moveTo>
                <a:cubicBezTo>
                  <a:pt x="948227" y="320792"/>
                  <a:pt x="320791" y="948228"/>
                  <a:pt x="320791" y="1722209"/>
                </a:cubicBezTo>
                <a:cubicBezTo>
                  <a:pt x="320791" y="2496190"/>
                  <a:pt x="948227" y="3123626"/>
                  <a:pt x="1722208" y="3123626"/>
                </a:cubicBezTo>
                <a:cubicBezTo>
                  <a:pt x="2496189" y="3123626"/>
                  <a:pt x="3123625" y="2496190"/>
                  <a:pt x="3123625" y="1722209"/>
                </a:cubicBezTo>
                <a:cubicBezTo>
                  <a:pt x="3123625" y="948228"/>
                  <a:pt x="2496189" y="320792"/>
                  <a:pt x="1722208" y="320792"/>
                </a:cubicBezTo>
                <a:close/>
                <a:moveTo>
                  <a:pt x="1722208" y="0"/>
                </a:moveTo>
                <a:cubicBezTo>
                  <a:pt x="2673357" y="0"/>
                  <a:pt x="3444416" y="771059"/>
                  <a:pt x="3444416" y="1722208"/>
                </a:cubicBezTo>
                <a:cubicBezTo>
                  <a:pt x="3444416" y="2673357"/>
                  <a:pt x="2673357" y="3444416"/>
                  <a:pt x="1722208" y="3444416"/>
                </a:cubicBezTo>
                <a:cubicBezTo>
                  <a:pt x="771059" y="3444416"/>
                  <a:pt x="0" y="2673357"/>
                  <a:pt x="0" y="1722208"/>
                </a:cubicBezTo>
                <a:cubicBezTo>
                  <a:pt x="0" y="771059"/>
                  <a:pt x="771059" y="0"/>
                  <a:pt x="1722208" y="0"/>
                </a:cubicBezTo>
                <a:close/>
              </a:path>
            </a:pathLst>
          </a:custGeom>
          <a:solidFill>
            <a:schemeClr val="accent5">
              <a:lumMod val="60000"/>
              <a:lumOff val="40000"/>
              <a:alpha val="92940"/>
            </a:schemeClr>
          </a:solidFill>
          <a:ln w="9525">
            <a:noFill/>
          </a:ln>
          <a:effectLst>
            <a:outerShdw dist="38100" dir="2699999" algn="ctr" rotWithShape="0">
              <a:srgbClr val="000000">
                <a:alpha val="39000"/>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82278" name="TextBox 3"/>
          <p:cNvSpPr txBox="1"/>
          <p:nvPr/>
        </p:nvSpPr>
        <p:spPr>
          <a:xfrm>
            <a:off x="311150" y="4038600"/>
            <a:ext cx="1974850" cy="830263"/>
          </a:xfrm>
          <a:prstGeom prst="rect">
            <a:avLst/>
          </a:prstGeom>
          <a:noFill/>
          <a:ln w="9525">
            <a:noFill/>
          </a:ln>
        </p:spPr>
        <p:txBody>
          <a:bodyPr>
            <a:spAutoFit/>
          </a:bodyPr>
          <a:lstStyle/>
          <a:p>
            <a:pPr algn="ctr"/>
            <a:r>
              <a:rPr lang="zh-CN" altLang="en-US" sz="2400" b="1" dirty="0">
                <a:solidFill>
                  <a:srgbClr val="000000"/>
                </a:solidFill>
                <a:latin typeface="楷体" panose="02010609060101010101" pitchFamily="49" charset="-122"/>
                <a:ea typeface="楷体" panose="02010609060101010101" pitchFamily="49" charset="-122"/>
              </a:rPr>
              <a:t>打造优质课堂</a:t>
            </a:r>
            <a:r>
              <a:rPr lang="zh-CN" altLang="en-US" sz="2400" b="1" dirty="0">
                <a:solidFill>
                  <a:srgbClr val="FF0000"/>
                </a:solidFill>
                <a:latin typeface="楷体" panose="02010609060101010101" pitchFamily="49" charset="-122"/>
                <a:ea typeface="楷体" panose="02010609060101010101" pitchFamily="49" charset="-122"/>
              </a:rPr>
              <a:t>夯基础</a:t>
            </a:r>
            <a:endParaRPr lang="zh-CN" altLang="en-US" sz="2400" dirty="0">
              <a:solidFill>
                <a:schemeClr val="bg1"/>
              </a:solidFill>
              <a:latin typeface="Arial" panose="020B0604020202020204" pitchFamily="34" charset="0"/>
              <a:sym typeface="+mn-lt"/>
            </a:endParaRPr>
          </a:p>
        </p:txBody>
      </p:sp>
      <p:sp>
        <p:nvSpPr>
          <p:cNvPr id="182279" name="Oval 65"/>
          <p:cNvSpPr/>
          <p:nvPr/>
        </p:nvSpPr>
        <p:spPr>
          <a:xfrm rot="-10800000" flipV="1">
            <a:off x="2749550" y="4529138"/>
            <a:ext cx="1739900" cy="488950"/>
          </a:xfrm>
          <a:prstGeom prst="ellipse">
            <a:avLst/>
          </a:prstGeom>
          <a:gradFill rotWithShape="1">
            <a:gsLst>
              <a:gs pos="0">
                <a:srgbClr val="A6A6A6">
                  <a:alpha val="48996"/>
                </a:srgbClr>
              </a:gs>
              <a:gs pos="100000">
                <a:srgbClr val="EEECE1">
                  <a:alpha val="0"/>
                </a:srgbClr>
              </a:gs>
            </a:gsLst>
            <a:path path="shape">
              <a:fillToRect l="50000" t="50000" r="50000" b="50000"/>
            </a:path>
            <a:tileRect/>
          </a:gradFill>
          <a:ln w="9525">
            <a:noFill/>
          </a:ln>
        </p:spPr>
        <p:txBody>
          <a:bodyPr wrap="none" anchor="ctr"/>
          <a:lstStyle/>
          <a:p>
            <a:endParaRPr lang="zh-CN" altLang="en-US" sz="1200" dirty="0">
              <a:solidFill>
                <a:srgbClr val="000000"/>
              </a:solidFill>
              <a:latin typeface="Arial" panose="020B0604020202020204" pitchFamily="34" charset="0"/>
              <a:sym typeface="+mn-lt"/>
            </a:endParaRPr>
          </a:p>
        </p:txBody>
      </p:sp>
      <p:sp>
        <p:nvSpPr>
          <p:cNvPr id="182280" name="椭圆 58"/>
          <p:cNvSpPr/>
          <p:nvPr/>
        </p:nvSpPr>
        <p:spPr>
          <a:xfrm>
            <a:off x="2514600" y="3352800"/>
            <a:ext cx="2057400" cy="2170113"/>
          </a:xfrm>
          <a:custGeom>
            <a:avLst/>
            <a:gdLst>
              <a:gd name="txL" fmla="*/ 0 w 3444416"/>
              <a:gd name="txT" fmla="*/ 0 h 3444416"/>
              <a:gd name="txR" fmla="*/ 3444416 w 3444416"/>
              <a:gd name="txB" fmla="*/ 3444416 h 3444416"/>
            </a:gdLst>
            <a:ahLst/>
            <a:cxnLst>
              <a:cxn ang="0">
                <a:pos x="10494" y="3162"/>
              </a:cxn>
              <a:cxn ang="0">
                <a:pos x="1955" y="16973"/>
              </a:cxn>
              <a:cxn ang="0">
                <a:pos x="10494" y="30784"/>
              </a:cxn>
              <a:cxn ang="0">
                <a:pos x="19034" y="16973"/>
              </a:cxn>
              <a:cxn ang="0">
                <a:pos x="10494" y="3162"/>
              </a:cxn>
              <a:cxn ang="0">
                <a:pos x="10494" y="0"/>
              </a:cxn>
              <a:cxn ang="0">
                <a:pos x="20989" y="16973"/>
              </a:cxn>
              <a:cxn ang="0">
                <a:pos x="10494" y="33945"/>
              </a:cxn>
              <a:cxn ang="0">
                <a:pos x="0" y="16973"/>
              </a:cxn>
              <a:cxn ang="0">
                <a:pos x="10494" y="0"/>
              </a:cxn>
            </a:cxnLst>
            <a:rect l="txL" t="txT" r="txR" b="txB"/>
            <a:pathLst>
              <a:path w="3444416" h="3444416">
                <a:moveTo>
                  <a:pt x="1722208" y="320792"/>
                </a:moveTo>
                <a:cubicBezTo>
                  <a:pt x="948227" y="320792"/>
                  <a:pt x="320791" y="948228"/>
                  <a:pt x="320791" y="1722209"/>
                </a:cubicBezTo>
                <a:cubicBezTo>
                  <a:pt x="320791" y="2496190"/>
                  <a:pt x="948227" y="3123626"/>
                  <a:pt x="1722208" y="3123626"/>
                </a:cubicBezTo>
                <a:cubicBezTo>
                  <a:pt x="2496189" y="3123626"/>
                  <a:pt x="3123625" y="2496190"/>
                  <a:pt x="3123625" y="1722209"/>
                </a:cubicBezTo>
                <a:cubicBezTo>
                  <a:pt x="3123625" y="948228"/>
                  <a:pt x="2496189" y="320792"/>
                  <a:pt x="1722208" y="320792"/>
                </a:cubicBezTo>
                <a:close/>
                <a:moveTo>
                  <a:pt x="1722208" y="0"/>
                </a:moveTo>
                <a:cubicBezTo>
                  <a:pt x="2673357" y="0"/>
                  <a:pt x="3444416" y="771059"/>
                  <a:pt x="3444416" y="1722208"/>
                </a:cubicBezTo>
                <a:cubicBezTo>
                  <a:pt x="3444416" y="2673357"/>
                  <a:pt x="2673357" y="3444416"/>
                  <a:pt x="1722208" y="3444416"/>
                </a:cubicBezTo>
                <a:cubicBezTo>
                  <a:pt x="771059" y="3444416"/>
                  <a:pt x="0" y="2673357"/>
                  <a:pt x="0" y="1722208"/>
                </a:cubicBezTo>
                <a:cubicBezTo>
                  <a:pt x="0" y="771059"/>
                  <a:pt x="771059" y="0"/>
                  <a:pt x="1722208" y="0"/>
                </a:cubicBezTo>
                <a:close/>
              </a:path>
            </a:pathLst>
          </a:custGeom>
          <a:solidFill>
            <a:srgbClr val="FF0000">
              <a:alpha val="92940"/>
            </a:srgbClr>
          </a:solidFill>
          <a:ln w="9525">
            <a:noFill/>
          </a:ln>
          <a:effectLst>
            <a:outerShdw dist="38100" dir="2699999" algn="ctr" rotWithShape="0">
              <a:srgbClr val="000000">
                <a:alpha val="39000"/>
              </a:srgbClr>
            </a:outerShdw>
          </a:effectLst>
        </p:spPr>
        <p:txBody>
          <a:bodyPr/>
          <a:lstStyle/>
          <a:p>
            <a:endParaRPr lang="zh-CN" altLang="en-US"/>
          </a:p>
        </p:txBody>
      </p:sp>
      <p:sp>
        <p:nvSpPr>
          <p:cNvPr id="182281" name="Oval 65"/>
          <p:cNvSpPr/>
          <p:nvPr/>
        </p:nvSpPr>
        <p:spPr>
          <a:xfrm rot="-10800000" flipV="1">
            <a:off x="4654550" y="4529138"/>
            <a:ext cx="1739900" cy="488950"/>
          </a:xfrm>
          <a:prstGeom prst="ellipse">
            <a:avLst/>
          </a:prstGeom>
          <a:gradFill rotWithShape="1">
            <a:gsLst>
              <a:gs pos="0">
                <a:srgbClr val="A6A6A6">
                  <a:alpha val="48996"/>
                </a:srgbClr>
              </a:gs>
              <a:gs pos="100000">
                <a:srgbClr val="EEECE1">
                  <a:alpha val="0"/>
                </a:srgbClr>
              </a:gs>
            </a:gsLst>
            <a:path path="shape">
              <a:fillToRect l="50000" t="50000" r="50000" b="50000"/>
            </a:path>
            <a:tileRect/>
          </a:gradFill>
          <a:ln w="9525">
            <a:noFill/>
          </a:ln>
        </p:spPr>
        <p:txBody>
          <a:bodyPr wrap="none" anchor="ctr"/>
          <a:lstStyle/>
          <a:p>
            <a:endParaRPr lang="zh-CN" altLang="en-US" sz="1200" dirty="0">
              <a:solidFill>
                <a:srgbClr val="000000"/>
              </a:solidFill>
              <a:latin typeface="Arial" panose="020B0604020202020204" pitchFamily="34" charset="0"/>
              <a:sym typeface="+mn-lt"/>
            </a:endParaRPr>
          </a:p>
        </p:txBody>
      </p:sp>
      <p:sp>
        <p:nvSpPr>
          <p:cNvPr id="182282" name="椭圆 58"/>
          <p:cNvSpPr/>
          <p:nvPr/>
        </p:nvSpPr>
        <p:spPr>
          <a:xfrm>
            <a:off x="4749800" y="3352800"/>
            <a:ext cx="2184400" cy="2170113"/>
          </a:xfrm>
          <a:custGeom>
            <a:avLst/>
            <a:gdLst>
              <a:gd name="txL" fmla="*/ 0 w 3444416"/>
              <a:gd name="txT" fmla="*/ 0 h 3444416"/>
              <a:gd name="txR" fmla="*/ 3444416 w 3444416"/>
              <a:gd name="txB" fmla="*/ 3444416 h 3444416"/>
            </a:gdLst>
            <a:ahLst/>
            <a:cxnLst>
              <a:cxn ang="0">
                <a:pos x="17992" y="3162"/>
              </a:cxn>
              <a:cxn ang="0">
                <a:pos x="3352" y="16973"/>
              </a:cxn>
              <a:cxn ang="0">
                <a:pos x="17992" y="30784"/>
              </a:cxn>
              <a:cxn ang="0">
                <a:pos x="32633" y="16973"/>
              </a:cxn>
              <a:cxn ang="0">
                <a:pos x="17992" y="3162"/>
              </a:cxn>
              <a:cxn ang="0">
                <a:pos x="17992" y="0"/>
              </a:cxn>
              <a:cxn ang="0">
                <a:pos x="35984" y="16973"/>
              </a:cxn>
              <a:cxn ang="0">
                <a:pos x="17992" y="33945"/>
              </a:cxn>
              <a:cxn ang="0">
                <a:pos x="0" y="16973"/>
              </a:cxn>
              <a:cxn ang="0">
                <a:pos x="17992" y="0"/>
              </a:cxn>
            </a:cxnLst>
            <a:rect l="txL" t="txT" r="txR" b="txB"/>
            <a:pathLst>
              <a:path w="3444416" h="3444416">
                <a:moveTo>
                  <a:pt x="1722208" y="320792"/>
                </a:moveTo>
                <a:cubicBezTo>
                  <a:pt x="948227" y="320792"/>
                  <a:pt x="320791" y="948228"/>
                  <a:pt x="320791" y="1722209"/>
                </a:cubicBezTo>
                <a:cubicBezTo>
                  <a:pt x="320791" y="2496190"/>
                  <a:pt x="948227" y="3123626"/>
                  <a:pt x="1722208" y="3123626"/>
                </a:cubicBezTo>
                <a:cubicBezTo>
                  <a:pt x="2496189" y="3123626"/>
                  <a:pt x="3123625" y="2496190"/>
                  <a:pt x="3123625" y="1722209"/>
                </a:cubicBezTo>
                <a:cubicBezTo>
                  <a:pt x="3123625" y="948228"/>
                  <a:pt x="2496189" y="320792"/>
                  <a:pt x="1722208" y="320792"/>
                </a:cubicBezTo>
                <a:close/>
                <a:moveTo>
                  <a:pt x="1722208" y="0"/>
                </a:moveTo>
                <a:cubicBezTo>
                  <a:pt x="2673357" y="0"/>
                  <a:pt x="3444416" y="771059"/>
                  <a:pt x="3444416" y="1722208"/>
                </a:cubicBezTo>
                <a:cubicBezTo>
                  <a:pt x="3444416" y="2673357"/>
                  <a:pt x="2673357" y="3444416"/>
                  <a:pt x="1722208" y="3444416"/>
                </a:cubicBezTo>
                <a:cubicBezTo>
                  <a:pt x="771059" y="3444416"/>
                  <a:pt x="0" y="2673357"/>
                  <a:pt x="0" y="1722208"/>
                </a:cubicBezTo>
                <a:cubicBezTo>
                  <a:pt x="0" y="771059"/>
                  <a:pt x="771059" y="0"/>
                  <a:pt x="1722208" y="0"/>
                </a:cubicBezTo>
                <a:close/>
              </a:path>
            </a:pathLst>
          </a:custGeom>
          <a:solidFill>
            <a:srgbClr val="FFC000">
              <a:alpha val="92940"/>
            </a:srgbClr>
          </a:solidFill>
          <a:ln w="9525">
            <a:noFill/>
          </a:ln>
          <a:effectLst>
            <a:outerShdw dist="38100" dir="2699999" algn="ctr" rotWithShape="0">
              <a:srgbClr val="000000">
                <a:alpha val="39000"/>
              </a:srgbClr>
            </a:outerShdw>
          </a:effectLst>
        </p:spPr>
        <p:txBody>
          <a:bodyPr/>
          <a:lstStyle/>
          <a:p>
            <a:endParaRPr lang="zh-CN" altLang="en-US"/>
          </a:p>
        </p:txBody>
      </p:sp>
      <p:sp>
        <p:nvSpPr>
          <p:cNvPr id="182283" name="Oval 65"/>
          <p:cNvSpPr/>
          <p:nvPr/>
        </p:nvSpPr>
        <p:spPr>
          <a:xfrm rot="-10800000" flipV="1">
            <a:off x="6559550" y="4548188"/>
            <a:ext cx="1741488" cy="488950"/>
          </a:xfrm>
          <a:prstGeom prst="ellipse">
            <a:avLst/>
          </a:prstGeom>
          <a:gradFill rotWithShape="1">
            <a:gsLst>
              <a:gs pos="0">
                <a:srgbClr val="A6A6A6">
                  <a:alpha val="48996"/>
                </a:srgbClr>
              </a:gs>
              <a:gs pos="100000">
                <a:srgbClr val="EEECE1">
                  <a:alpha val="0"/>
                </a:srgbClr>
              </a:gs>
            </a:gsLst>
            <a:path path="shape">
              <a:fillToRect l="50000" t="50000" r="50000" b="50000"/>
            </a:path>
            <a:tileRect/>
          </a:gradFill>
          <a:ln w="9525">
            <a:noFill/>
          </a:ln>
        </p:spPr>
        <p:txBody>
          <a:bodyPr wrap="none" anchor="ctr"/>
          <a:lstStyle/>
          <a:p>
            <a:endParaRPr lang="zh-CN" altLang="en-US" sz="1200" dirty="0">
              <a:solidFill>
                <a:srgbClr val="000000"/>
              </a:solidFill>
              <a:latin typeface="Arial" panose="020B0604020202020204" pitchFamily="34" charset="0"/>
              <a:sym typeface="+mn-lt"/>
            </a:endParaRPr>
          </a:p>
        </p:txBody>
      </p:sp>
      <p:sp>
        <p:nvSpPr>
          <p:cNvPr id="6162" name="椭圆 58"/>
          <p:cNvSpPr/>
          <p:nvPr/>
        </p:nvSpPr>
        <p:spPr>
          <a:xfrm>
            <a:off x="6934200" y="3352800"/>
            <a:ext cx="2057400" cy="2170113"/>
          </a:xfrm>
          <a:custGeom>
            <a:avLst/>
            <a:gdLst/>
            <a:ahLst/>
            <a:cxnLst>
              <a:cxn ang="0">
                <a:pos x="1085056" y="202111"/>
              </a:cxn>
              <a:cxn ang="0">
                <a:pos x="202110" y="1085057"/>
              </a:cxn>
              <a:cxn ang="0">
                <a:pos x="1085056" y="1968002"/>
              </a:cxn>
              <a:cxn ang="0">
                <a:pos x="1968002" y="1085057"/>
              </a:cxn>
              <a:cxn ang="0">
                <a:pos x="1085056" y="202111"/>
              </a:cxn>
              <a:cxn ang="0">
                <a:pos x="1085056" y="0"/>
              </a:cxn>
              <a:cxn ang="0">
                <a:pos x="2170112" y="1085056"/>
              </a:cxn>
              <a:cxn ang="0">
                <a:pos x="1085056" y="2170112"/>
              </a:cxn>
              <a:cxn ang="0">
                <a:pos x="0" y="1085056"/>
              </a:cxn>
              <a:cxn ang="0">
                <a:pos x="1085056" y="0"/>
              </a:cxn>
            </a:cxnLst>
            <a:rect l="0" t="0" r="0" b="0"/>
            <a:pathLst>
              <a:path w="3444416" h="3444416">
                <a:moveTo>
                  <a:pt x="1722208" y="320792"/>
                </a:moveTo>
                <a:cubicBezTo>
                  <a:pt x="948227" y="320792"/>
                  <a:pt x="320791" y="948228"/>
                  <a:pt x="320791" y="1722209"/>
                </a:cubicBezTo>
                <a:cubicBezTo>
                  <a:pt x="320791" y="2496190"/>
                  <a:pt x="948227" y="3123626"/>
                  <a:pt x="1722208" y="3123626"/>
                </a:cubicBezTo>
                <a:cubicBezTo>
                  <a:pt x="2496189" y="3123626"/>
                  <a:pt x="3123625" y="2496190"/>
                  <a:pt x="3123625" y="1722209"/>
                </a:cubicBezTo>
                <a:cubicBezTo>
                  <a:pt x="3123625" y="948228"/>
                  <a:pt x="2496189" y="320792"/>
                  <a:pt x="1722208" y="320792"/>
                </a:cubicBezTo>
                <a:close/>
                <a:moveTo>
                  <a:pt x="1722208" y="0"/>
                </a:moveTo>
                <a:cubicBezTo>
                  <a:pt x="2673357" y="0"/>
                  <a:pt x="3444416" y="771059"/>
                  <a:pt x="3444416" y="1722208"/>
                </a:cubicBezTo>
                <a:cubicBezTo>
                  <a:pt x="3444416" y="2673357"/>
                  <a:pt x="2673357" y="3444416"/>
                  <a:pt x="1722208" y="3444416"/>
                </a:cubicBezTo>
                <a:cubicBezTo>
                  <a:pt x="771059" y="3444416"/>
                  <a:pt x="0" y="2673357"/>
                  <a:pt x="0" y="1722208"/>
                </a:cubicBezTo>
                <a:cubicBezTo>
                  <a:pt x="0" y="771059"/>
                  <a:pt x="771059" y="0"/>
                  <a:pt x="1722208" y="0"/>
                </a:cubicBezTo>
                <a:close/>
              </a:path>
            </a:pathLst>
          </a:custGeom>
          <a:solidFill>
            <a:schemeClr val="accent1">
              <a:lumMod val="60000"/>
              <a:lumOff val="40000"/>
              <a:alpha val="92940"/>
            </a:schemeClr>
          </a:solidFill>
          <a:ln w="9525">
            <a:noFill/>
          </a:ln>
          <a:effectLst>
            <a:outerShdw dist="38100" dir="2699999" algn="ctr" rotWithShape="0">
              <a:srgbClr val="000000">
                <a:alpha val="39000"/>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82285" name="矩形 1"/>
          <p:cNvSpPr/>
          <p:nvPr/>
        </p:nvSpPr>
        <p:spPr>
          <a:xfrm>
            <a:off x="1604963" y="766763"/>
            <a:ext cx="4795837" cy="922337"/>
          </a:xfrm>
          <a:prstGeom prst="rect">
            <a:avLst/>
          </a:prstGeom>
          <a:noFill/>
          <a:ln w="9525">
            <a:noFill/>
          </a:ln>
        </p:spPr>
        <p:txBody>
          <a:bodyPr>
            <a:spAutoFit/>
          </a:bodyPr>
          <a:lstStyle/>
          <a:p>
            <a:r>
              <a:rPr lang="zh-CN" altLang="en-US" sz="3600" b="1" dirty="0">
                <a:solidFill>
                  <a:srgbClr val="000000"/>
                </a:solidFill>
                <a:latin typeface="楷体" panose="02010609060101010101" pitchFamily="49" charset="-122"/>
                <a:ea typeface="楷体" panose="02010609060101010101" pitchFamily="49" charset="-122"/>
              </a:rPr>
              <a:t>二、一轮复习具体策略</a:t>
            </a:r>
            <a:r>
              <a:rPr lang="en-US" altLang="zh-CN" b="1" dirty="0">
                <a:solidFill>
                  <a:srgbClr val="000000"/>
                </a:solidFill>
                <a:latin typeface="楷体" panose="02010609060101010101" pitchFamily="49" charset="-122"/>
                <a:ea typeface="楷体" panose="02010609060101010101" pitchFamily="49" charset="-122"/>
              </a:rPr>
              <a:t/>
            </a:r>
            <a:br>
              <a:rPr lang="en-US" altLang="zh-CN" b="1" dirty="0">
                <a:solidFill>
                  <a:srgbClr val="000000"/>
                </a:solidFill>
                <a:latin typeface="楷体" panose="02010609060101010101" pitchFamily="49" charset="-122"/>
                <a:ea typeface="楷体" panose="02010609060101010101" pitchFamily="49" charset="-122"/>
              </a:rPr>
            </a:br>
            <a:endParaRPr lang="zh-CN" altLang="en-US" dirty="0">
              <a:latin typeface="Arial" panose="020B0604020202020204" pitchFamily="34" charset="0"/>
            </a:endParaRPr>
          </a:p>
        </p:txBody>
      </p:sp>
      <p:sp>
        <p:nvSpPr>
          <p:cNvPr id="182286" name="矩形 2"/>
          <p:cNvSpPr/>
          <p:nvPr/>
        </p:nvSpPr>
        <p:spPr>
          <a:xfrm>
            <a:off x="2690813" y="4038600"/>
            <a:ext cx="1957387" cy="830263"/>
          </a:xfrm>
          <a:prstGeom prst="rect">
            <a:avLst/>
          </a:prstGeom>
          <a:noFill/>
          <a:ln w="9525">
            <a:noFill/>
          </a:ln>
        </p:spPr>
        <p:txBody>
          <a:bodyPr>
            <a:spAutoFit/>
          </a:bodyPr>
          <a:lstStyle/>
          <a:p>
            <a:r>
              <a:rPr lang="zh-CN" altLang="en-US" sz="2400" b="1" dirty="0">
                <a:solidFill>
                  <a:srgbClr val="000000"/>
                </a:solidFill>
                <a:latin typeface="楷体" panose="02010609060101010101" pitchFamily="49" charset="-122"/>
                <a:ea typeface="楷体" panose="02010609060101010101" pitchFamily="49" charset="-122"/>
              </a:rPr>
              <a:t>依托精准训练</a:t>
            </a:r>
            <a:r>
              <a:rPr lang="zh-CN" altLang="en-US" sz="2400" b="1" dirty="0">
                <a:solidFill>
                  <a:srgbClr val="FF0000"/>
                </a:solidFill>
                <a:latin typeface="楷体" panose="02010609060101010101" pitchFamily="49" charset="-122"/>
                <a:ea typeface="楷体" panose="02010609060101010101" pitchFamily="49" charset="-122"/>
              </a:rPr>
              <a:t>提能力</a:t>
            </a:r>
          </a:p>
        </p:txBody>
      </p:sp>
      <p:sp>
        <p:nvSpPr>
          <p:cNvPr id="182287" name="矩形 3"/>
          <p:cNvSpPr/>
          <p:nvPr/>
        </p:nvSpPr>
        <p:spPr>
          <a:xfrm>
            <a:off x="5029200" y="4038600"/>
            <a:ext cx="1747838" cy="830263"/>
          </a:xfrm>
          <a:prstGeom prst="rect">
            <a:avLst/>
          </a:prstGeom>
          <a:noFill/>
          <a:ln w="9525">
            <a:noFill/>
          </a:ln>
        </p:spPr>
        <p:txBody>
          <a:bodyPr>
            <a:spAutoFit/>
          </a:bodyPr>
          <a:lstStyle/>
          <a:p>
            <a:r>
              <a:rPr lang="zh-CN" altLang="en-US" sz="2400" b="1" dirty="0">
                <a:solidFill>
                  <a:srgbClr val="000000"/>
                </a:solidFill>
                <a:latin typeface="楷体" panose="02010609060101010101" pitchFamily="49" charset="-122"/>
                <a:ea typeface="楷体" panose="02010609060101010101" pitchFamily="49" charset="-122"/>
              </a:rPr>
              <a:t>谋划集体教研</a:t>
            </a:r>
            <a:r>
              <a:rPr lang="zh-CN" altLang="en-US" sz="2400" b="1" dirty="0">
                <a:solidFill>
                  <a:srgbClr val="FF0000"/>
                </a:solidFill>
                <a:latin typeface="楷体" panose="02010609060101010101" pitchFamily="49" charset="-122"/>
                <a:ea typeface="楷体" panose="02010609060101010101" pitchFamily="49" charset="-122"/>
              </a:rPr>
              <a:t>出智慧</a:t>
            </a:r>
          </a:p>
        </p:txBody>
      </p:sp>
      <p:sp>
        <p:nvSpPr>
          <p:cNvPr id="182288" name="椭圆 22"/>
          <p:cNvSpPr/>
          <p:nvPr/>
        </p:nvSpPr>
        <p:spPr>
          <a:xfrm>
            <a:off x="762000" y="2362200"/>
            <a:ext cx="1006475" cy="841375"/>
          </a:xfrm>
          <a:prstGeom prst="ellipse">
            <a:avLst/>
          </a:prstGeom>
          <a:solidFill>
            <a:srgbClr val="92CDD2"/>
          </a:solidFill>
          <a:ln w="9525">
            <a:noFill/>
          </a:ln>
          <a:effectLst>
            <a:outerShdw dist="38100" dir="2699999" algn="ctr" rotWithShape="0">
              <a:srgbClr val="000000">
                <a:alpha val="39000"/>
              </a:srgbClr>
            </a:outerShdw>
          </a:effectLst>
        </p:spPr>
        <p:txBody>
          <a:bodyPr anchor="ctr"/>
          <a:lstStyle/>
          <a:p>
            <a:pPr algn="ctr"/>
            <a:r>
              <a:rPr lang="en-US" altLang="zh-CN" sz="3200" b="1" dirty="0">
                <a:solidFill>
                  <a:srgbClr val="FFFFFF"/>
                </a:solidFill>
                <a:latin typeface="Arial" panose="020B0604020202020204" pitchFamily="34" charset="0"/>
                <a:sym typeface="+mn-lt"/>
              </a:rPr>
              <a:t>01</a:t>
            </a:r>
            <a:endParaRPr lang="zh-CN" altLang="en-US" sz="3200" b="1" dirty="0">
              <a:solidFill>
                <a:srgbClr val="FFFFFF"/>
              </a:solidFill>
              <a:latin typeface="Arial" panose="020B0604020202020204" pitchFamily="34" charset="0"/>
              <a:sym typeface="+mn-lt"/>
            </a:endParaRPr>
          </a:p>
        </p:txBody>
      </p:sp>
      <p:sp>
        <p:nvSpPr>
          <p:cNvPr id="182289" name="椭圆 23"/>
          <p:cNvSpPr/>
          <p:nvPr/>
        </p:nvSpPr>
        <p:spPr>
          <a:xfrm>
            <a:off x="2989263" y="2359025"/>
            <a:ext cx="1006475" cy="841375"/>
          </a:xfrm>
          <a:prstGeom prst="ellipse">
            <a:avLst/>
          </a:prstGeom>
          <a:solidFill>
            <a:srgbClr val="92CDD2"/>
          </a:solidFill>
          <a:ln w="9525">
            <a:noFill/>
          </a:ln>
          <a:effectLst>
            <a:outerShdw dist="38100" dir="2699999" algn="ctr" rotWithShape="0">
              <a:srgbClr val="000000">
                <a:alpha val="39000"/>
              </a:srgbClr>
            </a:outerShdw>
          </a:effectLst>
        </p:spPr>
        <p:txBody>
          <a:bodyPr anchor="ctr"/>
          <a:lstStyle/>
          <a:p>
            <a:pPr algn="ctr"/>
            <a:r>
              <a:rPr lang="en-US" altLang="zh-CN" sz="3200" b="1" dirty="0">
                <a:solidFill>
                  <a:srgbClr val="FFFFFF"/>
                </a:solidFill>
                <a:latin typeface="Arial" panose="020B0604020202020204" pitchFamily="34" charset="0"/>
                <a:sym typeface="+mn-lt"/>
              </a:rPr>
              <a:t>02</a:t>
            </a:r>
            <a:endParaRPr lang="zh-CN" altLang="en-US" sz="3200" b="1" dirty="0">
              <a:solidFill>
                <a:srgbClr val="FFFFFF"/>
              </a:solidFill>
              <a:latin typeface="Arial" panose="020B0604020202020204" pitchFamily="34" charset="0"/>
              <a:sym typeface="+mn-lt"/>
            </a:endParaRPr>
          </a:p>
        </p:txBody>
      </p:sp>
      <p:sp>
        <p:nvSpPr>
          <p:cNvPr id="182290" name="椭圆 24"/>
          <p:cNvSpPr/>
          <p:nvPr/>
        </p:nvSpPr>
        <p:spPr>
          <a:xfrm>
            <a:off x="5257800" y="2362200"/>
            <a:ext cx="1006475" cy="841375"/>
          </a:xfrm>
          <a:prstGeom prst="ellipse">
            <a:avLst/>
          </a:prstGeom>
          <a:solidFill>
            <a:srgbClr val="92CDD2"/>
          </a:solidFill>
          <a:ln w="9525">
            <a:noFill/>
          </a:ln>
          <a:effectLst>
            <a:outerShdw dist="38100" dir="2699999" algn="ctr" rotWithShape="0">
              <a:srgbClr val="000000">
                <a:alpha val="39000"/>
              </a:srgbClr>
            </a:outerShdw>
          </a:effectLst>
        </p:spPr>
        <p:txBody>
          <a:bodyPr anchor="ctr"/>
          <a:lstStyle/>
          <a:p>
            <a:pPr algn="ctr"/>
            <a:r>
              <a:rPr lang="en-US" altLang="zh-CN" sz="3200" b="1" dirty="0">
                <a:solidFill>
                  <a:srgbClr val="FFFFFF"/>
                </a:solidFill>
                <a:latin typeface="Arial" panose="020B0604020202020204" pitchFamily="34" charset="0"/>
                <a:sym typeface="+mn-lt"/>
              </a:rPr>
              <a:t>03</a:t>
            </a:r>
            <a:endParaRPr lang="zh-CN" altLang="en-US" sz="3200" b="1" dirty="0">
              <a:solidFill>
                <a:srgbClr val="FFFFFF"/>
              </a:solidFill>
              <a:latin typeface="Arial" panose="020B0604020202020204" pitchFamily="34" charset="0"/>
              <a:sym typeface="+mn-lt"/>
            </a:endParaRPr>
          </a:p>
        </p:txBody>
      </p:sp>
      <p:sp>
        <p:nvSpPr>
          <p:cNvPr id="182291" name="椭圆 25"/>
          <p:cNvSpPr/>
          <p:nvPr/>
        </p:nvSpPr>
        <p:spPr>
          <a:xfrm>
            <a:off x="7439025" y="2438400"/>
            <a:ext cx="1006475" cy="841375"/>
          </a:xfrm>
          <a:prstGeom prst="ellipse">
            <a:avLst/>
          </a:prstGeom>
          <a:solidFill>
            <a:srgbClr val="92CDD2"/>
          </a:solidFill>
          <a:ln w="9525">
            <a:noFill/>
          </a:ln>
          <a:effectLst>
            <a:outerShdw dist="38100" dir="2699999" algn="ctr" rotWithShape="0">
              <a:srgbClr val="000000">
                <a:alpha val="39000"/>
              </a:srgbClr>
            </a:outerShdw>
          </a:effectLst>
        </p:spPr>
        <p:txBody>
          <a:bodyPr anchor="ctr"/>
          <a:lstStyle/>
          <a:p>
            <a:pPr algn="ctr"/>
            <a:r>
              <a:rPr lang="en-US" altLang="zh-CN" sz="3200" b="1" dirty="0">
                <a:solidFill>
                  <a:srgbClr val="FFFFFF"/>
                </a:solidFill>
                <a:latin typeface="Arial" panose="020B0604020202020204" pitchFamily="34" charset="0"/>
                <a:sym typeface="+mn-lt"/>
              </a:rPr>
              <a:t>04</a:t>
            </a:r>
            <a:endParaRPr lang="zh-CN" altLang="en-US" sz="3200" b="1" dirty="0">
              <a:solidFill>
                <a:srgbClr val="FFFFFF"/>
              </a:solidFill>
              <a:latin typeface="Arial" panose="020B0604020202020204" pitchFamily="34" charset="0"/>
              <a:sym typeface="+mn-lt"/>
            </a:endParaRPr>
          </a:p>
        </p:txBody>
      </p:sp>
      <p:sp>
        <p:nvSpPr>
          <p:cNvPr id="182292" name="矩形 4"/>
          <p:cNvSpPr/>
          <p:nvPr/>
        </p:nvSpPr>
        <p:spPr>
          <a:xfrm>
            <a:off x="7162800" y="4038600"/>
            <a:ext cx="1901825" cy="830263"/>
          </a:xfrm>
          <a:prstGeom prst="rect">
            <a:avLst/>
          </a:prstGeom>
          <a:noFill/>
          <a:ln w="9525">
            <a:noFill/>
          </a:ln>
        </p:spPr>
        <p:txBody>
          <a:bodyPr>
            <a:spAutoFit/>
          </a:bodyPr>
          <a:lstStyle/>
          <a:p>
            <a:r>
              <a:rPr lang="zh-CN" altLang="en-US" sz="2400" b="1" dirty="0">
                <a:solidFill>
                  <a:srgbClr val="000000"/>
                </a:solidFill>
                <a:latin typeface="楷体" panose="02010609060101010101" pitchFamily="49" charset="-122"/>
                <a:ea typeface="楷体" panose="02010609060101010101" pitchFamily="49" charset="-122"/>
              </a:rPr>
              <a:t>立足精心管理</a:t>
            </a:r>
            <a:r>
              <a:rPr lang="zh-CN" altLang="en-US" sz="2400" b="1" dirty="0">
                <a:solidFill>
                  <a:srgbClr val="FF0000"/>
                </a:solidFill>
                <a:latin typeface="楷体" panose="02010609060101010101" pitchFamily="49" charset="-122"/>
                <a:ea typeface="楷体" panose="02010609060101010101" pitchFamily="49" charset="-122"/>
              </a:rPr>
              <a:t>抓分数</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文本框 217089"/>
          <p:cNvSpPr txBox="1"/>
          <p:nvPr/>
        </p:nvSpPr>
        <p:spPr>
          <a:xfrm>
            <a:off x="76200" y="1244600"/>
            <a:ext cx="8948738" cy="5613400"/>
          </a:xfrm>
          <a:prstGeom prst="rect">
            <a:avLst/>
          </a:prstGeom>
          <a:noFill/>
          <a:ln w="19050" cap="flat" cmpd="sng">
            <a:solidFill>
              <a:srgbClr val="FF0000"/>
            </a:solidFill>
            <a:prstDash val="solid"/>
            <a:miter/>
            <a:headEnd type="none" w="med" len="med"/>
            <a:tailEnd type="none" w="med" len="med"/>
          </a:ln>
        </p:spPr>
        <p:txBody>
          <a:bodyPr>
            <a:spAutoFit/>
          </a:bodyPr>
          <a:lstStyle/>
          <a:p>
            <a:pPr>
              <a:lnSpc>
                <a:spcPct val="130000"/>
              </a:lnSpc>
            </a:pPr>
            <a:r>
              <a:rPr lang="zh-CN" altLang="en-US" sz="2800" b="1" dirty="0">
                <a:latin typeface="楷体" panose="02010609060101010101" pitchFamily="49" charset="-122"/>
                <a:ea typeface="楷体" panose="02010609060101010101" pitchFamily="49" charset="-122"/>
              </a:rPr>
              <a:t>（</a:t>
            </a:r>
            <a:r>
              <a:rPr lang="zh-CN" altLang="zh-CN" sz="2800" b="1" dirty="0">
                <a:latin typeface="楷体" panose="02010609060101010101" pitchFamily="49" charset="-122"/>
                <a:ea typeface="楷体" panose="02010609060101010101" pitchFamily="49" charset="-122"/>
              </a:rPr>
              <a:t>201</a:t>
            </a:r>
            <a:r>
              <a:rPr lang="en-US" altLang="zh-CN" sz="2800" b="1" dirty="0">
                <a:latin typeface="楷体" panose="02010609060101010101" pitchFamily="49" charset="-122"/>
                <a:ea typeface="楷体" panose="02010609060101010101" pitchFamily="49" charset="-122"/>
              </a:rPr>
              <a:t>7</a:t>
            </a:r>
            <a:r>
              <a:rPr lang="zh-CN" altLang="zh-CN" sz="2800" b="1" dirty="0">
                <a:latin typeface="楷体" panose="02010609060101010101" pitchFamily="49" charset="-122"/>
                <a:ea typeface="楷体" panose="02010609060101010101" pitchFamily="49" charset="-122"/>
              </a:rPr>
              <a:t>-</a:t>
            </a:r>
            <a:r>
              <a:rPr lang="en-US" altLang="zh-CN" sz="2800" b="1" dirty="0">
                <a:latin typeface="楷体" panose="02010609060101010101" pitchFamily="49" charset="-122"/>
                <a:ea typeface="楷体" panose="02010609060101010101" pitchFamily="49" charset="-122"/>
              </a:rPr>
              <a:t>1</a:t>
            </a:r>
            <a:r>
              <a:rPr lang="zh-CN" altLang="zh-CN" sz="2800" b="1" dirty="0">
                <a:latin typeface="楷体" panose="02010609060101010101" pitchFamily="49" charset="-122"/>
                <a:ea typeface="楷体" panose="02010609060101010101" pitchFamily="49" charset="-122"/>
              </a:rPr>
              <a:t>-</a:t>
            </a:r>
            <a:r>
              <a:rPr lang="en-US" altLang="zh-CN" sz="2800" b="1" dirty="0">
                <a:latin typeface="楷体" panose="02010609060101010101" pitchFamily="49" charset="-122"/>
                <a:ea typeface="楷体" panose="02010609060101010101" pitchFamily="49" charset="-122"/>
              </a:rPr>
              <a:t>26</a:t>
            </a:r>
            <a:r>
              <a:rPr lang="zh-CN" altLang="en-US" sz="2800" b="1" dirty="0">
                <a:latin typeface="楷体" panose="02010609060101010101" pitchFamily="49" charset="-122"/>
                <a:ea typeface="楷体" panose="02010609060101010101" pitchFamily="49" charset="-122"/>
              </a:rPr>
              <a:t>）</a:t>
            </a:r>
            <a:r>
              <a:rPr lang="zh-CN" altLang="zh-CN" sz="2400" b="1" dirty="0">
                <a:latin typeface="宋体" panose="02010600030101010101" pitchFamily="2" charset="-122"/>
                <a:cs typeface="Times New Roman" panose="02020603050405020304" pitchFamily="18" charset="0"/>
              </a:rPr>
              <a:t>表2为不同史籍关于唐武德元年同一事件的历史叙述。据此能够被认定的历史事实是</a:t>
            </a:r>
            <a:endParaRPr lang="en-US" altLang="zh-CN" sz="2400" b="1" dirty="0">
              <a:solidFill>
                <a:srgbClr val="0000FF"/>
              </a:solidFill>
              <a:latin typeface="黑体" panose="02010609060101010101" pitchFamily="49" charset="-122"/>
              <a:ea typeface="黑体" panose="02010609060101010101" pitchFamily="49" charset="-122"/>
            </a:endParaRPr>
          </a:p>
          <a:p>
            <a:pPr>
              <a:lnSpc>
                <a:spcPct val="130000"/>
              </a:lnSpc>
            </a:pPr>
            <a:endParaRPr lang="en-US" altLang="zh-CN" sz="2800" b="1" dirty="0">
              <a:solidFill>
                <a:srgbClr val="0000FF"/>
              </a:solidFill>
              <a:latin typeface="黑体" panose="02010609060101010101" pitchFamily="49" charset="-122"/>
              <a:ea typeface="黑体" panose="02010609060101010101" pitchFamily="49" charset="-122"/>
            </a:endParaRPr>
          </a:p>
          <a:p>
            <a:pPr>
              <a:lnSpc>
                <a:spcPct val="130000"/>
              </a:lnSpc>
            </a:pPr>
            <a:endParaRPr lang="en-US" altLang="zh-CN" sz="2800" b="1" dirty="0">
              <a:solidFill>
                <a:srgbClr val="0000FF"/>
              </a:solidFill>
              <a:latin typeface="黑体" panose="02010609060101010101" pitchFamily="49" charset="-122"/>
              <a:ea typeface="黑体" panose="02010609060101010101" pitchFamily="49" charset="-122"/>
            </a:endParaRPr>
          </a:p>
          <a:p>
            <a:pPr>
              <a:lnSpc>
                <a:spcPct val="130000"/>
              </a:lnSpc>
            </a:pPr>
            <a:r>
              <a:rPr lang="en-US" altLang="zh-CN" sz="2800" b="1" dirty="0">
                <a:solidFill>
                  <a:srgbClr val="0000FF"/>
                </a:solidFill>
                <a:latin typeface="黑体" panose="02010609060101010101" pitchFamily="49" charset="-122"/>
                <a:ea typeface="黑体" panose="02010609060101010101" pitchFamily="49" charset="-122"/>
              </a:rPr>
              <a:t/>
            </a:r>
            <a:br>
              <a:rPr lang="en-US" altLang="zh-CN" sz="2800" b="1" dirty="0">
                <a:solidFill>
                  <a:srgbClr val="0000FF"/>
                </a:solidFill>
                <a:latin typeface="黑体" panose="02010609060101010101" pitchFamily="49" charset="-122"/>
                <a:ea typeface="黑体" panose="02010609060101010101" pitchFamily="49" charset="-122"/>
              </a:rPr>
            </a:br>
            <a:endParaRPr lang="en-US" altLang="zh-CN" sz="2800" b="1" dirty="0">
              <a:solidFill>
                <a:srgbClr val="0000FF"/>
              </a:solidFill>
              <a:latin typeface="黑体" panose="02010609060101010101" pitchFamily="49" charset="-122"/>
              <a:ea typeface="黑体" panose="02010609060101010101" pitchFamily="49" charset="-122"/>
            </a:endParaRPr>
          </a:p>
          <a:p>
            <a:pPr>
              <a:lnSpc>
                <a:spcPct val="130000"/>
              </a:lnSpc>
            </a:pPr>
            <a:endParaRPr lang="en-US" altLang="zh-CN" sz="2800" b="1" dirty="0">
              <a:solidFill>
                <a:srgbClr val="0000FF"/>
              </a:solidFill>
              <a:latin typeface="黑体" panose="02010609060101010101" pitchFamily="49" charset="-122"/>
              <a:ea typeface="黑体" panose="02010609060101010101" pitchFamily="49" charset="-122"/>
            </a:endParaRPr>
          </a:p>
          <a:p>
            <a:pPr>
              <a:lnSpc>
                <a:spcPct val="130000"/>
              </a:lnSpc>
            </a:pPr>
            <a:r>
              <a:rPr lang="en-US" altLang="zh-CN" sz="2800" b="1" dirty="0">
                <a:solidFill>
                  <a:srgbClr val="0000FF"/>
                </a:solidFill>
                <a:latin typeface="黑体" panose="02010609060101010101" pitchFamily="49" charset="-122"/>
                <a:ea typeface="黑体" panose="02010609060101010101" pitchFamily="49" charset="-122"/>
              </a:rPr>
              <a:t/>
            </a:r>
            <a:br>
              <a:rPr lang="en-US" altLang="zh-CN" sz="2800" b="1" dirty="0">
                <a:solidFill>
                  <a:srgbClr val="0000FF"/>
                </a:solidFill>
                <a:latin typeface="黑体" panose="02010609060101010101" pitchFamily="49" charset="-122"/>
                <a:ea typeface="黑体" panose="02010609060101010101" pitchFamily="49" charset="-122"/>
              </a:rPr>
            </a:br>
            <a:endParaRPr lang="en-US" altLang="zh-CN" sz="2800" b="1" dirty="0">
              <a:solidFill>
                <a:srgbClr val="0000FF"/>
              </a:solidFill>
              <a:latin typeface="黑体" panose="02010609060101010101" pitchFamily="49" charset="-122"/>
              <a:ea typeface="黑体" panose="02010609060101010101" pitchFamily="49" charset="-122"/>
            </a:endParaRPr>
          </a:p>
          <a:p>
            <a:pPr>
              <a:lnSpc>
                <a:spcPct val="130000"/>
              </a:lnSpc>
            </a:pPr>
            <a:r>
              <a:rPr lang="zh-CN" altLang="en-US" sz="2800" b="1" dirty="0">
                <a:solidFill>
                  <a:srgbClr val="0000FF"/>
                </a:solidFill>
                <a:latin typeface="黑体" panose="02010609060101010101" pitchFamily="49" charset="-122"/>
                <a:ea typeface="黑体" panose="02010609060101010101" pitchFamily="49" charset="-122"/>
              </a:rPr>
              <a:t>     </a:t>
            </a:r>
            <a:endParaRPr lang="en-US" altLang="zh-CN" sz="2800" b="1" dirty="0">
              <a:solidFill>
                <a:srgbClr val="0000FF"/>
              </a:solidFill>
              <a:latin typeface="黑体" panose="02010609060101010101" pitchFamily="49" charset="-122"/>
              <a:ea typeface="黑体" panose="02010609060101010101" pitchFamily="49" charset="-122"/>
            </a:endParaRPr>
          </a:p>
        </p:txBody>
      </p:sp>
      <p:graphicFrame>
        <p:nvGraphicFramePr>
          <p:cNvPr id="9" name="表格 8"/>
          <p:cNvGraphicFramePr>
            <a:graphicFrameLocks noGrp="1"/>
          </p:cNvGraphicFramePr>
          <p:nvPr/>
        </p:nvGraphicFramePr>
        <p:xfrm>
          <a:off x="762000" y="2293938"/>
          <a:ext cx="5929313" cy="2963863"/>
        </p:xfrm>
        <a:graphic>
          <a:graphicData uri="http://schemas.openxmlformats.org/drawingml/2006/table">
            <a:tbl>
              <a:tblPr/>
              <a:tblGrid>
                <a:gridCol w="3931384"/>
                <a:gridCol w="1997929"/>
              </a:tblGrid>
              <a:tr h="413231">
                <a:tc>
                  <a:txBody>
                    <a:bodyPr/>
                    <a:lstStyle/>
                    <a:p>
                      <a:pPr marL="0" marR="0" algn="ctr">
                        <a:lnSpc>
                          <a:spcPct val="150000"/>
                        </a:lnSpc>
                        <a:spcBef>
                          <a:spcPts val="0"/>
                        </a:spcBef>
                        <a:spcAft>
                          <a:spcPts val="0"/>
                        </a:spcAft>
                      </a:pPr>
                      <a:r>
                        <a:rPr lang="zh-CN" altLang="en-US" sz="1200" b="1" kern="100" dirty="0">
                          <a:effectLst/>
                          <a:latin typeface="宋体" panose="02010600030101010101" pitchFamily="2" charset="-122"/>
                        </a:rPr>
                        <a:t>记述</a:t>
                      </a:r>
                      <a:endParaRPr lang="zh-CN" altLang="en-US" sz="1200" b="1" kern="100" dirty="0">
                        <a:effectLst/>
                        <a:latin typeface="Times New Roman" panose="02020603050405020304"/>
                      </a:endParaRPr>
                    </a:p>
                  </a:txBody>
                  <a:tcPr marL="68588" marR="68588" marT="45714" marB="457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zh-CN" altLang="en-US" sz="1200" b="1" kern="100" dirty="0">
                          <a:effectLst/>
                          <a:latin typeface="宋体" panose="02010600030101010101" pitchFamily="2" charset="-122"/>
                        </a:rPr>
                        <a:t>出处</a:t>
                      </a:r>
                      <a:endParaRPr lang="zh-CN" altLang="en-US" sz="1200" b="1" kern="100" dirty="0">
                        <a:effectLst/>
                        <a:latin typeface="Times New Roman" panose="02020603050405020304"/>
                      </a:endParaRPr>
                    </a:p>
                  </a:txBody>
                  <a:tcPr marL="68588" marR="68588" marT="45714" marB="457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3231">
                <a:tc>
                  <a:txBody>
                    <a:bodyPr/>
                    <a:lstStyle/>
                    <a:p>
                      <a:pPr marL="0" marR="0" algn="ctr">
                        <a:lnSpc>
                          <a:spcPct val="150000"/>
                        </a:lnSpc>
                        <a:spcBef>
                          <a:spcPts val="0"/>
                        </a:spcBef>
                        <a:spcAft>
                          <a:spcPts val="0"/>
                        </a:spcAft>
                      </a:pPr>
                      <a:r>
                        <a:rPr lang="zh-CN" altLang="en-US" sz="1200" b="1" kern="100" dirty="0">
                          <a:effectLst/>
                          <a:latin typeface="宋体" panose="02010600030101010101" pitchFamily="2" charset="-122"/>
                        </a:rPr>
                        <a:t>“秦王（李世民）与薛举大战于泾州，我师败绩。”</a:t>
                      </a:r>
                      <a:endParaRPr lang="zh-CN" altLang="en-US" sz="1200" b="1" kern="100" dirty="0">
                        <a:effectLst/>
                        <a:latin typeface="Times New Roman" panose="02020603050405020304"/>
                      </a:endParaRPr>
                    </a:p>
                  </a:txBody>
                  <a:tcPr marL="68588" marR="68588" marT="45714" marB="457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altLang="zh-CN" sz="1200" b="1" kern="100" dirty="0">
                          <a:effectLst/>
                          <a:latin typeface="宋体" panose="02010600030101010101" pitchFamily="2" charset="-122"/>
                        </a:rPr>
                        <a:t>《</a:t>
                      </a:r>
                      <a:r>
                        <a:rPr lang="zh-CN" altLang="en-US" sz="1200" b="1" kern="100" dirty="0">
                          <a:effectLst/>
                          <a:latin typeface="宋体" panose="02010600030101010101" pitchFamily="2" charset="-122"/>
                        </a:rPr>
                        <a:t>旧唐书</a:t>
                      </a:r>
                      <a:r>
                        <a:rPr lang="en-US" altLang="zh-CN" sz="1200" b="1" kern="100" dirty="0">
                          <a:effectLst/>
                          <a:latin typeface="宋体" panose="02010600030101010101" pitchFamily="2" charset="-122"/>
                        </a:rPr>
                        <a:t>·</a:t>
                      </a:r>
                      <a:r>
                        <a:rPr lang="zh-CN" altLang="en-US" sz="1200" b="1" kern="100" dirty="0">
                          <a:effectLst/>
                          <a:latin typeface="宋体" panose="02010600030101010101" pitchFamily="2" charset="-122"/>
                        </a:rPr>
                        <a:t>高祖本纪</a:t>
                      </a:r>
                      <a:r>
                        <a:rPr lang="en-US" altLang="zh-CN" sz="1200" b="1" kern="100" dirty="0">
                          <a:effectLst/>
                          <a:latin typeface="宋体" panose="02010600030101010101" pitchFamily="2" charset="-122"/>
                        </a:rPr>
                        <a:t>》</a:t>
                      </a:r>
                      <a:endParaRPr lang="zh-CN" altLang="en-US" sz="1200" b="1" kern="100" dirty="0">
                        <a:effectLst/>
                        <a:latin typeface="Times New Roman" panose="02020603050405020304"/>
                      </a:endParaRPr>
                    </a:p>
                  </a:txBody>
                  <a:tcPr marL="68588" marR="68588" marT="45714" marB="457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2467">
                <a:tc>
                  <a:txBody>
                    <a:bodyPr/>
                    <a:lstStyle/>
                    <a:p>
                      <a:pPr marL="0" marR="0" algn="ctr">
                        <a:lnSpc>
                          <a:spcPct val="150000"/>
                        </a:lnSpc>
                        <a:spcBef>
                          <a:spcPts val="0"/>
                        </a:spcBef>
                        <a:spcAft>
                          <a:spcPts val="0"/>
                        </a:spcAft>
                      </a:pPr>
                      <a:r>
                        <a:rPr lang="zh-CN" altLang="en-US" sz="1200" b="1" kern="100" dirty="0">
                          <a:effectLst/>
                          <a:latin typeface="宋体" panose="02010600030101010101" pitchFamily="2" charset="-122"/>
                        </a:rPr>
                        <a:t>“薛举寇泾州，太宗（李世民）率众讨之，不利而旋。”</a:t>
                      </a:r>
                      <a:endParaRPr lang="zh-CN" altLang="en-US" sz="1200" b="1" kern="100" dirty="0">
                        <a:effectLst/>
                        <a:latin typeface="Times New Roman" panose="02020603050405020304"/>
                      </a:endParaRPr>
                    </a:p>
                  </a:txBody>
                  <a:tcPr marL="68588" marR="68588" marT="45714" marB="457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altLang="zh-CN" sz="1200" b="1" kern="100" dirty="0">
                          <a:effectLst/>
                          <a:latin typeface="宋体" panose="02010600030101010101" pitchFamily="2" charset="-122"/>
                        </a:rPr>
                        <a:t>《</a:t>
                      </a:r>
                      <a:r>
                        <a:rPr lang="zh-CN" altLang="en-US" sz="1200" b="1" kern="100" dirty="0">
                          <a:effectLst/>
                          <a:latin typeface="宋体" panose="02010600030101010101" pitchFamily="2" charset="-122"/>
                        </a:rPr>
                        <a:t>旧唐书</a:t>
                      </a:r>
                      <a:r>
                        <a:rPr lang="en-US" altLang="zh-CN" sz="1200" b="1" kern="100" dirty="0">
                          <a:effectLst/>
                          <a:latin typeface="宋体" panose="02010600030101010101" pitchFamily="2" charset="-122"/>
                        </a:rPr>
                        <a:t>·</a:t>
                      </a:r>
                      <a:r>
                        <a:rPr lang="zh-CN" altLang="en-US" sz="1200" b="1" kern="100" dirty="0">
                          <a:effectLst/>
                          <a:latin typeface="宋体" panose="02010600030101010101" pitchFamily="2" charset="-122"/>
                        </a:rPr>
                        <a:t>太宗本纪</a:t>
                      </a:r>
                      <a:r>
                        <a:rPr lang="en-US" altLang="zh-CN" sz="1200" b="1" kern="100" dirty="0">
                          <a:effectLst/>
                          <a:latin typeface="宋体" panose="02010600030101010101" pitchFamily="2" charset="-122"/>
                        </a:rPr>
                        <a:t>》</a:t>
                      </a:r>
                      <a:endParaRPr lang="zh-CN" altLang="en-US" sz="1200" b="1" kern="100" dirty="0">
                        <a:effectLst/>
                        <a:latin typeface="Times New Roman" panose="02020603050405020304"/>
                      </a:endParaRPr>
                    </a:p>
                  </a:txBody>
                  <a:tcPr marL="68588" marR="68588" marT="45714" marB="457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2467">
                <a:tc>
                  <a:txBody>
                    <a:bodyPr/>
                    <a:lstStyle/>
                    <a:p>
                      <a:pPr marL="0" marR="0" algn="just">
                        <a:lnSpc>
                          <a:spcPct val="150000"/>
                        </a:lnSpc>
                        <a:spcBef>
                          <a:spcPts val="0"/>
                        </a:spcBef>
                        <a:spcAft>
                          <a:spcPts val="0"/>
                        </a:spcAft>
                      </a:pPr>
                      <a:r>
                        <a:rPr lang="zh-CN" altLang="en-US" sz="1200" b="1" kern="100" dirty="0">
                          <a:effectLst/>
                          <a:latin typeface="宋体" panose="02010600030101010101" pitchFamily="2" charset="-122"/>
                        </a:rPr>
                        <a:t>“秦王世民为西讨元帅</a:t>
                      </a:r>
                      <a:r>
                        <a:rPr lang="en-US" altLang="zh-CN" sz="1200" b="1" kern="100" dirty="0">
                          <a:effectLst/>
                          <a:latin typeface="宋体" panose="02010600030101010101" pitchFamily="2" charset="-122"/>
                        </a:rPr>
                        <a:t>……</a:t>
                      </a:r>
                      <a:r>
                        <a:rPr lang="zh-CN" altLang="en-US" sz="1200" b="1" kern="100" dirty="0">
                          <a:effectLst/>
                          <a:latin typeface="宋体" panose="02010600030101010101" pitchFamily="2" charset="-122"/>
                        </a:rPr>
                        <a:t>刘文静（唐朝将领）及薛举战于泾州，败绩。”</a:t>
                      </a:r>
                      <a:endParaRPr lang="zh-CN" altLang="en-US" sz="1200" b="1" kern="100" dirty="0">
                        <a:effectLst/>
                        <a:latin typeface="Times New Roman" panose="02020603050405020304"/>
                      </a:endParaRPr>
                    </a:p>
                  </a:txBody>
                  <a:tcPr marL="68588" marR="68588" marT="45714" marB="457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altLang="zh-CN" sz="1200" b="1" kern="100" dirty="0">
                          <a:effectLst/>
                          <a:latin typeface="宋体" panose="02010600030101010101" pitchFamily="2" charset="-122"/>
                        </a:rPr>
                        <a:t>《</a:t>
                      </a:r>
                      <a:r>
                        <a:rPr lang="zh-CN" altLang="en-US" sz="1200" b="1" kern="100" dirty="0">
                          <a:effectLst/>
                          <a:latin typeface="宋体" panose="02010600030101010101" pitchFamily="2" charset="-122"/>
                        </a:rPr>
                        <a:t>新唐书</a:t>
                      </a:r>
                      <a:r>
                        <a:rPr lang="en-US" altLang="zh-CN" sz="1200" b="1" kern="100" dirty="0">
                          <a:effectLst/>
                          <a:latin typeface="宋体" panose="02010600030101010101" pitchFamily="2" charset="-122"/>
                        </a:rPr>
                        <a:t>·</a:t>
                      </a:r>
                      <a:r>
                        <a:rPr lang="zh-CN" altLang="en-US" sz="1200" b="1" kern="100" dirty="0">
                          <a:effectLst/>
                          <a:latin typeface="宋体" panose="02010600030101010101" pitchFamily="2" charset="-122"/>
                        </a:rPr>
                        <a:t>高祖本纪</a:t>
                      </a:r>
                      <a:r>
                        <a:rPr lang="en-US" altLang="zh-CN" sz="1200" b="1" kern="100" dirty="0">
                          <a:effectLst/>
                          <a:latin typeface="宋体" panose="02010600030101010101" pitchFamily="2" charset="-122"/>
                        </a:rPr>
                        <a:t>》</a:t>
                      </a:r>
                      <a:endParaRPr lang="zh-CN" altLang="en-US" sz="1200" b="1" kern="100" dirty="0">
                        <a:effectLst/>
                        <a:latin typeface="Times New Roman" panose="02020603050405020304"/>
                      </a:endParaRPr>
                    </a:p>
                  </a:txBody>
                  <a:tcPr marL="68588" marR="68588"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2467">
                <a:tc>
                  <a:txBody>
                    <a:bodyPr/>
                    <a:lstStyle/>
                    <a:p>
                      <a:pPr marL="0" marR="0" algn="just">
                        <a:lnSpc>
                          <a:spcPct val="150000"/>
                        </a:lnSpc>
                        <a:spcBef>
                          <a:spcPts val="0"/>
                        </a:spcBef>
                        <a:spcAft>
                          <a:spcPts val="0"/>
                        </a:spcAft>
                      </a:pPr>
                      <a:r>
                        <a:rPr lang="zh-CN" altLang="en-US" sz="1200" b="1" kern="100" dirty="0">
                          <a:effectLst/>
                          <a:latin typeface="宋体" panose="02010600030101010101" pitchFamily="2" charset="-122"/>
                        </a:rPr>
                        <a:t>“薛举寇泾州，太宗为西讨元帅，进位雍州牧。七月，太宗有疾，诸将为举所败。”</a:t>
                      </a:r>
                      <a:endParaRPr lang="zh-CN" altLang="en-US" sz="1200" b="1" kern="100" dirty="0">
                        <a:effectLst/>
                        <a:latin typeface="Times New Roman" panose="02020603050405020304"/>
                      </a:endParaRPr>
                    </a:p>
                  </a:txBody>
                  <a:tcPr marL="68588" marR="68588" marT="45714" marB="457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altLang="zh-CN" sz="1200" b="1" kern="100" dirty="0">
                          <a:effectLst/>
                          <a:latin typeface="宋体" panose="02010600030101010101" pitchFamily="2" charset="-122"/>
                        </a:rPr>
                        <a:t>《</a:t>
                      </a:r>
                      <a:r>
                        <a:rPr lang="zh-CN" altLang="en-US" sz="1200" b="1" kern="100" dirty="0">
                          <a:effectLst/>
                          <a:latin typeface="宋体" panose="02010600030101010101" pitchFamily="2" charset="-122"/>
                        </a:rPr>
                        <a:t>新唐书</a:t>
                      </a:r>
                      <a:r>
                        <a:rPr lang="en-US" altLang="zh-CN" sz="1200" b="1" kern="100" dirty="0">
                          <a:effectLst/>
                          <a:latin typeface="宋体" panose="02010600030101010101" pitchFamily="2" charset="-122"/>
                        </a:rPr>
                        <a:t>·</a:t>
                      </a:r>
                      <a:r>
                        <a:rPr lang="zh-CN" altLang="en-US" sz="1200" b="1" kern="100" dirty="0">
                          <a:effectLst/>
                          <a:latin typeface="宋体" panose="02010600030101010101" pitchFamily="2" charset="-122"/>
                        </a:rPr>
                        <a:t>太宗本纪</a:t>
                      </a:r>
                      <a:r>
                        <a:rPr lang="en-US" altLang="zh-CN" sz="1200" b="1" kern="100" dirty="0">
                          <a:effectLst/>
                          <a:latin typeface="宋体" panose="02010600030101010101" pitchFamily="2" charset="-122"/>
                        </a:rPr>
                        <a:t>》</a:t>
                      </a:r>
                      <a:endParaRPr lang="zh-CN" altLang="en-US" sz="1200" b="1" kern="100" dirty="0">
                        <a:effectLst/>
                        <a:latin typeface="Times New Roman" panose="02020603050405020304"/>
                      </a:endParaRPr>
                    </a:p>
                  </a:txBody>
                  <a:tcPr marL="68588" marR="68588" marT="45714" marB="4571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8695" name="Rectangle 5"/>
          <p:cNvSpPr/>
          <p:nvPr/>
        </p:nvSpPr>
        <p:spPr>
          <a:xfrm>
            <a:off x="228600" y="1498600"/>
            <a:ext cx="8763000" cy="5816600"/>
          </a:xfrm>
          <a:prstGeom prst="rect">
            <a:avLst/>
          </a:prstGeom>
          <a:noFill/>
          <a:ln w="9525">
            <a:noFill/>
          </a:ln>
        </p:spPr>
        <p:txBody>
          <a:bodyPr anchor="ctr">
            <a:spAutoFit/>
          </a:bodyPr>
          <a:lstStyle/>
          <a:p>
            <a:pPr eaLnBrk="0" hangingPunct="0"/>
            <a:r>
              <a:rPr lang="en-US" altLang="zh-CN" sz="2400" b="1" dirty="0">
                <a:latin typeface="宋体" panose="02010600030101010101" pitchFamily="2" charset="-122"/>
                <a:cs typeface="Times New Roman" panose="02020603050405020304" pitchFamily="18" charset="0"/>
              </a:rPr>
              <a:t/>
            </a:r>
            <a:br>
              <a:rPr lang="en-US" altLang="zh-CN" sz="2400" b="1" dirty="0">
                <a:latin typeface="宋体" panose="02010600030101010101" pitchFamily="2" charset="-122"/>
                <a:cs typeface="Times New Roman" panose="02020603050405020304" pitchFamily="18" charset="0"/>
              </a:rPr>
            </a:br>
            <a:r>
              <a:rPr lang="en-US" altLang="zh-CN" sz="2400" b="1" dirty="0">
                <a:latin typeface="宋体" panose="02010600030101010101" pitchFamily="2" charset="-122"/>
                <a:cs typeface="Times New Roman" panose="02020603050405020304" pitchFamily="18" charset="0"/>
              </a:rPr>
              <a:t/>
            </a:r>
            <a:br>
              <a:rPr lang="en-US" altLang="zh-CN" sz="2400" b="1" dirty="0">
                <a:latin typeface="宋体" panose="02010600030101010101" pitchFamily="2" charset="-122"/>
                <a:cs typeface="Times New Roman" panose="02020603050405020304" pitchFamily="18" charset="0"/>
              </a:rPr>
            </a:br>
            <a:r>
              <a:rPr lang="en-US" altLang="zh-CN" sz="2400" b="1" dirty="0">
                <a:latin typeface="宋体" panose="02010600030101010101" pitchFamily="2" charset="-122"/>
                <a:cs typeface="Times New Roman" panose="02020603050405020304" pitchFamily="18" charset="0"/>
              </a:rPr>
              <a:t/>
            </a:r>
            <a:br>
              <a:rPr lang="en-US" altLang="zh-CN" sz="2400" b="1" dirty="0">
                <a:latin typeface="宋体" panose="02010600030101010101" pitchFamily="2" charset="-122"/>
                <a:cs typeface="Times New Roman" panose="02020603050405020304" pitchFamily="18" charset="0"/>
              </a:rPr>
            </a:br>
            <a:r>
              <a:rPr lang="en-US" altLang="zh-CN" sz="2400" b="1" dirty="0">
                <a:latin typeface="宋体" panose="02010600030101010101" pitchFamily="2" charset="-122"/>
                <a:cs typeface="Times New Roman" panose="02020603050405020304" pitchFamily="18" charset="0"/>
              </a:rPr>
              <a:t/>
            </a:r>
            <a:br>
              <a:rPr lang="en-US" altLang="zh-CN" sz="2400" b="1" dirty="0">
                <a:latin typeface="宋体" panose="02010600030101010101" pitchFamily="2" charset="-122"/>
                <a:cs typeface="Times New Roman" panose="02020603050405020304" pitchFamily="18" charset="0"/>
              </a:rPr>
            </a:br>
            <a:r>
              <a:rPr lang="en-US" altLang="zh-CN" sz="2400" b="1" dirty="0">
                <a:latin typeface="宋体" panose="02010600030101010101" pitchFamily="2" charset="-122"/>
                <a:cs typeface="Times New Roman" panose="02020603050405020304" pitchFamily="18" charset="0"/>
              </a:rPr>
              <a:t/>
            </a:r>
            <a:br>
              <a:rPr lang="en-US" altLang="zh-CN" sz="2400" b="1" dirty="0">
                <a:latin typeface="宋体" panose="02010600030101010101" pitchFamily="2" charset="-122"/>
                <a:cs typeface="Times New Roman" panose="02020603050405020304" pitchFamily="18" charset="0"/>
              </a:rPr>
            </a:br>
            <a:r>
              <a:rPr lang="en-US" altLang="zh-CN" sz="2400" b="1" dirty="0">
                <a:latin typeface="宋体" panose="02010600030101010101" pitchFamily="2" charset="-122"/>
                <a:cs typeface="Times New Roman" panose="02020603050405020304" pitchFamily="18" charset="0"/>
              </a:rPr>
              <a:t/>
            </a:r>
            <a:br>
              <a:rPr lang="en-US" altLang="zh-CN" sz="2400" b="1" dirty="0">
                <a:latin typeface="宋体" panose="02010600030101010101" pitchFamily="2" charset="-122"/>
                <a:cs typeface="Times New Roman" panose="02020603050405020304" pitchFamily="18" charset="0"/>
              </a:rPr>
            </a:br>
            <a:endParaRPr lang="en-US" altLang="zh-CN" sz="2400" b="1" dirty="0">
              <a:latin typeface="宋体" panose="02010600030101010101" pitchFamily="2" charset="-122"/>
              <a:cs typeface="Times New Roman" panose="02020603050405020304" pitchFamily="18" charset="0"/>
            </a:endParaRPr>
          </a:p>
          <a:p>
            <a:pPr eaLnBrk="0" hangingPunct="0"/>
            <a:endParaRPr lang="en-US" altLang="zh-CN" sz="2400" b="1" dirty="0">
              <a:latin typeface="宋体" panose="02010600030101010101" pitchFamily="2" charset="-122"/>
              <a:cs typeface="Times New Roman" panose="02020603050405020304" pitchFamily="18" charset="0"/>
            </a:endParaRPr>
          </a:p>
          <a:p>
            <a:pPr eaLnBrk="0" hangingPunct="0"/>
            <a:endParaRPr lang="en-US" altLang="zh-CN" sz="2400" b="1" dirty="0">
              <a:latin typeface="宋体" panose="02010600030101010101" pitchFamily="2" charset="-122"/>
              <a:cs typeface="Times New Roman" panose="02020603050405020304" pitchFamily="18" charset="0"/>
            </a:endParaRPr>
          </a:p>
          <a:p>
            <a:pPr eaLnBrk="0" hangingPunct="0"/>
            <a:endParaRPr lang="zh-CN" altLang="zh-CN" sz="2400" b="1" dirty="0">
              <a:latin typeface="Arial" panose="020B0604020202020204" pitchFamily="34" charset="0"/>
            </a:endParaRPr>
          </a:p>
          <a:p>
            <a:pPr eaLnBrk="0" hangingPunct="0">
              <a:lnSpc>
                <a:spcPct val="150000"/>
              </a:lnSpc>
            </a:pPr>
            <a:r>
              <a:rPr lang="zh-CN" altLang="zh-CN" sz="2400" b="1" dirty="0">
                <a:latin typeface="Times New Roman" panose="02020603050405020304" pitchFamily="18" charset="0"/>
                <a:cs typeface="Times New Roman" panose="02020603050405020304" pitchFamily="18" charset="0"/>
              </a:rPr>
              <a:t>A</a:t>
            </a:r>
            <a:r>
              <a:rPr lang="zh-CN" altLang="en-US" sz="2400" b="1" dirty="0">
                <a:latin typeface="宋体" panose="02010600030101010101" pitchFamily="2" charset="-122"/>
                <a:cs typeface="Times New Roman" panose="02020603050405020304" pitchFamily="18" charset="0"/>
              </a:rPr>
              <a:t>．皇帝李世民与薛举战于泾州 </a:t>
            </a:r>
            <a:r>
              <a:rPr lang="zh-CN" altLang="zh-CN" sz="2400" b="1" dirty="0">
                <a:latin typeface="Times New Roman" panose="02020603050405020304" pitchFamily="18" charset="0"/>
                <a:cs typeface="Times New Roman" panose="02020603050405020304" pitchFamily="18" charset="0"/>
              </a:rPr>
              <a:t>B</a:t>
            </a:r>
            <a:r>
              <a:rPr lang="zh-CN" altLang="en-US" sz="2400" b="1" dirty="0">
                <a:latin typeface="宋体" panose="02010600030101010101" pitchFamily="2" charset="-122"/>
                <a:cs typeface="Times New Roman" panose="02020603050405020304" pitchFamily="18" charset="0"/>
              </a:rPr>
              <a:t>．刘文静是战役中唐军的主帅</a:t>
            </a:r>
            <a:endParaRPr lang="zh-CN" altLang="en-US" sz="2400" b="1" dirty="0">
              <a:latin typeface="Arial" panose="020B0604020202020204" pitchFamily="34" charset="0"/>
            </a:endParaRPr>
          </a:p>
          <a:p>
            <a:pPr eaLnBrk="0" hangingPunct="0">
              <a:lnSpc>
                <a:spcPct val="150000"/>
              </a:lnSpc>
            </a:pPr>
            <a:r>
              <a:rPr lang="zh-CN" altLang="zh-CN" sz="2400" b="1" dirty="0">
                <a:solidFill>
                  <a:srgbClr val="FF0000"/>
                </a:solidFill>
                <a:latin typeface="Times New Roman" panose="02020603050405020304" pitchFamily="18" charset="0"/>
                <a:cs typeface="Times New Roman" panose="02020603050405020304" pitchFamily="18" charset="0"/>
              </a:rPr>
              <a:t>C</a:t>
            </a:r>
            <a:r>
              <a:rPr lang="zh-CN" altLang="en-US" sz="2400" b="1" dirty="0">
                <a:solidFill>
                  <a:srgbClr val="FF0000"/>
                </a:solidFill>
                <a:latin typeface="宋体" panose="02010600030101010101" pitchFamily="2" charset="-122"/>
                <a:cs typeface="Times New Roman" panose="02020603050405020304" pitchFamily="18" charset="0"/>
              </a:rPr>
              <a:t>．唐军与薛举在泾州作战失败</a:t>
            </a:r>
            <a:r>
              <a:rPr lang="zh-CN" altLang="en-US" sz="2400" b="1" dirty="0">
                <a:solidFill>
                  <a:srgbClr val="FF0000"/>
                </a:solidFill>
                <a:latin typeface="Times New Roman" panose="02020603050405020304" pitchFamily="18" charset="0"/>
                <a:cs typeface="Times New Roman" panose="02020603050405020304" pitchFamily="18" charset="0"/>
              </a:rPr>
              <a:t>  </a:t>
            </a:r>
            <a:r>
              <a:rPr lang="zh-CN" altLang="zh-CN" sz="2400" b="1" dirty="0">
                <a:latin typeface="Times New Roman" panose="02020603050405020304" pitchFamily="18" charset="0"/>
                <a:cs typeface="Times New Roman" panose="02020603050405020304" pitchFamily="18" charset="0"/>
              </a:rPr>
              <a:t>D</a:t>
            </a:r>
            <a:r>
              <a:rPr lang="zh-CN" altLang="en-US" sz="2400" b="1" dirty="0">
                <a:latin typeface="宋体" panose="02010600030101010101" pitchFamily="2" charset="-122"/>
                <a:cs typeface="Times New Roman" panose="02020603050405020304" pitchFamily="18" charset="0"/>
              </a:rPr>
              <a:t>．李世民患病导致了战役失败</a:t>
            </a:r>
            <a:endParaRPr lang="en-US" altLang="zh-CN" sz="2400" b="1" dirty="0">
              <a:latin typeface="宋体" panose="02010600030101010101" pitchFamily="2" charset="-122"/>
              <a:cs typeface="Times New Roman" panose="02020603050405020304" pitchFamily="18" charset="0"/>
            </a:endParaRPr>
          </a:p>
          <a:p>
            <a:pPr eaLnBrk="0" hangingPunct="0">
              <a:lnSpc>
                <a:spcPct val="150000"/>
              </a:lnSpc>
            </a:pPr>
            <a:r>
              <a:rPr lang="zh-CN" altLang="en-US" sz="2400" b="1" dirty="0">
                <a:solidFill>
                  <a:srgbClr val="0000FF"/>
                </a:solidFill>
                <a:latin typeface="黑体" panose="02010609060101010101" pitchFamily="49" charset="-122"/>
                <a:ea typeface="黑体" panose="02010609060101010101" pitchFamily="49" charset="-122"/>
              </a:rPr>
              <a:t>            （</a:t>
            </a:r>
            <a:r>
              <a:rPr lang="zh-CN" altLang="en-US" sz="2400" b="1" dirty="0">
                <a:solidFill>
                  <a:srgbClr val="0000FF"/>
                </a:solidFill>
                <a:latin typeface="Arial" panose="020B0604020202020204" pitchFamily="34" charset="0"/>
                <a:sym typeface="宋体" panose="02010600030101010101" pitchFamily="2" charset="-122"/>
              </a:rPr>
              <a:t>辨别历史事实与历史叙述</a:t>
            </a:r>
            <a:r>
              <a:rPr lang="zh-CN" altLang="en-US" sz="2400" b="1" dirty="0">
                <a:solidFill>
                  <a:srgbClr val="0000FF"/>
                </a:solidFill>
                <a:latin typeface="黑体" panose="02010609060101010101" pitchFamily="49" charset="-122"/>
                <a:ea typeface="黑体" panose="02010609060101010101" pitchFamily="49" charset="-122"/>
              </a:rPr>
              <a:t>）</a:t>
            </a:r>
            <a:endParaRPr lang="en-US" altLang="zh-CN" sz="2400" b="1" dirty="0">
              <a:latin typeface="Arial" panose="020B0604020202020204" pitchFamily="34" charset="0"/>
            </a:endParaRPr>
          </a:p>
          <a:p>
            <a:pPr eaLnBrk="0" hangingPunct="0"/>
            <a:endParaRPr lang="zh-CN" altLang="zh-CN" sz="2400" b="1" dirty="0">
              <a:latin typeface="Arial" panose="020B0604020202020204" pitchFamily="34" charset="0"/>
            </a:endParaRPr>
          </a:p>
        </p:txBody>
      </p:sp>
      <p:sp>
        <p:nvSpPr>
          <p:cNvPr id="28696" name="TextBox 3"/>
          <p:cNvSpPr txBox="1"/>
          <p:nvPr/>
        </p:nvSpPr>
        <p:spPr>
          <a:xfrm>
            <a:off x="1600200" y="685800"/>
            <a:ext cx="5257800" cy="523875"/>
          </a:xfrm>
          <a:prstGeom prst="rect">
            <a:avLst/>
          </a:prstGeom>
          <a:solidFill>
            <a:srgbClr val="92CDD2"/>
          </a:solidFill>
          <a:ln w="9525">
            <a:noFill/>
          </a:ln>
        </p:spPr>
        <p:txBody>
          <a:bodyPr>
            <a:spAutoFit/>
          </a:bodyPr>
          <a:lstStyle/>
          <a:p>
            <a:r>
              <a:rPr lang="zh-CN" altLang="en-US" sz="2800" b="1" dirty="0">
                <a:solidFill>
                  <a:srgbClr val="000000"/>
                </a:solidFill>
                <a:latin typeface="Arial" panose="020B0604020202020204" pitchFamily="34" charset="0"/>
              </a:rPr>
              <a:t>认识二     史学理论深入考察</a:t>
            </a:r>
            <a:endParaRPr lang="zh-CN" altLang="en-US" sz="2800" b="1" dirty="0">
              <a:solidFill>
                <a:srgbClr val="000000"/>
              </a:solidFill>
              <a:latin typeface="微软雅黑" panose="020B0503020204020204" pitchFamily="34" charset="-122"/>
              <a:ea typeface="微软雅黑" panose="020B0503020204020204" pitchFamily="34" charset="-122"/>
            </a:endParaRPr>
          </a:p>
        </p:txBody>
      </p:sp>
      <p:sp>
        <p:nvSpPr>
          <p:cNvPr id="28697" name="矩形 5"/>
          <p:cNvSpPr/>
          <p:nvPr/>
        </p:nvSpPr>
        <p:spPr>
          <a:xfrm>
            <a:off x="76200" y="-36512"/>
            <a:ext cx="4108450" cy="646112"/>
          </a:xfrm>
          <a:prstGeom prst="rect">
            <a:avLst/>
          </a:prstGeom>
          <a:noFill/>
          <a:ln w="9525">
            <a:noFill/>
          </a:ln>
        </p:spPr>
        <p:txBody>
          <a:bodyPr wrap="none">
            <a:spAutoFit/>
          </a:bodyPr>
          <a:lstStyle/>
          <a:p>
            <a:r>
              <a:rPr lang="zh-CN" altLang="en-US" sz="3600" dirty="0">
                <a:solidFill>
                  <a:srgbClr val="000000"/>
                </a:solidFill>
                <a:latin typeface="楷体" panose="02010609060101010101" pitchFamily="49" charset="-122"/>
                <a:ea typeface="楷体" panose="02010609060101010101" pitchFamily="49" charset="-122"/>
              </a:rPr>
              <a:t>一、研考纲明方向 </a:t>
            </a:r>
            <a:endParaRPr lang="zh-CN" altLang="en-US" dirty="0">
              <a:latin typeface="楷体" panose="02010609060101010101" pitchFamily="49" charset="-122"/>
              <a:ea typeface="楷体" panose="02010609060101010101" pitchFamily="49" charset="-122"/>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矩形 3"/>
          <p:cNvSpPr/>
          <p:nvPr/>
        </p:nvSpPr>
        <p:spPr>
          <a:xfrm>
            <a:off x="1690688" y="1316038"/>
            <a:ext cx="6049962" cy="5089525"/>
          </a:xfrm>
          <a:prstGeom prst="rect">
            <a:avLst/>
          </a:prstGeom>
          <a:noFill/>
          <a:ln w="9525" cap="flat" cmpd="sng">
            <a:solidFill>
              <a:schemeClr val="tx1"/>
            </a:solidFill>
            <a:prstDash val="solid"/>
            <a:miter/>
            <a:headEnd type="none" w="med" len="med"/>
            <a:tailEnd type="none" w="med" len="med"/>
          </a:ln>
        </p:spPr>
        <p:txBody>
          <a:bodyPr lIns="121917" tIns="60958" rIns="121917" bIns="60958">
            <a:spAutoFit/>
          </a:bodyPr>
          <a:lstStyle/>
          <a:p>
            <a:r>
              <a:rPr lang="zh-CN" altLang="en-US" sz="2900" b="1" dirty="0">
                <a:latin typeface="Arial" panose="020B0604020202020204" pitchFamily="34" charset="0"/>
                <a:ea typeface="微软雅黑" panose="020B0503020204020204" pitchFamily="34" charset="-122"/>
              </a:rPr>
              <a:t>三提前：</a:t>
            </a:r>
            <a:endParaRPr lang="en-US" altLang="zh-CN" sz="2900" b="1" dirty="0">
              <a:latin typeface="Arial" panose="020B0604020202020204" pitchFamily="34" charset="0"/>
              <a:ea typeface="微软雅黑" panose="020B0503020204020204" pitchFamily="34" charset="-122"/>
            </a:endParaRPr>
          </a:p>
          <a:p>
            <a:r>
              <a:rPr lang="zh-CN" altLang="en-US" sz="2900" b="1" dirty="0">
                <a:latin typeface="Arial" panose="020B0604020202020204" pitchFamily="34" charset="0"/>
                <a:ea typeface="微软雅黑" panose="020B0503020204020204" pitchFamily="34" charset="-122"/>
              </a:rPr>
              <a:t>提前一周安排好教研主题</a:t>
            </a:r>
            <a:endParaRPr lang="en-US" altLang="zh-CN" sz="2900" b="1" dirty="0">
              <a:latin typeface="Arial" panose="020B0604020202020204" pitchFamily="34" charset="0"/>
              <a:ea typeface="微软雅黑" panose="020B0503020204020204" pitchFamily="34" charset="-122"/>
            </a:endParaRPr>
          </a:p>
          <a:p>
            <a:r>
              <a:rPr lang="zh-CN" altLang="en-US" sz="2900" b="1" dirty="0">
                <a:latin typeface="Arial" panose="020B0604020202020204" pitchFamily="34" charset="0"/>
                <a:ea typeface="微软雅黑" panose="020B0503020204020204" pitchFamily="34" charset="-122"/>
              </a:rPr>
              <a:t>提前一天准备好教研内容</a:t>
            </a:r>
            <a:endParaRPr lang="en-US" altLang="zh-CN" sz="2900" b="1" dirty="0">
              <a:latin typeface="Arial" panose="020B0604020202020204" pitchFamily="34" charset="0"/>
              <a:ea typeface="微软雅黑" panose="020B0503020204020204" pitchFamily="34" charset="-122"/>
            </a:endParaRPr>
          </a:p>
          <a:p>
            <a:r>
              <a:rPr lang="zh-CN" altLang="en-US" sz="2900" b="1" dirty="0">
                <a:latin typeface="Arial" panose="020B0604020202020204" pitchFamily="34" charset="0"/>
                <a:ea typeface="微软雅黑" panose="020B0503020204020204" pitchFamily="34" charset="-122"/>
              </a:rPr>
              <a:t>提前两分钟到达教研地点</a:t>
            </a:r>
          </a:p>
          <a:p>
            <a:r>
              <a:rPr lang="zh-CN" altLang="en-US" sz="2900" b="1" dirty="0">
                <a:latin typeface="Arial" panose="020B0604020202020204" pitchFamily="34" charset="0"/>
                <a:ea typeface="微软雅黑" panose="020B0503020204020204" pitchFamily="34" charset="-122"/>
              </a:rPr>
              <a:t>三不准：</a:t>
            </a:r>
            <a:endParaRPr lang="en-US" altLang="zh-CN" sz="2900" b="1" dirty="0">
              <a:latin typeface="Arial" panose="020B0604020202020204" pitchFamily="34" charset="0"/>
              <a:ea typeface="微软雅黑" panose="020B0503020204020204" pitchFamily="34" charset="-122"/>
            </a:endParaRPr>
          </a:p>
          <a:p>
            <a:r>
              <a:rPr lang="zh-CN" altLang="en-US" sz="2900" b="1" dirty="0">
                <a:latin typeface="Arial" panose="020B0604020202020204" pitchFamily="34" charset="0"/>
                <a:ea typeface="微软雅黑" panose="020B0503020204020204" pitchFamily="34" charset="-122"/>
              </a:rPr>
              <a:t>不准谈论与教研主题无关的话题、</a:t>
            </a:r>
            <a:endParaRPr lang="en-US" altLang="zh-CN" sz="2900" b="1" dirty="0">
              <a:latin typeface="Arial" panose="020B0604020202020204" pitchFamily="34" charset="0"/>
              <a:ea typeface="微软雅黑" panose="020B0503020204020204" pitchFamily="34" charset="-122"/>
            </a:endParaRPr>
          </a:p>
          <a:p>
            <a:r>
              <a:rPr lang="zh-CN" altLang="en-US" sz="2900" b="1" dirty="0">
                <a:latin typeface="Arial" panose="020B0604020202020204" pitchFamily="34" charset="0"/>
                <a:ea typeface="微软雅黑" panose="020B0503020204020204" pitchFamily="34" charset="-122"/>
              </a:rPr>
              <a:t>不准携带与教研主题无关的资料、</a:t>
            </a:r>
            <a:endParaRPr lang="en-US" altLang="zh-CN" sz="2900" b="1" dirty="0">
              <a:latin typeface="Arial" panose="020B0604020202020204" pitchFamily="34" charset="0"/>
              <a:ea typeface="微软雅黑" panose="020B0503020204020204" pitchFamily="34" charset="-122"/>
            </a:endParaRPr>
          </a:p>
          <a:p>
            <a:r>
              <a:rPr lang="zh-CN" altLang="en-US" sz="2900" b="1" dirty="0">
                <a:latin typeface="Arial" panose="020B0604020202020204" pitchFamily="34" charset="0"/>
                <a:ea typeface="微软雅黑" panose="020B0503020204020204" pitchFamily="34" charset="-122"/>
              </a:rPr>
              <a:t>不准做与教研主题无关的事情</a:t>
            </a:r>
          </a:p>
          <a:p>
            <a:r>
              <a:rPr lang="zh-CN" altLang="en-US" sz="2900" b="1" dirty="0">
                <a:latin typeface="Arial" panose="020B0604020202020204" pitchFamily="34" charset="0"/>
                <a:ea typeface="微软雅黑" panose="020B0503020204020204" pitchFamily="34" charset="-122"/>
              </a:rPr>
              <a:t>五统一：</a:t>
            </a:r>
            <a:endParaRPr lang="en-US" altLang="zh-CN" sz="2900" b="1" dirty="0">
              <a:latin typeface="Arial" panose="020B0604020202020204" pitchFamily="34" charset="0"/>
              <a:ea typeface="微软雅黑" panose="020B0503020204020204" pitchFamily="34" charset="-122"/>
            </a:endParaRPr>
          </a:p>
          <a:p>
            <a:r>
              <a:rPr lang="zh-CN" altLang="en-US" sz="2900" b="1" dirty="0">
                <a:latin typeface="Arial" panose="020B0604020202020204" pitchFamily="34" charset="0"/>
                <a:ea typeface="微软雅黑" panose="020B0503020204020204" pitchFamily="34" charset="-122"/>
              </a:rPr>
              <a:t>思想统一、教学进度统一、</a:t>
            </a:r>
            <a:endParaRPr lang="en-US" altLang="zh-CN" sz="2900" b="1" dirty="0">
              <a:latin typeface="Arial" panose="020B0604020202020204" pitchFamily="34" charset="0"/>
              <a:ea typeface="微软雅黑" panose="020B0503020204020204" pitchFamily="34" charset="-122"/>
            </a:endParaRPr>
          </a:p>
          <a:p>
            <a:r>
              <a:rPr lang="zh-CN" altLang="en-US" sz="2900" b="1" dirty="0">
                <a:latin typeface="Arial" panose="020B0604020202020204" pitchFamily="34" charset="0"/>
                <a:ea typeface="微软雅黑" panose="020B0503020204020204" pitchFamily="34" charset="-122"/>
              </a:rPr>
              <a:t>资料统一、习题统一、自助餐统一</a:t>
            </a:r>
          </a:p>
        </p:txBody>
      </p:sp>
      <p:sp>
        <p:nvSpPr>
          <p:cNvPr id="5" name="矩形 4"/>
          <p:cNvSpPr/>
          <p:nvPr/>
        </p:nvSpPr>
        <p:spPr>
          <a:xfrm>
            <a:off x="3810000" y="381000"/>
            <a:ext cx="1887538" cy="615950"/>
          </a:xfrm>
          <a:prstGeom prst="rect">
            <a:avLst/>
          </a:prstGeom>
          <a:solidFill>
            <a:srgbClr val="C00000"/>
          </a:solidFill>
        </p:spPr>
        <p:txBody>
          <a:bodyPr wrap="none" lIns="121917" tIns="60958" rIns="121917" bIns="60958">
            <a:spAutoFit/>
          </a:bodyPr>
          <a:lstStyle/>
          <a:p>
            <a:pPr marL="0" marR="0" lvl="0" indent="0" algn="just" defTabSz="914400" rtl="0" eaLnBrk="0" fontAlgn="base" latinLnBrk="0" hangingPunct="0">
              <a:lnSpc>
                <a:spcPct val="100000"/>
              </a:lnSpc>
              <a:spcBef>
                <a:spcPct val="0"/>
              </a:spcBef>
              <a:spcAft>
                <a:spcPts val="0"/>
              </a:spcAft>
              <a:buClrTx/>
              <a:buSzTx/>
              <a:buFont typeface="Arial" panose="020B0604020202020204" pitchFamily="34" charset="0"/>
              <a:buNone/>
              <a:defRPr/>
            </a:pPr>
            <a:r>
              <a:rPr kumimoji="0" lang="zh-CN" altLang="en-US" sz="3200" b="1" i="0" u="none" strike="noStrike" kern="1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教研规范</a:t>
            </a:r>
          </a:p>
        </p:txBody>
      </p:sp>
    </p:spTree>
  </p:cSld>
  <p:clrMapOvr>
    <a:masterClrMapping/>
  </p:clrMapOvr>
  <p:transition spd="med">
    <p:fade/>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ext Box 2"/>
          <p:cNvSpPr txBox="1"/>
          <p:nvPr/>
        </p:nvSpPr>
        <p:spPr>
          <a:xfrm>
            <a:off x="247650" y="525463"/>
            <a:ext cx="8362950" cy="4615815"/>
          </a:xfrm>
          <a:prstGeom prst="rect">
            <a:avLst/>
          </a:prstGeom>
          <a:noFill/>
          <a:ln w="9525">
            <a:noFill/>
          </a:ln>
        </p:spPr>
        <p:txBody>
          <a:bodyPr>
            <a:spAutoFit/>
          </a:bodyPr>
          <a:lstStyle/>
          <a:p>
            <a:pPr marL="342900" indent="-342900">
              <a:spcBef>
                <a:spcPct val="50000"/>
              </a:spcBef>
            </a:pPr>
            <a:r>
              <a:rPr lang="zh-CN" altLang="en-US" sz="3200" dirty="0">
                <a:latin typeface="黑体" panose="02010609060101010101" pitchFamily="49" charset="-122"/>
                <a:ea typeface="黑体" panose="02010609060101010101" pitchFamily="49" charset="-122"/>
              </a:rPr>
              <a:t>（三）谋划集体教研出智慧</a:t>
            </a:r>
            <a:endParaRPr lang="en-US" altLang="zh-CN" sz="3200" dirty="0">
              <a:latin typeface="黑体" panose="02010609060101010101" pitchFamily="49" charset="-122"/>
              <a:ea typeface="黑体" panose="02010609060101010101" pitchFamily="49" charset="-122"/>
            </a:endParaRPr>
          </a:p>
          <a:p>
            <a:pPr marL="342900" indent="-342900">
              <a:spcBef>
                <a:spcPct val="50000"/>
              </a:spcBef>
            </a:pPr>
            <a:endParaRPr lang="en-US" altLang="zh-CN" sz="2800" b="1" dirty="0">
              <a:latin typeface="Arial" panose="020B0604020202020204" pitchFamily="34" charset="0"/>
              <a:ea typeface="黑体" panose="02010609060101010101" pitchFamily="49" charset="-122"/>
            </a:endParaRPr>
          </a:p>
          <a:p>
            <a:pPr marL="342900" indent="-342900">
              <a:spcBef>
                <a:spcPct val="50000"/>
              </a:spcBef>
            </a:pPr>
            <a:r>
              <a:rPr lang="en-US" altLang="zh-CN" sz="2800" b="1" dirty="0">
                <a:latin typeface="Arial" panose="020B0604020202020204" pitchFamily="34" charset="0"/>
                <a:ea typeface="黑体" panose="02010609060101010101" pitchFamily="49" charset="-122"/>
              </a:rPr>
              <a:t>1</a:t>
            </a:r>
            <a:r>
              <a:rPr lang="zh-CN" altLang="en-US" sz="2800" b="1" dirty="0">
                <a:latin typeface="Arial" panose="020B0604020202020204" pitchFamily="34" charset="0"/>
                <a:ea typeface="黑体" panose="02010609060101010101" pitchFamily="49" charset="-122"/>
              </a:rPr>
              <a:t>、大组</a:t>
            </a:r>
            <a:r>
              <a:rPr lang="zh-CN" altLang="en-US" sz="2800" b="1" dirty="0">
                <a:latin typeface="Arial" panose="020B0604020202020204" pitchFamily="34" charset="0"/>
                <a:ea typeface="黑体" panose="02010609060101010101" pitchFamily="49" charset="-122"/>
                <a:hlinkClick r:id="rId2" action="ppaction://hlinkfile"/>
              </a:rPr>
              <a:t>教研</a:t>
            </a:r>
            <a:endParaRPr lang="zh-CN" altLang="en-US" sz="2800" b="1" dirty="0">
              <a:latin typeface="Arial" panose="020B0604020202020204" pitchFamily="34" charset="0"/>
              <a:ea typeface="黑体" panose="02010609060101010101" pitchFamily="49" charset="-122"/>
            </a:endParaRPr>
          </a:p>
          <a:p>
            <a:pPr marL="342900" indent="-342900">
              <a:spcBef>
                <a:spcPct val="50000"/>
              </a:spcBef>
            </a:pPr>
            <a:r>
              <a:rPr lang="zh-CN" altLang="en-US" sz="2400" b="1" dirty="0">
                <a:latin typeface="Arial" panose="020B0604020202020204" pitchFamily="34" charset="0"/>
                <a:ea typeface="黑体" panose="02010609060101010101" pitchFamily="49" charset="-122"/>
              </a:rPr>
              <a:t>研高考题、研课型、研专题；</a:t>
            </a:r>
          </a:p>
          <a:p>
            <a:pPr marL="342900" indent="-342900">
              <a:spcBef>
                <a:spcPct val="50000"/>
              </a:spcBef>
            </a:pPr>
            <a:r>
              <a:rPr lang="en-US" altLang="zh-CN" sz="2800" b="1" dirty="0">
                <a:latin typeface="Arial" panose="020B0604020202020204" pitchFamily="34" charset="0"/>
                <a:ea typeface="黑体" panose="02010609060101010101" pitchFamily="49" charset="-122"/>
              </a:rPr>
              <a:t>2</a:t>
            </a:r>
            <a:r>
              <a:rPr lang="zh-CN" altLang="en-US" sz="2800" b="1" dirty="0">
                <a:latin typeface="Arial" panose="020B0604020202020204" pitchFamily="34" charset="0"/>
                <a:ea typeface="黑体" panose="02010609060101010101" pitchFamily="49" charset="-122"/>
              </a:rPr>
              <a:t>、备课组长教研</a:t>
            </a:r>
          </a:p>
          <a:p>
            <a:pPr marL="342900" indent="-342900"/>
            <a:r>
              <a:rPr lang="zh-CN" altLang="en-US" sz="2400" b="1" dirty="0">
                <a:latin typeface="Arial" panose="020B0604020202020204" pitchFamily="34" charset="0"/>
                <a:ea typeface="黑体" panose="02010609060101010101" pitchFamily="49" charset="-122"/>
              </a:rPr>
              <a:t>研方向 、研资料、研学科教学、研考试</a:t>
            </a:r>
            <a:endParaRPr lang="en-US" altLang="zh-CN" sz="2400" b="1" dirty="0">
              <a:latin typeface="Arial" panose="020B0604020202020204" pitchFamily="34" charset="0"/>
              <a:ea typeface="黑体" panose="02010609060101010101" pitchFamily="49" charset="-122"/>
            </a:endParaRPr>
          </a:p>
          <a:p>
            <a:pPr marL="342900" indent="-342900"/>
            <a:endParaRPr lang="en-US" altLang="zh-CN" sz="2400" b="1" dirty="0">
              <a:latin typeface="Arial" panose="020B0604020202020204" pitchFamily="34" charset="0"/>
              <a:ea typeface="黑体" panose="02010609060101010101" pitchFamily="49" charset="-122"/>
            </a:endParaRPr>
          </a:p>
          <a:p>
            <a:pPr marL="342900" indent="-342900"/>
            <a:r>
              <a:rPr lang="en-US" altLang="zh-CN" sz="2800" b="1" dirty="0">
                <a:latin typeface="Arial" panose="020B0604020202020204" pitchFamily="34" charset="0"/>
                <a:ea typeface="黑体" panose="02010609060101010101" pitchFamily="49" charset="-122"/>
              </a:rPr>
              <a:t>3</a:t>
            </a:r>
            <a:r>
              <a:rPr lang="zh-CN" altLang="en-US" sz="2800" b="1" dirty="0">
                <a:latin typeface="Arial" panose="020B0604020202020204" pitchFamily="34" charset="0"/>
                <a:ea typeface="黑体" panose="02010609060101010101" pitchFamily="49" charset="-122"/>
              </a:rPr>
              <a:t>、各级部的一课三研</a:t>
            </a:r>
          </a:p>
          <a:p>
            <a:pPr marL="342900" indent="-342900"/>
            <a:r>
              <a:rPr lang="zh-CN" altLang="en-US" sz="2400" b="1" dirty="0">
                <a:latin typeface="Arial" panose="020B0604020202020204" pitchFamily="34" charset="0"/>
                <a:ea typeface="黑体" panose="02010609060101010101" pitchFamily="49" charset="-122"/>
              </a:rPr>
              <a:t>研学情教情，学生管理；研备课，研课堂反思</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文本框 157"/>
          <p:cNvSpPr txBox="1"/>
          <p:nvPr/>
        </p:nvSpPr>
        <p:spPr>
          <a:xfrm>
            <a:off x="4192588" y="904875"/>
            <a:ext cx="1008062" cy="584200"/>
          </a:xfrm>
          <a:prstGeom prst="rect">
            <a:avLst/>
          </a:prstGeom>
          <a:noFill/>
          <a:ln w="9525">
            <a:noFill/>
          </a:ln>
        </p:spPr>
        <p:txBody>
          <a:bodyPr wrap="none">
            <a:spAutoFit/>
          </a:bodyPr>
          <a:lstStyle/>
          <a:p>
            <a:r>
              <a:rPr lang="zh-CN" altLang="en-US" sz="3200" b="1" dirty="0">
                <a:solidFill>
                  <a:schemeClr val="bg1"/>
                </a:solidFill>
                <a:latin typeface="Arial" panose="020B0604020202020204" pitchFamily="34" charset="0"/>
                <a:sym typeface="+mn-lt"/>
              </a:rPr>
              <a:t>目录</a:t>
            </a:r>
          </a:p>
        </p:txBody>
      </p:sp>
      <p:pic>
        <p:nvPicPr>
          <p:cNvPr id="186371" name="组合 289"/>
          <p:cNvPicPr>
            <a:picLocks noChangeAspect="1"/>
          </p:cNvPicPr>
          <p:nvPr/>
        </p:nvPicPr>
        <p:blipFill>
          <a:blip r:embed="rId2"/>
          <a:stretch>
            <a:fillRect/>
          </a:stretch>
        </p:blipFill>
        <p:spPr>
          <a:xfrm>
            <a:off x="1136650" y="503238"/>
            <a:ext cx="5873750" cy="1249362"/>
          </a:xfrm>
          <a:prstGeom prst="rect">
            <a:avLst/>
          </a:prstGeom>
          <a:solidFill>
            <a:srgbClr val="92CDD2"/>
          </a:solidFill>
          <a:ln w="9525">
            <a:noFill/>
          </a:ln>
        </p:spPr>
      </p:pic>
      <p:sp>
        <p:nvSpPr>
          <p:cNvPr id="186372" name="Oval 65"/>
          <p:cNvSpPr/>
          <p:nvPr/>
        </p:nvSpPr>
        <p:spPr>
          <a:xfrm rot="-10800000" flipV="1">
            <a:off x="842963" y="4492625"/>
            <a:ext cx="1741487" cy="488950"/>
          </a:xfrm>
          <a:prstGeom prst="ellipse">
            <a:avLst/>
          </a:prstGeom>
          <a:gradFill rotWithShape="1">
            <a:gsLst>
              <a:gs pos="0">
                <a:srgbClr val="A6A6A6">
                  <a:alpha val="48996"/>
                </a:srgbClr>
              </a:gs>
              <a:gs pos="100000">
                <a:srgbClr val="EEECE1">
                  <a:alpha val="0"/>
                </a:srgbClr>
              </a:gs>
            </a:gsLst>
            <a:path path="shape">
              <a:fillToRect l="50000" t="50000" r="50000" b="50000"/>
            </a:path>
            <a:tileRect/>
          </a:gradFill>
          <a:ln w="9525">
            <a:noFill/>
          </a:ln>
        </p:spPr>
        <p:txBody>
          <a:bodyPr wrap="none" anchor="ctr"/>
          <a:lstStyle/>
          <a:p>
            <a:endParaRPr lang="zh-CN" altLang="en-US" sz="1200" dirty="0">
              <a:solidFill>
                <a:srgbClr val="000000"/>
              </a:solidFill>
              <a:latin typeface="Arial" panose="020B0604020202020204" pitchFamily="34" charset="0"/>
              <a:sym typeface="+mn-lt"/>
            </a:endParaRPr>
          </a:p>
        </p:txBody>
      </p:sp>
      <p:sp>
        <p:nvSpPr>
          <p:cNvPr id="6150" name="椭圆 58"/>
          <p:cNvSpPr/>
          <p:nvPr/>
        </p:nvSpPr>
        <p:spPr>
          <a:xfrm>
            <a:off x="228600" y="3352800"/>
            <a:ext cx="2057400" cy="2170113"/>
          </a:xfrm>
          <a:custGeom>
            <a:avLst/>
            <a:gdLst/>
            <a:ahLst/>
            <a:cxnLst>
              <a:cxn ang="0">
                <a:pos x="1085057" y="202111"/>
              </a:cxn>
              <a:cxn ang="0">
                <a:pos x="202111" y="1085057"/>
              </a:cxn>
              <a:cxn ang="0">
                <a:pos x="1085057" y="1968003"/>
              </a:cxn>
              <a:cxn ang="0">
                <a:pos x="1968002" y="1085057"/>
              </a:cxn>
              <a:cxn ang="0">
                <a:pos x="1085057" y="202111"/>
              </a:cxn>
              <a:cxn ang="0">
                <a:pos x="1085057" y="0"/>
              </a:cxn>
              <a:cxn ang="0">
                <a:pos x="2170113" y="1085057"/>
              </a:cxn>
              <a:cxn ang="0">
                <a:pos x="1085057" y="2170113"/>
              </a:cxn>
              <a:cxn ang="0">
                <a:pos x="0" y="1085057"/>
              </a:cxn>
              <a:cxn ang="0">
                <a:pos x="1085057" y="0"/>
              </a:cxn>
            </a:cxnLst>
            <a:rect l="0" t="0" r="0" b="0"/>
            <a:pathLst>
              <a:path w="3444416" h="3444416">
                <a:moveTo>
                  <a:pt x="1722208" y="320792"/>
                </a:moveTo>
                <a:cubicBezTo>
                  <a:pt x="948227" y="320792"/>
                  <a:pt x="320791" y="948228"/>
                  <a:pt x="320791" y="1722209"/>
                </a:cubicBezTo>
                <a:cubicBezTo>
                  <a:pt x="320791" y="2496190"/>
                  <a:pt x="948227" y="3123626"/>
                  <a:pt x="1722208" y="3123626"/>
                </a:cubicBezTo>
                <a:cubicBezTo>
                  <a:pt x="2496189" y="3123626"/>
                  <a:pt x="3123625" y="2496190"/>
                  <a:pt x="3123625" y="1722209"/>
                </a:cubicBezTo>
                <a:cubicBezTo>
                  <a:pt x="3123625" y="948228"/>
                  <a:pt x="2496189" y="320792"/>
                  <a:pt x="1722208" y="320792"/>
                </a:cubicBezTo>
                <a:close/>
                <a:moveTo>
                  <a:pt x="1722208" y="0"/>
                </a:moveTo>
                <a:cubicBezTo>
                  <a:pt x="2673357" y="0"/>
                  <a:pt x="3444416" y="771059"/>
                  <a:pt x="3444416" y="1722208"/>
                </a:cubicBezTo>
                <a:cubicBezTo>
                  <a:pt x="3444416" y="2673357"/>
                  <a:pt x="2673357" y="3444416"/>
                  <a:pt x="1722208" y="3444416"/>
                </a:cubicBezTo>
                <a:cubicBezTo>
                  <a:pt x="771059" y="3444416"/>
                  <a:pt x="0" y="2673357"/>
                  <a:pt x="0" y="1722208"/>
                </a:cubicBezTo>
                <a:cubicBezTo>
                  <a:pt x="0" y="771059"/>
                  <a:pt x="771059" y="0"/>
                  <a:pt x="1722208" y="0"/>
                </a:cubicBezTo>
                <a:close/>
              </a:path>
            </a:pathLst>
          </a:custGeom>
          <a:solidFill>
            <a:schemeClr val="accent5">
              <a:lumMod val="60000"/>
              <a:lumOff val="40000"/>
              <a:alpha val="92940"/>
            </a:schemeClr>
          </a:solidFill>
          <a:ln w="9525">
            <a:noFill/>
          </a:ln>
          <a:effectLst>
            <a:outerShdw dist="38100" dir="2699999" algn="ctr" rotWithShape="0">
              <a:srgbClr val="000000">
                <a:alpha val="39000"/>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86374" name="TextBox 3"/>
          <p:cNvSpPr txBox="1"/>
          <p:nvPr/>
        </p:nvSpPr>
        <p:spPr>
          <a:xfrm>
            <a:off x="311150" y="4038600"/>
            <a:ext cx="1974850" cy="830263"/>
          </a:xfrm>
          <a:prstGeom prst="rect">
            <a:avLst/>
          </a:prstGeom>
          <a:noFill/>
          <a:ln w="9525">
            <a:noFill/>
          </a:ln>
        </p:spPr>
        <p:txBody>
          <a:bodyPr>
            <a:spAutoFit/>
          </a:bodyPr>
          <a:lstStyle/>
          <a:p>
            <a:pPr algn="ctr"/>
            <a:r>
              <a:rPr lang="zh-CN" altLang="en-US" sz="2400" b="1" dirty="0">
                <a:solidFill>
                  <a:srgbClr val="000000"/>
                </a:solidFill>
                <a:latin typeface="楷体" panose="02010609060101010101" pitchFamily="49" charset="-122"/>
                <a:ea typeface="楷体" panose="02010609060101010101" pitchFamily="49" charset="-122"/>
              </a:rPr>
              <a:t>打造优质课堂</a:t>
            </a:r>
            <a:r>
              <a:rPr lang="zh-CN" altLang="en-US" sz="2400" b="1" dirty="0">
                <a:solidFill>
                  <a:srgbClr val="FF0000"/>
                </a:solidFill>
                <a:latin typeface="楷体" panose="02010609060101010101" pitchFamily="49" charset="-122"/>
                <a:ea typeface="楷体" panose="02010609060101010101" pitchFamily="49" charset="-122"/>
              </a:rPr>
              <a:t>夯基础</a:t>
            </a:r>
            <a:endParaRPr lang="zh-CN" altLang="en-US" sz="2400" dirty="0">
              <a:solidFill>
                <a:schemeClr val="bg1"/>
              </a:solidFill>
              <a:latin typeface="Arial" panose="020B0604020202020204" pitchFamily="34" charset="0"/>
              <a:sym typeface="+mn-lt"/>
            </a:endParaRPr>
          </a:p>
        </p:txBody>
      </p:sp>
      <p:sp>
        <p:nvSpPr>
          <p:cNvPr id="186375" name="Oval 65"/>
          <p:cNvSpPr/>
          <p:nvPr/>
        </p:nvSpPr>
        <p:spPr>
          <a:xfrm rot="-10800000" flipV="1">
            <a:off x="2749550" y="4529138"/>
            <a:ext cx="1739900" cy="488950"/>
          </a:xfrm>
          <a:prstGeom prst="ellipse">
            <a:avLst/>
          </a:prstGeom>
          <a:gradFill rotWithShape="1">
            <a:gsLst>
              <a:gs pos="0">
                <a:srgbClr val="A6A6A6">
                  <a:alpha val="48996"/>
                </a:srgbClr>
              </a:gs>
              <a:gs pos="100000">
                <a:srgbClr val="EEECE1">
                  <a:alpha val="0"/>
                </a:srgbClr>
              </a:gs>
            </a:gsLst>
            <a:path path="shape">
              <a:fillToRect l="50000" t="50000" r="50000" b="50000"/>
            </a:path>
            <a:tileRect/>
          </a:gradFill>
          <a:ln w="9525">
            <a:noFill/>
          </a:ln>
        </p:spPr>
        <p:txBody>
          <a:bodyPr wrap="none" anchor="ctr"/>
          <a:lstStyle/>
          <a:p>
            <a:endParaRPr lang="zh-CN" altLang="en-US" sz="1200" dirty="0">
              <a:solidFill>
                <a:srgbClr val="000000"/>
              </a:solidFill>
              <a:latin typeface="Arial" panose="020B0604020202020204" pitchFamily="34" charset="0"/>
              <a:sym typeface="+mn-lt"/>
            </a:endParaRPr>
          </a:p>
        </p:txBody>
      </p:sp>
      <p:sp>
        <p:nvSpPr>
          <p:cNvPr id="186376" name="椭圆 58"/>
          <p:cNvSpPr/>
          <p:nvPr/>
        </p:nvSpPr>
        <p:spPr>
          <a:xfrm>
            <a:off x="2514600" y="3352800"/>
            <a:ext cx="2057400" cy="2170113"/>
          </a:xfrm>
          <a:custGeom>
            <a:avLst/>
            <a:gdLst>
              <a:gd name="txL" fmla="*/ 0 w 3444416"/>
              <a:gd name="txT" fmla="*/ 0 h 3444416"/>
              <a:gd name="txR" fmla="*/ 3444416 w 3444416"/>
              <a:gd name="txB" fmla="*/ 3444416 h 3444416"/>
            </a:gdLst>
            <a:ahLst/>
            <a:cxnLst>
              <a:cxn ang="0">
                <a:pos x="10494" y="3162"/>
              </a:cxn>
              <a:cxn ang="0">
                <a:pos x="1955" y="16973"/>
              </a:cxn>
              <a:cxn ang="0">
                <a:pos x="10494" y="30784"/>
              </a:cxn>
              <a:cxn ang="0">
                <a:pos x="19034" y="16973"/>
              </a:cxn>
              <a:cxn ang="0">
                <a:pos x="10494" y="3162"/>
              </a:cxn>
              <a:cxn ang="0">
                <a:pos x="10494" y="0"/>
              </a:cxn>
              <a:cxn ang="0">
                <a:pos x="20989" y="16973"/>
              </a:cxn>
              <a:cxn ang="0">
                <a:pos x="10494" y="33945"/>
              </a:cxn>
              <a:cxn ang="0">
                <a:pos x="0" y="16973"/>
              </a:cxn>
              <a:cxn ang="0">
                <a:pos x="10494" y="0"/>
              </a:cxn>
            </a:cxnLst>
            <a:rect l="txL" t="txT" r="txR" b="txB"/>
            <a:pathLst>
              <a:path w="3444416" h="3444416">
                <a:moveTo>
                  <a:pt x="1722208" y="320792"/>
                </a:moveTo>
                <a:cubicBezTo>
                  <a:pt x="948227" y="320792"/>
                  <a:pt x="320791" y="948228"/>
                  <a:pt x="320791" y="1722209"/>
                </a:cubicBezTo>
                <a:cubicBezTo>
                  <a:pt x="320791" y="2496190"/>
                  <a:pt x="948227" y="3123626"/>
                  <a:pt x="1722208" y="3123626"/>
                </a:cubicBezTo>
                <a:cubicBezTo>
                  <a:pt x="2496189" y="3123626"/>
                  <a:pt x="3123625" y="2496190"/>
                  <a:pt x="3123625" y="1722209"/>
                </a:cubicBezTo>
                <a:cubicBezTo>
                  <a:pt x="3123625" y="948228"/>
                  <a:pt x="2496189" y="320792"/>
                  <a:pt x="1722208" y="320792"/>
                </a:cubicBezTo>
                <a:close/>
                <a:moveTo>
                  <a:pt x="1722208" y="0"/>
                </a:moveTo>
                <a:cubicBezTo>
                  <a:pt x="2673357" y="0"/>
                  <a:pt x="3444416" y="771059"/>
                  <a:pt x="3444416" y="1722208"/>
                </a:cubicBezTo>
                <a:cubicBezTo>
                  <a:pt x="3444416" y="2673357"/>
                  <a:pt x="2673357" y="3444416"/>
                  <a:pt x="1722208" y="3444416"/>
                </a:cubicBezTo>
                <a:cubicBezTo>
                  <a:pt x="771059" y="3444416"/>
                  <a:pt x="0" y="2673357"/>
                  <a:pt x="0" y="1722208"/>
                </a:cubicBezTo>
                <a:cubicBezTo>
                  <a:pt x="0" y="771059"/>
                  <a:pt x="771059" y="0"/>
                  <a:pt x="1722208" y="0"/>
                </a:cubicBezTo>
                <a:close/>
              </a:path>
            </a:pathLst>
          </a:custGeom>
          <a:solidFill>
            <a:srgbClr val="FF0000">
              <a:alpha val="92940"/>
            </a:srgbClr>
          </a:solidFill>
          <a:ln w="9525">
            <a:noFill/>
          </a:ln>
          <a:effectLst>
            <a:outerShdw dist="38100" dir="2699999" algn="ctr" rotWithShape="0">
              <a:srgbClr val="000000">
                <a:alpha val="39000"/>
              </a:srgbClr>
            </a:outerShdw>
          </a:effectLst>
        </p:spPr>
        <p:txBody>
          <a:bodyPr/>
          <a:lstStyle/>
          <a:p>
            <a:endParaRPr lang="zh-CN" altLang="en-US"/>
          </a:p>
        </p:txBody>
      </p:sp>
      <p:sp>
        <p:nvSpPr>
          <p:cNvPr id="186377" name="Oval 65"/>
          <p:cNvSpPr/>
          <p:nvPr/>
        </p:nvSpPr>
        <p:spPr>
          <a:xfrm rot="-10800000" flipV="1">
            <a:off x="4654550" y="4529138"/>
            <a:ext cx="1739900" cy="488950"/>
          </a:xfrm>
          <a:prstGeom prst="ellipse">
            <a:avLst/>
          </a:prstGeom>
          <a:gradFill rotWithShape="1">
            <a:gsLst>
              <a:gs pos="0">
                <a:srgbClr val="A6A6A6">
                  <a:alpha val="48996"/>
                </a:srgbClr>
              </a:gs>
              <a:gs pos="100000">
                <a:srgbClr val="EEECE1">
                  <a:alpha val="0"/>
                </a:srgbClr>
              </a:gs>
            </a:gsLst>
            <a:path path="shape">
              <a:fillToRect l="50000" t="50000" r="50000" b="50000"/>
            </a:path>
            <a:tileRect/>
          </a:gradFill>
          <a:ln w="9525">
            <a:noFill/>
          </a:ln>
        </p:spPr>
        <p:txBody>
          <a:bodyPr wrap="none" anchor="ctr"/>
          <a:lstStyle/>
          <a:p>
            <a:endParaRPr lang="zh-CN" altLang="en-US" sz="1200" dirty="0">
              <a:solidFill>
                <a:srgbClr val="000000"/>
              </a:solidFill>
              <a:latin typeface="Arial" panose="020B0604020202020204" pitchFamily="34" charset="0"/>
              <a:sym typeface="+mn-lt"/>
            </a:endParaRPr>
          </a:p>
        </p:txBody>
      </p:sp>
      <p:sp>
        <p:nvSpPr>
          <p:cNvPr id="186378" name="椭圆 58"/>
          <p:cNvSpPr/>
          <p:nvPr/>
        </p:nvSpPr>
        <p:spPr>
          <a:xfrm>
            <a:off x="4749800" y="3352800"/>
            <a:ext cx="2184400" cy="2170113"/>
          </a:xfrm>
          <a:custGeom>
            <a:avLst/>
            <a:gdLst>
              <a:gd name="txL" fmla="*/ 0 w 3444416"/>
              <a:gd name="txT" fmla="*/ 0 h 3444416"/>
              <a:gd name="txR" fmla="*/ 3444416 w 3444416"/>
              <a:gd name="txB" fmla="*/ 3444416 h 3444416"/>
            </a:gdLst>
            <a:ahLst/>
            <a:cxnLst>
              <a:cxn ang="0">
                <a:pos x="17992" y="3162"/>
              </a:cxn>
              <a:cxn ang="0">
                <a:pos x="3352" y="16973"/>
              </a:cxn>
              <a:cxn ang="0">
                <a:pos x="17992" y="30784"/>
              </a:cxn>
              <a:cxn ang="0">
                <a:pos x="32633" y="16973"/>
              </a:cxn>
              <a:cxn ang="0">
                <a:pos x="17992" y="3162"/>
              </a:cxn>
              <a:cxn ang="0">
                <a:pos x="17992" y="0"/>
              </a:cxn>
              <a:cxn ang="0">
                <a:pos x="35984" y="16973"/>
              </a:cxn>
              <a:cxn ang="0">
                <a:pos x="17992" y="33945"/>
              </a:cxn>
              <a:cxn ang="0">
                <a:pos x="0" y="16973"/>
              </a:cxn>
              <a:cxn ang="0">
                <a:pos x="17992" y="0"/>
              </a:cxn>
            </a:cxnLst>
            <a:rect l="txL" t="txT" r="txR" b="txB"/>
            <a:pathLst>
              <a:path w="3444416" h="3444416">
                <a:moveTo>
                  <a:pt x="1722208" y="320792"/>
                </a:moveTo>
                <a:cubicBezTo>
                  <a:pt x="948227" y="320792"/>
                  <a:pt x="320791" y="948228"/>
                  <a:pt x="320791" y="1722209"/>
                </a:cubicBezTo>
                <a:cubicBezTo>
                  <a:pt x="320791" y="2496190"/>
                  <a:pt x="948227" y="3123626"/>
                  <a:pt x="1722208" y="3123626"/>
                </a:cubicBezTo>
                <a:cubicBezTo>
                  <a:pt x="2496189" y="3123626"/>
                  <a:pt x="3123625" y="2496190"/>
                  <a:pt x="3123625" y="1722209"/>
                </a:cubicBezTo>
                <a:cubicBezTo>
                  <a:pt x="3123625" y="948228"/>
                  <a:pt x="2496189" y="320792"/>
                  <a:pt x="1722208" y="320792"/>
                </a:cubicBezTo>
                <a:close/>
                <a:moveTo>
                  <a:pt x="1722208" y="0"/>
                </a:moveTo>
                <a:cubicBezTo>
                  <a:pt x="2673357" y="0"/>
                  <a:pt x="3444416" y="771059"/>
                  <a:pt x="3444416" y="1722208"/>
                </a:cubicBezTo>
                <a:cubicBezTo>
                  <a:pt x="3444416" y="2673357"/>
                  <a:pt x="2673357" y="3444416"/>
                  <a:pt x="1722208" y="3444416"/>
                </a:cubicBezTo>
                <a:cubicBezTo>
                  <a:pt x="771059" y="3444416"/>
                  <a:pt x="0" y="2673357"/>
                  <a:pt x="0" y="1722208"/>
                </a:cubicBezTo>
                <a:cubicBezTo>
                  <a:pt x="0" y="771059"/>
                  <a:pt x="771059" y="0"/>
                  <a:pt x="1722208" y="0"/>
                </a:cubicBezTo>
                <a:close/>
              </a:path>
            </a:pathLst>
          </a:custGeom>
          <a:solidFill>
            <a:srgbClr val="FFC000">
              <a:alpha val="92940"/>
            </a:srgbClr>
          </a:solidFill>
          <a:ln w="9525">
            <a:noFill/>
          </a:ln>
          <a:effectLst>
            <a:outerShdw dist="38100" dir="2699999" algn="ctr" rotWithShape="0">
              <a:srgbClr val="000000">
                <a:alpha val="39000"/>
              </a:srgbClr>
            </a:outerShdw>
          </a:effectLst>
        </p:spPr>
        <p:txBody>
          <a:bodyPr/>
          <a:lstStyle/>
          <a:p>
            <a:endParaRPr lang="zh-CN" altLang="en-US"/>
          </a:p>
        </p:txBody>
      </p:sp>
      <p:sp>
        <p:nvSpPr>
          <p:cNvPr id="186379" name="Oval 65"/>
          <p:cNvSpPr/>
          <p:nvPr/>
        </p:nvSpPr>
        <p:spPr>
          <a:xfrm rot="-10800000" flipV="1">
            <a:off x="6559550" y="4548188"/>
            <a:ext cx="1741488" cy="488950"/>
          </a:xfrm>
          <a:prstGeom prst="ellipse">
            <a:avLst/>
          </a:prstGeom>
          <a:gradFill rotWithShape="1">
            <a:gsLst>
              <a:gs pos="0">
                <a:srgbClr val="A6A6A6">
                  <a:alpha val="48996"/>
                </a:srgbClr>
              </a:gs>
              <a:gs pos="100000">
                <a:srgbClr val="EEECE1">
                  <a:alpha val="0"/>
                </a:srgbClr>
              </a:gs>
            </a:gsLst>
            <a:path path="shape">
              <a:fillToRect l="50000" t="50000" r="50000" b="50000"/>
            </a:path>
            <a:tileRect/>
          </a:gradFill>
          <a:ln w="9525">
            <a:noFill/>
          </a:ln>
        </p:spPr>
        <p:txBody>
          <a:bodyPr wrap="none" anchor="ctr"/>
          <a:lstStyle/>
          <a:p>
            <a:endParaRPr lang="zh-CN" altLang="en-US" sz="1200" dirty="0">
              <a:solidFill>
                <a:srgbClr val="000000"/>
              </a:solidFill>
              <a:latin typeface="Arial" panose="020B0604020202020204" pitchFamily="34" charset="0"/>
              <a:sym typeface="+mn-lt"/>
            </a:endParaRPr>
          </a:p>
        </p:txBody>
      </p:sp>
      <p:sp>
        <p:nvSpPr>
          <p:cNvPr id="6162" name="椭圆 58"/>
          <p:cNvSpPr/>
          <p:nvPr/>
        </p:nvSpPr>
        <p:spPr>
          <a:xfrm>
            <a:off x="6934200" y="3352800"/>
            <a:ext cx="2057400" cy="2170113"/>
          </a:xfrm>
          <a:custGeom>
            <a:avLst/>
            <a:gdLst/>
            <a:ahLst/>
            <a:cxnLst>
              <a:cxn ang="0">
                <a:pos x="1085056" y="202111"/>
              </a:cxn>
              <a:cxn ang="0">
                <a:pos x="202110" y="1085057"/>
              </a:cxn>
              <a:cxn ang="0">
                <a:pos x="1085056" y="1968002"/>
              </a:cxn>
              <a:cxn ang="0">
                <a:pos x="1968002" y="1085057"/>
              </a:cxn>
              <a:cxn ang="0">
                <a:pos x="1085056" y="202111"/>
              </a:cxn>
              <a:cxn ang="0">
                <a:pos x="1085056" y="0"/>
              </a:cxn>
              <a:cxn ang="0">
                <a:pos x="2170112" y="1085056"/>
              </a:cxn>
              <a:cxn ang="0">
                <a:pos x="1085056" y="2170112"/>
              </a:cxn>
              <a:cxn ang="0">
                <a:pos x="0" y="1085056"/>
              </a:cxn>
              <a:cxn ang="0">
                <a:pos x="1085056" y="0"/>
              </a:cxn>
            </a:cxnLst>
            <a:rect l="0" t="0" r="0" b="0"/>
            <a:pathLst>
              <a:path w="3444416" h="3444416">
                <a:moveTo>
                  <a:pt x="1722208" y="320792"/>
                </a:moveTo>
                <a:cubicBezTo>
                  <a:pt x="948227" y="320792"/>
                  <a:pt x="320791" y="948228"/>
                  <a:pt x="320791" y="1722209"/>
                </a:cubicBezTo>
                <a:cubicBezTo>
                  <a:pt x="320791" y="2496190"/>
                  <a:pt x="948227" y="3123626"/>
                  <a:pt x="1722208" y="3123626"/>
                </a:cubicBezTo>
                <a:cubicBezTo>
                  <a:pt x="2496189" y="3123626"/>
                  <a:pt x="3123625" y="2496190"/>
                  <a:pt x="3123625" y="1722209"/>
                </a:cubicBezTo>
                <a:cubicBezTo>
                  <a:pt x="3123625" y="948228"/>
                  <a:pt x="2496189" y="320792"/>
                  <a:pt x="1722208" y="320792"/>
                </a:cubicBezTo>
                <a:close/>
                <a:moveTo>
                  <a:pt x="1722208" y="0"/>
                </a:moveTo>
                <a:cubicBezTo>
                  <a:pt x="2673357" y="0"/>
                  <a:pt x="3444416" y="771059"/>
                  <a:pt x="3444416" y="1722208"/>
                </a:cubicBezTo>
                <a:cubicBezTo>
                  <a:pt x="3444416" y="2673357"/>
                  <a:pt x="2673357" y="3444416"/>
                  <a:pt x="1722208" y="3444416"/>
                </a:cubicBezTo>
                <a:cubicBezTo>
                  <a:pt x="771059" y="3444416"/>
                  <a:pt x="0" y="2673357"/>
                  <a:pt x="0" y="1722208"/>
                </a:cubicBezTo>
                <a:cubicBezTo>
                  <a:pt x="0" y="771059"/>
                  <a:pt x="771059" y="0"/>
                  <a:pt x="1722208" y="0"/>
                </a:cubicBezTo>
                <a:close/>
              </a:path>
            </a:pathLst>
          </a:custGeom>
          <a:solidFill>
            <a:schemeClr val="accent1">
              <a:lumMod val="60000"/>
              <a:lumOff val="40000"/>
              <a:alpha val="92940"/>
            </a:schemeClr>
          </a:solidFill>
          <a:ln w="9525">
            <a:noFill/>
          </a:ln>
          <a:effectLst>
            <a:outerShdw dist="38100" dir="2699999" algn="ctr" rotWithShape="0">
              <a:srgbClr val="000000">
                <a:alpha val="39000"/>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86381" name="矩形 1"/>
          <p:cNvSpPr/>
          <p:nvPr/>
        </p:nvSpPr>
        <p:spPr>
          <a:xfrm>
            <a:off x="1604963" y="766763"/>
            <a:ext cx="4795837" cy="922337"/>
          </a:xfrm>
          <a:prstGeom prst="rect">
            <a:avLst/>
          </a:prstGeom>
          <a:noFill/>
          <a:ln w="9525">
            <a:noFill/>
          </a:ln>
        </p:spPr>
        <p:txBody>
          <a:bodyPr>
            <a:spAutoFit/>
          </a:bodyPr>
          <a:lstStyle/>
          <a:p>
            <a:r>
              <a:rPr lang="zh-CN" altLang="en-US" sz="3600" b="1" dirty="0">
                <a:solidFill>
                  <a:srgbClr val="000000"/>
                </a:solidFill>
                <a:latin typeface="楷体" panose="02010609060101010101" pitchFamily="49" charset="-122"/>
                <a:ea typeface="楷体" panose="02010609060101010101" pitchFamily="49" charset="-122"/>
              </a:rPr>
              <a:t>二、一轮复习具体策略</a:t>
            </a:r>
            <a:r>
              <a:rPr lang="en-US" altLang="zh-CN" b="1" dirty="0">
                <a:solidFill>
                  <a:srgbClr val="000000"/>
                </a:solidFill>
                <a:latin typeface="楷体" panose="02010609060101010101" pitchFamily="49" charset="-122"/>
                <a:ea typeface="楷体" panose="02010609060101010101" pitchFamily="49" charset="-122"/>
              </a:rPr>
              <a:t/>
            </a:r>
            <a:br>
              <a:rPr lang="en-US" altLang="zh-CN" b="1" dirty="0">
                <a:solidFill>
                  <a:srgbClr val="000000"/>
                </a:solidFill>
                <a:latin typeface="楷体" panose="02010609060101010101" pitchFamily="49" charset="-122"/>
                <a:ea typeface="楷体" panose="02010609060101010101" pitchFamily="49" charset="-122"/>
              </a:rPr>
            </a:br>
            <a:endParaRPr lang="zh-CN" altLang="en-US" dirty="0">
              <a:latin typeface="Arial" panose="020B0604020202020204" pitchFamily="34" charset="0"/>
            </a:endParaRPr>
          </a:p>
        </p:txBody>
      </p:sp>
      <p:sp>
        <p:nvSpPr>
          <p:cNvPr id="186382" name="矩形 2"/>
          <p:cNvSpPr/>
          <p:nvPr/>
        </p:nvSpPr>
        <p:spPr>
          <a:xfrm>
            <a:off x="2690813" y="4038600"/>
            <a:ext cx="1957387" cy="830263"/>
          </a:xfrm>
          <a:prstGeom prst="rect">
            <a:avLst/>
          </a:prstGeom>
          <a:noFill/>
          <a:ln w="9525">
            <a:noFill/>
          </a:ln>
        </p:spPr>
        <p:txBody>
          <a:bodyPr>
            <a:spAutoFit/>
          </a:bodyPr>
          <a:lstStyle/>
          <a:p>
            <a:r>
              <a:rPr lang="zh-CN" altLang="en-US" sz="2400" b="1" dirty="0">
                <a:solidFill>
                  <a:srgbClr val="000000"/>
                </a:solidFill>
                <a:latin typeface="楷体" panose="02010609060101010101" pitchFamily="49" charset="-122"/>
                <a:ea typeface="楷体" panose="02010609060101010101" pitchFamily="49" charset="-122"/>
              </a:rPr>
              <a:t>依托精准训练</a:t>
            </a:r>
            <a:r>
              <a:rPr lang="zh-CN" altLang="en-US" sz="2400" b="1" dirty="0">
                <a:solidFill>
                  <a:srgbClr val="FF0000"/>
                </a:solidFill>
                <a:latin typeface="楷体" panose="02010609060101010101" pitchFamily="49" charset="-122"/>
                <a:ea typeface="楷体" panose="02010609060101010101" pitchFamily="49" charset="-122"/>
              </a:rPr>
              <a:t>提能力</a:t>
            </a:r>
          </a:p>
        </p:txBody>
      </p:sp>
      <p:sp>
        <p:nvSpPr>
          <p:cNvPr id="186383" name="矩形 3"/>
          <p:cNvSpPr/>
          <p:nvPr/>
        </p:nvSpPr>
        <p:spPr>
          <a:xfrm>
            <a:off x="5029200" y="4038600"/>
            <a:ext cx="1747838" cy="830263"/>
          </a:xfrm>
          <a:prstGeom prst="rect">
            <a:avLst/>
          </a:prstGeom>
          <a:noFill/>
          <a:ln w="9525">
            <a:noFill/>
          </a:ln>
        </p:spPr>
        <p:txBody>
          <a:bodyPr>
            <a:spAutoFit/>
          </a:bodyPr>
          <a:lstStyle/>
          <a:p>
            <a:r>
              <a:rPr lang="zh-CN" altLang="en-US" sz="2400" b="1" dirty="0">
                <a:solidFill>
                  <a:srgbClr val="000000"/>
                </a:solidFill>
                <a:latin typeface="楷体" panose="02010609060101010101" pitchFamily="49" charset="-122"/>
                <a:ea typeface="楷体" panose="02010609060101010101" pitchFamily="49" charset="-122"/>
              </a:rPr>
              <a:t>谋划集体教研</a:t>
            </a:r>
            <a:r>
              <a:rPr lang="zh-CN" altLang="en-US" sz="2400" b="1" dirty="0">
                <a:solidFill>
                  <a:srgbClr val="FF0000"/>
                </a:solidFill>
                <a:latin typeface="楷体" panose="02010609060101010101" pitchFamily="49" charset="-122"/>
                <a:ea typeface="楷体" panose="02010609060101010101" pitchFamily="49" charset="-122"/>
              </a:rPr>
              <a:t>出智慧</a:t>
            </a:r>
          </a:p>
        </p:txBody>
      </p:sp>
      <p:sp>
        <p:nvSpPr>
          <p:cNvPr id="186384" name="椭圆 22"/>
          <p:cNvSpPr/>
          <p:nvPr/>
        </p:nvSpPr>
        <p:spPr>
          <a:xfrm>
            <a:off x="762000" y="2362200"/>
            <a:ext cx="1006475" cy="841375"/>
          </a:xfrm>
          <a:prstGeom prst="ellipse">
            <a:avLst/>
          </a:prstGeom>
          <a:solidFill>
            <a:srgbClr val="92CDD2"/>
          </a:solidFill>
          <a:ln w="9525">
            <a:noFill/>
          </a:ln>
          <a:effectLst>
            <a:outerShdw dist="38100" dir="2699999" algn="ctr" rotWithShape="0">
              <a:srgbClr val="000000">
                <a:alpha val="39000"/>
              </a:srgbClr>
            </a:outerShdw>
          </a:effectLst>
        </p:spPr>
        <p:txBody>
          <a:bodyPr anchor="ctr"/>
          <a:lstStyle/>
          <a:p>
            <a:pPr algn="ctr"/>
            <a:r>
              <a:rPr lang="en-US" altLang="zh-CN" sz="3200" b="1" dirty="0">
                <a:solidFill>
                  <a:srgbClr val="FFFFFF"/>
                </a:solidFill>
                <a:latin typeface="Arial" panose="020B0604020202020204" pitchFamily="34" charset="0"/>
                <a:sym typeface="+mn-lt"/>
              </a:rPr>
              <a:t>01</a:t>
            </a:r>
            <a:endParaRPr lang="zh-CN" altLang="en-US" sz="3200" b="1" dirty="0">
              <a:solidFill>
                <a:srgbClr val="FFFFFF"/>
              </a:solidFill>
              <a:latin typeface="Arial" panose="020B0604020202020204" pitchFamily="34" charset="0"/>
              <a:sym typeface="+mn-lt"/>
            </a:endParaRPr>
          </a:p>
        </p:txBody>
      </p:sp>
      <p:sp>
        <p:nvSpPr>
          <p:cNvPr id="186385" name="椭圆 23"/>
          <p:cNvSpPr/>
          <p:nvPr/>
        </p:nvSpPr>
        <p:spPr>
          <a:xfrm>
            <a:off x="2989263" y="2359025"/>
            <a:ext cx="1006475" cy="841375"/>
          </a:xfrm>
          <a:prstGeom prst="ellipse">
            <a:avLst/>
          </a:prstGeom>
          <a:solidFill>
            <a:srgbClr val="92CDD2"/>
          </a:solidFill>
          <a:ln w="9525">
            <a:noFill/>
          </a:ln>
          <a:effectLst>
            <a:outerShdw dist="38100" dir="2699999" algn="ctr" rotWithShape="0">
              <a:srgbClr val="000000">
                <a:alpha val="39000"/>
              </a:srgbClr>
            </a:outerShdw>
          </a:effectLst>
        </p:spPr>
        <p:txBody>
          <a:bodyPr anchor="ctr"/>
          <a:lstStyle/>
          <a:p>
            <a:pPr algn="ctr"/>
            <a:r>
              <a:rPr lang="en-US" altLang="zh-CN" sz="3200" b="1" dirty="0">
                <a:solidFill>
                  <a:srgbClr val="FFFFFF"/>
                </a:solidFill>
                <a:latin typeface="Arial" panose="020B0604020202020204" pitchFamily="34" charset="0"/>
                <a:sym typeface="+mn-lt"/>
              </a:rPr>
              <a:t>02</a:t>
            </a:r>
            <a:endParaRPr lang="zh-CN" altLang="en-US" sz="3200" b="1" dirty="0">
              <a:solidFill>
                <a:srgbClr val="FFFFFF"/>
              </a:solidFill>
              <a:latin typeface="Arial" panose="020B0604020202020204" pitchFamily="34" charset="0"/>
              <a:sym typeface="+mn-lt"/>
            </a:endParaRPr>
          </a:p>
        </p:txBody>
      </p:sp>
      <p:sp>
        <p:nvSpPr>
          <p:cNvPr id="186386" name="椭圆 24"/>
          <p:cNvSpPr/>
          <p:nvPr/>
        </p:nvSpPr>
        <p:spPr>
          <a:xfrm>
            <a:off x="5257800" y="2362200"/>
            <a:ext cx="1006475" cy="841375"/>
          </a:xfrm>
          <a:prstGeom prst="ellipse">
            <a:avLst/>
          </a:prstGeom>
          <a:solidFill>
            <a:srgbClr val="92CDD2"/>
          </a:solidFill>
          <a:ln w="9525">
            <a:noFill/>
          </a:ln>
          <a:effectLst>
            <a:outerShdw dist="38100" dir="2699999" algn="ctr" rotWithShape="0">
              <a:srgbClr val="000000">
                <a:alpha val="39000"/>
              </a:srgbClr>
            </a:outerShdw>
          </a:effectLst>
        </p:spPr>
        <p:txBody>
          <a:bodyPr anchor="ctr"/>
          <a:lstStyle/>
          <a:p>
            <a:pPr algn="ctr"/>
            <a:r>
              <a:rPr lang="en-US" altLang="zh-CN" sz="3200" b="1" dirty="0">
                <a:solidFill>
                  <a:srgbClr val="FFFFFF"/>
                </a:solidFill>
                <a:latin typeface="Arial" panose="020B0604020202020204" pitchFamily="34" charset="0"/>
                <a:sym typeface="+mn-lt"/>
              </a:rPr>
              <a:t>03</a:t>
            </a:r>
            <a:endParaRPr lang="zh-CN" altLang="en-US" sz="3200" b="1" dirty="0">
              <a:solidFill>
                <a:srgbClr val="FFFFFF"/>
              </a:solidFill>
              <a:latin typeface="Arial" panose="020B0604020202020204" pitchFamily="34" charset="0"/>
              <a:sym typeface="+mn-lt"/>
            </a:endParaRPr>
          </a:p>
        </p:txBody>
      </p:sp>
      <p:sp>
        <p:nvSpPr>
          <p:cNvPr id="186387" name="椭圆 25"/>
          <p:cNvSpPr/>
          <p:nvPr/>
        </p:nvSpPr>
        <p:spPr>
          <a:xfrm>
            <a:off x="7439025" y="2438400"/>
            <a:ext cx="1006475" cy="841375"/>
          </a:xfrm>
          <a:prstGeom prst="ellipse">
            <a:avLst/>
          </a:prstGeom>
          <a:solidFill>
            <a:srgbClr val="92CDD2"/>
          </a:solidFill>
          <a:ln w="9525">
            <a:noFill/>
          </a:ln>
          <a:effectLst>
            <a:outerShdw dist="38100" dir="2699999" algn="ctr" rotWithShape="0">
              <a:srgbClr val="000000">
                <a:alpha val="39000"/>
              </a:srgbClr>
            </a:outerShdw>
          </a:effectLst>
        </p:spPr>
        <p:txBody>
          <a:bodyPr anchor="ctr"/>
          <a:lstStyle/>
          <a:p>
            <a:pPr algn="ctr"/>
            <a:r>
              <a:rPr lang="en-US" altLang="zh-CN" sz="3200" b="1" dirty="0">
                <a:solidFill>
                  <a:srgbClr val="FFFFFF"/>
                </a:solidFill>
                <a:latin typeface="Arial" panose="020B0604020202020204" pitchFamily="34" charset="0"/>
                <a:sym typeface="+mn-lt"/>
              </a:rPr>
              <a:t>04</a:t>
            </a:r>
            <a:endParaRPr lang="zh-CN" altLang="en-US" sz="3200" b="1" dirty="0">
              <a:solidFill>
                <a:srgbClr val="FFFFFF"/>
              </a:solidFill>
              <a:latin typeface="Arial" panose="020B0604020202020204" pitchFamily="34" charset="0"/>
              <a:sym typeface="+mn-lt"/>
            </a:endParaRPr>
          </a:p>
        </p:txBody>
      </p:sp>
      <p:sp>
        <p:nvSpPr>
          <p:cNvPr id="186388" name="矩形 4"/>
          <p:cNvSpPr/>
          <p:nvPr/>
        </p:nvSpPr>
        <p:spPr>
          <a:xfrm>
            <a:off x="7162800" y="4038600"/>
            <a:ext cx="1901825" cy="830263"/>
          </a:xfrm>
          <a:prstGeom prst="rect">
            <a:avLst/>
          </a:prstGeom>
          <a:noFill/>
          <a:ln w="9525">
            <a:noFill/>
          </a:ln>
        </p:spPr>
        <p:txBody>
          <a:bodyPr>
            <a:spAutoFit/>
          </a:bodyPr>
          <a:lstStyle/>
          <a:p>
            <a:r>
              <a:rPr lang="zh-CN" altLang="en-US" sz="2400" b="1" dirty="0">
                <a:solidFill>
                  <a:srgbClr val="000000"/>
                </a:solidFill>
                <a:latin typeface="楷体" panose="02010609060101010101" pitchFamily="49" charset="-122"/>
                <a:ea typeface="楷体" panose="02010609060101010101" pitchFamily="49" charset="-122"/>
              </a:rPr>
              <a:t>立足精心管理</a:t>
            </a:r>
            <a:r>
              <a:rPr lang="zh-CN" altLang="en-US" sz="2400" b="1" dirty="0">
                <a:solidFill>
                  <a:srgbClr val="FF0000"/>
                </a:solidFill>
                <a:latin typeface="楷体" panose="02010609060101010101" pitchFamily="49" charset="-122"/>
                <a:ea typeface="楷体" panose="02010609060101010101" pitchFamily="49" charset="-122"/>
              </a:rPr>
              <a:t>抓分数</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文本框 4"/>
          <p:cNvSpPr txBox="1"/>
          <p:nvPr/>
        </p:nvSpPr>
        <p:spPr>
          <a:xfrm>
            <a:off x="204788" y="1320800"/>
            <a:ext cx="5129212" cy="584200"/>
          </a:xfrm>
          <a:prstGeom prst="rect">
            <a:avLst/>
          </a:prstGeom>
          <a:noFill/>
          <a:ln w="9525">
            <a:noFill/>
          </a:ln>
        </p:spPr>
        <p:txBody>
          <a:bodyPr wrap="none">
            <a:spAutoFit/>
          </a:bodyPr>
          <a:lstStyle/>
          <a:p>
            <a:r>
              <a:rPr lang="zh-CN" altLang="en-US" sz="3200" b="1" dirty="0">
                <a:latin typeface="宋体" panose="02010600030101010101" pitchFamily="2" charset="-122"/>
                <a:sym typeface="宋体" panose="02010600030101010101" pitchFamily="2" charset="-122"/>
              </a:rPr>
              <a:t>历史尖子生管理主要措施：</a:t>
            </a:r>
          </a:p>
        </p:txBody>
      </p:sp>
      <p:sp>
        <p:nvSpPr>
          <p:cNvPr id="187395" name="矩形 10"/>
          <p:cNvSpPr/>
          <p:nvPr/>
        </p:nvSpPr>
        <p:spPr>
          <a:xfrm>
            <a:off x="76200" y="381000"/>
            <a:ext cx="8424863" cy="1077913"/>
          </a:xfrm>
          <a:prstGeom prst="rect">
            <a:avLst/>
          </a:prstGeom>
          <a:noFill/>
          <a:ln w="9525">
            <a:noFill/>
          </a:ln>
        </p:spPr>
        <p:txBody>
          <a:bodyPr>
            <a:spAutoFit/>
          </a:bodyPr>
          <a:lstStyle/>
          <a:p>
            <a:r>
              <a:rPr lang="zh-CN" altLang="en-US" sz="3200" dirty="0">
                <a:latin typeface="黑体" panose="02010609060101010101" pitchFamily="49" charset="-122"/>
                <a:ea typeface="黑体" panose="02010609060101010101" pitchFamily="49" charset="-122"/>
              </a:rPr>
              <a:t>（四）立足精心管理抓分数</a:t>
            </a:r>
            <a:endParaRPr lang="en-US" altLang="zh-CN" sz="3200" dirty="0">
              <a:latin typeface="黑体" panose="02010609060101010101" pitchFamily="49" charset="-122"/>
              <a:ea typeface="黑体" panose="02010609060101010101" pitchFamily="49" charset="-122"/>
            </a:endParaRPr>
          </a:p>
          <a:p>
            <a:r>
              <a:rPr lang="en-US" altLang="zh-CN" sz="3200" dirty="0">
                <a:latin typeface="黑体" panose="02010609060101010101" pitchFamily="49" charset="-122"/>
                <a:ea typeface="黑体" panose="02010609060101010101" pitchFamily="49" charset="-122"/>
              </a:rPr>
              <a:t>                </a:t>
            </a:r>
            <a:endParaRPr lang="zh-CN" altLang="en-US" sz="3200" dirty="0">
              <a:latin typeface="黑体" panose="02010609060101010101" pitchFamily="49" charset="-122"/>
              <a:ea typeface="黑体" panose="02010609060101010101" pitchFamily="49" charset="-122"/>
            </a:endParaRPr>
          </a:p>
        </p:txBody>
      </p:sp>
      <p:sp>
        <p:nvSpPr>
          <p:cNvPr id="187396" name="矩形 7"/>
          <p:cNvSpPr/>
          <p:nvPr/>
        </p:nvSpPr>
        <p:spPr>
          <a:xfrm>
            <a:off x="304800" y="2378075"/>
            <a:ext cx="6629400" cy="3108325"/>
          </a:xfrm>
          <a:prstGeom prst="rect">
            <a:avLst/>
          </a:prstGeom>
          <a:noFill/>
          <a:ln w="9525">
            <a:noFill/>
          </a:ln>
        </p:spPr>
        <p:txBody>
          <a:bodyPr>
            <a:spAutoFit/>
          </a:bodyPr>
          <a:lstStyle/>
          <a:p>
            <a:pPr>
              <a:spcBef>
                <a:spcPct val="50000"/>
              </a:spcBef>
            </a:pPr>
            <a:r>
              <a:rPr lang="en-US" altLang="zh-CN" sz="2800" b="1" dirty="0">
                <a:solidFill>
                  <a:srgbClr val="000000"/>
                </a:solidFill>
                <a:latin typeface="宋体" panose="02010600030101010101" pitchFamily="2" charset="-122"/>
              </a:rPr>
              <a:t>1</a:t>
            </a:r>
            <a:r>
              <a:rPr lang="zh-CN" altLang="en-US" sz="2800" b="1" dirty="0">
                <a:solidFill>
                  <a:srgbClr val="000000"/>
                </a:solidFill>
                <a:latin typeface="宋体" panose="02010600030101010101" pitchFamily="2" charset="-122"/>
              </a:rPr>
              <a:t>、</a:t>
            </a:r>
            <a:r>
              <a:rPr lang="zh-CN" altLang="en-US" sz="2800" b="1" dirty="0">
                <a:solidFill>
                  <a:srgbClr val="FF0000"/>
                </a:solidFill>
                <a:latin typeface="宋体" panose="02010600030101010101" pitchFamily="2" charset="-122"/>
              </a:rPr>
              <a:t>夯实基础</a:t>
            </a:r>
            <a:r>
              <a:rPr lang="zh-CN" altLang="en-US" sz="2800" b="1" dirty="0">
                <a:solidFill>
                  <a:srgbClr val="000000"/>
                </a:solidFill>
                <a:latin typeface="宋体" panose="02010600030101010101" pitchFamily="2" charset="-122"/>
              </a:rPr>
              <a:t>    不留盲点和遗憾</a:t>
            </a:r>
          </a:p>
          <a:p>
            <a:pPr>
              <a:spcBef>
                <a:spcPct val="50000"/>
              </a:spcBef>
            </a:pPr>
            <a:r>
              <a:rPr lang="en-US" altLang="zh-CN" sz="2800" b="1" dirty="0">
                <a:solidFill>
                  <a:srgbClr val="000000"/>
                </a:solidFill>
                <a:latin typeface="宋体" panose="02010600030101010101" pitchFamily="2" charset="-122"/>
              </a:rPr>
              <a:t>2</a:t>
            </a:r>
            <a:r>
              <a:rPr lang="zh-CN" altLang="en-US" sz="2800" b="1" dirty="0">
                <a:solidFill>
                  <a:srgbClr val="000000"/>
                </a:solidFill>
                <a:latin typeface="宋体" panose="02010600030101010101" pitchFamily="2" charset="-122"/>
              </a:rPr>
              <a:t>、活化思维    增强学科思维品质</a:t>
            </a:r>
          </a:p>
          <a:p>
            <a:pPr>
              <a:spcBef>
                <a:spcPct val="50000"/>
              </a:spcBef>
            </a:pPr>
            <a:r>
              <a:rPr lang="en-US" altLang="zh-CN" sz="2800" b="1" dirty="0">
                <a:solidFill>
                  <a:srgbClr val="000000"/>
                </a:solidFill>
                <a:latin typeface="宋体" panose="02010600030101010101" pitchFamily="2" charset="-122"/>
              </a:rPr>
              <a:t>3</a:t>
            </a:r>
            <a:r>
              <a:rPr lang="zh-CN" altLang="en-US" sz="2800" b="1" dirty="0">
                <a:solidFill>
                  <a:srgbClr val="000000"/>
                </a:solidFill>
                <a:latin typeface="宋体" panose="02010600030101010101" pitchFamily="2" charset="-122"/>
              </a:rPr>
              <a:t>、强化竞争    激发潜能与斗志</a:t>
            </a:r>
          </a:p>
          <a:p>
            <a:pPr>
              <a:spcBef>
                <a:spcPct val="50000"/>
              </a:spcBef>
            </a:pPr>
            <a:r>
              <a:rPr lang="en-US" altLang="zh-CN" sz="2800" b="1" dirty="0">
                <a:solidFill>
                  <a:srgbClr val="000000"/>
                </a:solidFill>
                <a:latin typeface="宋体" panose="02010600030101010101" pitchFamily="2" charset="-122"/>
              </a:rPr>
              <a:t>4</a:t>
            </a:r>
            <a:r>
              <a:rPr lang="zh-CN" altLang="en-US" sz="2800" b="1" dirty="0">
                <a:solidFill>
                  <a:srgbClr val="000000"/>
                </a:solidFill>
                <a:latin typeface="宋体" panose="02010600030101010101" pitchFamily="2" charset="-122"/>
              </a:rPr>
              <a:t>、正视挫折    积淀品质与素养 </a:t>
            </a:r>
          </a:p>
          <a:p>
            <a:pPr>
              <a:spcBef>
                <a:spcPct val="50000"/>
              </a:spcBef>
            </a:pPr>
            <a:r>
              <a:rPr lang="en-US" altLang="zh-CN" sz="2800" b="1" dirty="0">
                <a:solidFill>
                  <a:srgbClr val="000000"/>
                </a:solidFill>
                <a:latin typeface="宋体" panose="02010600030101010101" pitchFamily="2" charset="-122"/>
              </a:rPr>
              <a:t>5</a:t>
            </a:r>
            <a:r>
              <a:rPr lang="zh-CN" altLang="en-US" sz="2800" b="1" dirty="0">
                <a:solidFill>
                  <a:srgbClr val="000000"/>
                </a:solidFill>
                <a:latin typeface="宋体" panose="02010600030101010101" pitchFamily="2" charset="-122"/>
              </a:rPr>
              <a:t>、静能生慧    培养大将气质与底蕴</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文本框 4"/>
          <p:cNvSpPr txBox="1"/>
          <p:nvPr/>
        </p:nvSpPr>
        <p:spPr>
          <a:xfrm>
            <a:off x="76200" y="1016000"/>
            <a:ext cx="5129213" cy="584200"/>
          </a:xfrm>
          <a:prstGeom prst="rect">
            <a:avLst/>
          </a:prstGeom>
          <a:noFill/>
          <a:ln w="9525">
            <a:noFill/>
          </a:ln>
        </p:spPr>
        <p:txBody>
          <a:bodyPr wrap="none">
            <a:spAutoFit/>
          </a:bodyPr>
          <a:lstStyle/>
          <a:p>
            <a:r>
              <a:rPr lang="zh-CN" altLang="en-US" sz="3200" b="1" dirty="0">
                <a:latin typeface="宋体" panose="02010600030101010101" pitchFamily="2" charset="-122"/>
                <a:sym typeface="宋体" panose="02010600030101010101" pitchFamily="2" charset="-122"/>
              </a:rPr>
              <a:t>历史尖子生管理主要措施：</a:t>
            </a:r>
          </a:p>
        </p:txBody>
      </p:sp>
      <p:sp>
        <p:nvSpPr>
          <p:cNvPr id="188419" name="文本框 4"/>
          <p:cNvSpPr txBox="1"/>
          <p:nvPr/>
        </p:nvSpPr>
        <p:spPr>
          <a:xfrm>
            <a:off x="349250" y="1905000"/>
            <a:ext cx="3079750" cy="584200"/>
          </a:xfrm>
          <a:prstGeom prst="rect">
            <a:avLst/>
          </a:prstGeom>
          <a:noFill/>
          <a:ln w="9525">
            <a:noFill/>
          </a:ln>
        </p:spPr>
        <p:txBody>
          <a:bodyPr>
            <a:spAutoFit/>
          </a:bodyPr>
          <a:lstStyle/>
          <a:p>
            <a:r>
              <a:rPr lang="zh-CN" altLang="en-US" sz="3200" b="1" dirty="0">
                <a:latin typeface="宋体" panose="02010600030101010101" pitchFamily="2" charset="-122"/>
                <a:sym typeface="宋体" panose="02010600030101010101" pitchFamily="2" charset="-122"/>
              </a:rPr>
              <a:t>榜样引领                    </a:t>
            </a:r>
          </a:p>
        </p:txBody>
      </p:sp>
      <p:pic>
        <p:nvPicPr>
          <p:cNvPr id="188420" name="图片 1"/>
          <p:cNvPicPr>
            <a:picLocks noChangeAspect="1"/>
          </p:cNvPicPr>
          <p:nvPr/>
        </p:nvPicPr>
        <p:blipFill>
          <a:blip r:embed="rId2"/>
          <a:stretch>
            <a:fillRect/>
          </a:stretch>
        </p:blipFill>
        <p:spPr>
          <a:xfrm>
            <a:off x="201613" y="2874963"/>
            <a:ext cx="3859212" cy="3157537"/>
          </a:xfrm>
          <a:prstGeom prst="rect">
            <a:avLst/>
          </a:prstGeom>
          <a:noFill/>
          <a:ln w="9525">
            <a:noFill/>
          </a:ln>
        </p:spPr>
      </p:pic>
      <p:pic>
        <p:nvPicPr>
          <p:cNvPr id="188421" name="图片 2"/>
          <p:cNvPicPr>
            <a:picLocks noChangeAspect="1"/>
          </p:cNvPicPr>
          <p:nvPr/>
        </p:nvPicPr>
        <p:blipFill>
          <a:blip r:embed="rId3"/>
          <a:stretch>
            <a:fillRect/>
          </a:stretch>
        </p:blipFill>
        <p:spPr>
          <a:xfrm>
            <a:off x="4703763" y="2925763"/>
            <a:ext cx="4260850" cy="3055937"/>
          </a:xfrm>
          <a:prstGeom prst="rect">
            <a:avLst/>
          </a:prstGeom>
          <a:noFill/>
          <a:ln w="9525">
            <a:noFill/>
          </a:ln>
        </p:spPr>
      </p:pic>
      <p:sp>
        <p:nvSpPr>
          <p:cNvPr id="12" name="花边圆形2 652"/>
          <p:cNvSpPr/>
          <p:nvPr/>
        </p:nvSpPr>
        <p:spPr>
          <a:xfrm>
            <a:off x="1447800" y="5334000"/>
            <a:ext cx="1295400" cy="914400"/>
          </a:xfrm>
          <a:custGeom>
            <a:avLst/>
            <a:gdLst/>
            <a:ahLst/>
            <a:cxnLst>
              <a:cxn ang="0">
                <a:pos x="1" y="0"/>
              </a:cxn>
              <a:cxn ang="0">
                <a:pos x="5" y="0"/>
              </a:cxn>
              <a:cxn ang="0">
                <a:pos x="3" y="0"/>
              </a:cxn>
              <a:cxn ang="0">
                <a:pos x="3" y="0"/>
              </a:cxn>
              <a:cxn ang="0">
                <a:pos x="3" y="0"/>
              </a:cxn>
              <a:cxn ang="0">
                <a:pos x="4" y="0"/>
              </a:cxn>
              <a:cxn ang="0">
                <a:pos x="4" y="0"/>
              </a:cxn>
              <a:cxn ang="0">
                <a:pos x="4" y="0"/>
              </a:cxn>
              <a:cxn ang="0">
                <a:pos x="5" y="0"/>
              </a:cxn>
              <a:cxn ang="0">
                <a:pos x="5" y="0"/>
              </a:cxn>
              <a:cxn ang="0">
                <a:pos x="5" y="0"/>
              </a:cxn>
              <a:cxn ang="0">
                <a:pos x="5" y="0"/>
              </a:cxn>
              <a:cxn ang="0">
                <a:pos x="5" y="0"/>
              </a:cxn>
              <a:cxn ang="0">
                <a:pos x="5" y="0"/>
              </a:cxn>
              <a:cxn ang="0">
                <a:pos x="5" y="0"/>
              </a:cxn>
              <a:cxn ang="0">
                <a:pos x="5" y="0"/>
              </a:cxn>
              <a:cxn ang="0">
                <a:pos x="5" y="0"/>
              </a:cxn>
              <a:cxn ang="0">
                <a:pos x="5" y="0"/>
              </a:cxn>
              <a:cxn ang="0">
                <a:pos x="5" y="0"/>
              </a:cxn>
              <a:cxn ang="0">
                <a:pos x="4" y="0"/>
              </a:cxn>
              <a:cxn ang="0">
                <a:pos x="4" y="0"/>
              </a:cxn>
              <a:cxn ang="0">
                <a:pos x="4" y="0"/>
              </a:cxn>
              <a:cxn ang="0">
                <a:pos x="3" y="0"/>
              </a:cxn>
              <a:cxn ang="0">
                <a:pos x="3" y="0"/>
              </a:cxn>
              <a:cxn ang="0">
                <a:pos x="3" y="0"/>
              </a:cxn>
              <a:cxn ang="0">
                <a:pos x="2" y="0"/>
              </a:cxn>
              <a:cxn ang="0">
                <a:pos x="2" y="0"/>
              </a:cxn>
              <a:cxn ang="0">
                <a:pos x="2"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2" y="0"/>
              </a:cxn>
              <a:cxn ang="0">
                <a:pos x="2" y="0"/>
              </a:cxn>
              <a:cxn ang="0">
                <a:pos x="2" y="0"/>
              </a:cxn>
              <a:cxn ang="0">
                <a:pos x="3" y="0"/>
              </a:cxn>
              <a:cxn ang="0">
                <a:pos x="3" y="0"/>
              </a:cxn>
            </a:cxnLst>
            <a:rect l="0" t="0" r="0" b="0"/>
            <a:pathLst>
              <a:path w="2587436" h="2587437">
                <a:moveTo>
                  <a:pt x="1293718" y="105586"/>
                </a:moveTo>
                <a:cubicBezTo>
                  <a:pt x="637531" y="105586"/>
                  <a:pt x="105586" y="637531"/>
                  <a:pt x="105586" y="1293718"/>
                </a:cubicBezTo>
                <a:cubicBezTo>
                  <a:pt x="105586" y="1949905"/>
                  <a:pt x="637531" y="2481850"/>
                  <a:pt x="1293718" y="2481850"/>
                </a:cubicBezTo>
                <a:cubicBezTo>
                  <a:pt x="1949905" y="2481850"/>
                  <a:pt x="2481850" y="1949905"/>
                  <a:pt x="2481850" y="1293718"/>
                </a:cubicBezTo>
                <a:cubicBezTo>
                  <a:pt x="2481850" y="637531"/>
                  <a:pt x="1949905" y="105586"/>
                  <a:pt x="1293718" y="105586"/>
                </a:cubicBezTo>
                <a:close/>
                <a:moveTo>
                  <a:pt x="1178351" y="781"/>
                </a:moveTo>
                <a:cubicBezTo>
                  <a:pt x="1220450" y="-5049"/>
                  <a:pt x="1268508" y="21422"/>
                  <a:pt x="1293718" y="92011"/>
                </a:cubicBezTo>
                <a:cubicBezTo>
                  <a:pt x="1318929" y="21422"/>
                  <a:pt x="1366986" y="-5049"/>
                  <a:pt x="1409085" y="781"/>
                </a:cubicBezTo>
                <a:cubicBezTo>
                  <a:pt x="1434345" y="4279"/>
                  <a:pt x="1457459" y="19405"/>
                  <a:pt x="1472207" y="43607"/>
                </a:cubicBezTo>
                <a:lnTo>
                  <a:pt x="1484604" y="88506"/>
                </a:lnTo>
                <a:lnTo>
                  <a:pt x="1510269" y="49635"/>
                </a:lnTo>
                <a:cubicBezTo>
                  <a:pt x="1567616" y="408"/>
                  <a:pt x="1661604" y="30947"/>
                  <a:pt x="1665065" y="150827"/>
                </a:cubicBezTo>
                <a:cubicBezTo>
                  <a:pt x="1738329" y="55877"/>
                  <a:pt x="1832316" y="86415"/>
                  <a:pt x="1849776" y="159948"/>
                </a:cubicBezTo>
                <a:lnTo>
                  <a:pt x="1847820" y="203618"/>
                </a:lnTo>
                <a:lnTo>
                  <a:pt x="1858676" y="192501"/>
                </a:lnTo>
                <a:cubicBezTo>
                  <a:pt x="1932101" y="134716"/>
                  <a:pt x="2038035" y="192050"/>
                  <a:pt x="2000063" y="321517"/>
                </a:cubicBezTo>
                <a:cubicBezTo>
                  <a:pt x="2099082" y="253854"/>
                  <a:pt x="2179033" y="311942"/>
                  <a:pt x="2172915" y="387271"/>
                </a:cubicBezTo>
                <a:lnTo>
                  <a:pt x="2157560" y="428199"/>
                </a:lnTo>
                <a:lnTo>
                  <a:pt x="2171320" y="420980"/>
                </a:lnTo>
                <a:cubicBezTo>
                  <a:pt x="2259007" y="388713"/>
                  <a:pt x="2342040" y="475977"/>
                  <a:pt x="2265919" y="587373"/>
                </a:cubicBezTo>
                <a:cubicBezTo>
                  <a:pt x="2381000" y="553620"/>
                  <a:pt x="2439088" y="633571"/>
                  <a:pt x="2409992" y="703323"/>
                </a:cubicBezTo>
                <a:lnTo>
                  <a:pt x="2382741" y="737503"/>
                </a:lnTo>
                <a:lnTo>
                  <a:pt x="2398059" y="734889"/>
                </a:lnTo>
                <a:cubicBezTo>
                  <a:pt x="2491425" y="731298"/>
                  <a:pt x="2543428" y="839949"/>
                  <a:pt x="2436609" y="922371"/>
                </a:cubicBezTo>
                <a:cubicBezTo>
                  <a:pt x="2556489" y="925832"/>
                  <a:pt x="2587027" y="1019820"/>
                  <a:pt x="2537801" y="1077167"/>
                </a:cubicBezTo>
                <a:lnTo>
                  <a:pt x="2501321" y="1101253"/>
                </a:lnTo>
                <a:lnTo>
                  <a:pt x="2516697" y="1103501"/>
                </a:lnTo>
                <a:cubicBezTo>
                  <a:pt x="2606603" y="1128937"/>
                  <a:pt x="2622486" y="1248340"/>
                  <a:pt x="2495425" y="1293719"/>
                </a:cubicBezTo>
                <a:cubicBezTo>
                  <a:pt x="2608368" y="1334056"/>
                  <a:pt x="2608368" y="1432880"/>
                  <a:pt x="2543829" y="1472208"/>
                </a:cubicBezTo>
                <a:lnTo>
                  <a:pt x="2498930" y="1484605"/>
                </a:lnTo>
                <a:lnTo>
                  <a:pt x="2537800" y="1510270"/>
                </a:lnTo>
                <a:cubicBezTo>
                  <a:pt x="2587027" y="1567617"/>
                  <a:pt x="2556488" y="1661605"/>
                  <a:pt x="2436609" y="1665066"/>
                </a:cubicBezTo>
                <a:cubicBezTo>
                  <a:pt x="2531559" y="1738330"/>
                  <a:pt x="2501021" y="1832318"/>
                  <a:pt x="2427488" y="1849777"/>
                </a:cubicBezTo>
                <a:lnTo>
                  <a:pt x="2383816" y="1847821"/>
                </a:lnTo>
                <a:lnTo>
                  <a:pt x="2394935" y="1858678"/>
                </a:lnTo>
                <a:cubicBezTo>
                  <a:pt x="2452719" y="1932103"/>
                  <a:pt x="2395386" y="2038037"/>
                  <a:pt x="2265918" y="2000065"/>
                </a:cubicBezTo>
                <a:cubicBezTo>
                  <a:pt x="2333581" y="2099084"/>
                  <a:pt x="2275494" y="2179035"/>
                  <a:pt x="2200165" y="2172917"/>
                </a:cubicBezTo>
                <a:lnTo>
                  <a:pt x="2159237" y="2157562"/>
                </a:lnTo>
                <a:lnTo>
                  <a:pt x="2166455" y="2171321"/>
                </a:lnTo>
                <a:cubicBezTo>
                  <a:pt x="2198722" y="2259008"/>
                  <a:pt x="2111459" y="2342041"/>
                  <a:pt x="2000062" y="2265920"/>
                </a:cubicBezTo>
                <a:cubicBezTo>
                  <a:pt x="2033815" y="2381001"/>
                  <a:pt x="1953865" y="2439089"/>
                  <a:pt x="1884113" y="2409993"/>
                </a:cubicBezTo>
                <a:lnTo>
                  <a:pt x="1849933" y="2382742"/>
                </a:lnTo>
                <a:lnTo>
                  <a:pt x="1852546" y="2398060"/>
                </a:lnTo>
                <a:cubicBezTo>
                  <a:pt x="1856137" y="2491426"/>
                  <a:pt x="1747486" y="2543429"/>
                  <a:pt x="1665064" y="2436610"/>
                </a:cubicBezTo>
                <a:cubicBezTo>
                  <a:pt x="1661603" y="2556490"/>
                  <a:pt x="1567616" y="2587028"/>
                  <a:pt x="1510269" y="2537802"/>
                </a:cubicBezTo>
                <a:lnTo>
                  <a:pt x="1486184" y="2501323"/>
                </a:lnTo>
                <a:lnTo>
                  <a:pt x="1483936" y="2516698"/>
                </a:lnTo>
                <a:cubicBezTo>
                  <a:pt x="1458499" y="2606604"/>
                  <a:pt x="1339096" y="2622487"/>
                  <a:pt x="1293717" y="2495426"/>
                </a:cubicBezTo>
                <a:cubicBezTo>
                  <a:pt x="1248339" y="2622487"/>
                  <a:pt x="1128936" y="2606604"/>
                  <a:pt x="1103499" y="2516698"/>
                </a:cubicBezTo>
                <a:lnTo>
                  <a:pt x="1101252" y="2501322"/>
                </a:lnTo>
                <a:lnTo>
                  <a:pt x="1077165" y="2537801"/>
                </a:lnTo>
                <a:cubicBezTo>
                  <a:pt x="1019818" y="2587028"/>
                  <a:pt x="925830" y="2556489"/>
                  <a:pt x="922369" y="2436610"/>
                </a:cubicBezTo>
                <a:cubicBezTo>
                  <a:pt x="839947" y="2543429"/>
                  <a:pt x="731297" y="2491426"/>
                  <a:pt x="734888" y="2398060"/>
                </a:cubicBezTo>
                <a:lnTo>
                  <a:pt x="737501" y="2382741"/>
                </a:lnTo>
                <a:lnTo>
                  <a:pt x="703321" y="2409993"/>
                </a:lnTo>
                <a:cubicBezTo>
                  <a:pt x="633569" y="2439089"/>
                  <a:pt x="553618" y="2381001"/>
                  <a:pt x="587371" y="2265919"/>
                </a:cubicBezTo>
                <a:cubicBezTo>
                  <a:pt x="475975" y="2342040"/>
                  <a:pt x="388712" y="2259008"/>
                  <a:pt x="420978" y="2171321"/>
                </a:cubicBezTo>
                <a:lnTo>
                  <a:pt x="426346" y="2161089"/>
                </a:lnTo>
                <a:lnTo>
                  <a:pt x="416114" y="2166457"/>
                </a:lnTo>
                <a:cubicBezTo>
                  <a:pt x="328427" y="2198724"/>
                  <a:pt x="245394" y="2111461"/>
                  <a:pt x="321515" y="2000064"/>
                </a:cubicBezTo>
                <a:cubicBezTo>
                  <a:pt x="192048" y="2038036"/>
                  <a:pt x="134715" y="1932102"/>
                  <a:pt x="192499" y="1858678"/>
                </a:cubicBezTo>
                <a:lnTo>
                  <a:pt x="200768" y="1850603"/>
                </a:lnTo>
                <a:lnTo>
                  <a:pt x="189375" y="1852547"/>
                </a:lnTo>
                <a:cubicBezTo>
                  <a:pt x="96009" y="1856138"/>
                  <a:pt x="44006" y="1747487"/>
                  <a:pt x="150825" y="1665065"/>
                </a:cubicBezTo>
                <a:cubicBezTo>
                  <a:pt x="30946" y="1661604"/>
                  <a:pt x="407" y="1567617"/>
                  <a:pt x="49634" y="1510270"/>
                </a:cubicBezTo>
                <a:lnTo>
                  <a:pt x="86113" y="1486184"/>
                </a:lnTo>
                <a:lnTo>
                  <a:pt x="70739" y="1483937"/>
                </a:lnTo>
                <a:cubicBezTo>
                  <a:pt x="-19168" y="1458500"/>
                  <a:pt x="-35050" y="1339097"/>
                  <a:pt x="92010" y="1293718"/>
                </a:cubicBezTo>
                <a:cubicBezTo>
                  <a:pt x="-35050" y="1248340"/>
                  <a:pt x="-19168" y="1128937"/>
                  <a:pt x="70739" y="1103500"/>
                </a:cubicBezTo>
                <a:lnTo>
                  <a:pt x="86114" y="1101253"/>
                </a:lnTo>
                <a:lnTo>
                  <a:pt x="49634" y="1077166"/>
                </a:lnTo>
                <a:cubicBezTo>
                  <a:pt x="407" y="1019820"/>
                  <a:pt x="30946" y="925832"/>
                  <a:pt x="150825" y="922370"/>
                </a:cubicBezTo>
                <a:cubicBezTo>
                  <a:pt x="44006" y="839949"/>
                  <a:pt x="96009" y="731298"/>
                  <a:pt x="189375" y="734889"/>
                </a:cubicBezTo>
                <a:lnTo>
                  <a:pt x="200767" y="736833"/>
                </a:lnTo>
                <a:lnTo>
                  <a:pt x="192499" y="728759"/>
                </a:lnTo>
                <a:cubicBezTo>
                  <a:pt x="134715" y="655335"/>
                  <a:pt x="192049" y="549401"/>
                  <a:pt x="321516" y="587372"/>
                </a:cubicBezTo>
                <a:cubicBezTo>
                  <a:pt x="245395" y="475976"/>
                  <a:pt x="328427" y="388713"/>
                  <a:pt x="416114" y="420980"/>
                </a:cubicBezTo>
                <a:lnTo>
                  <a:pt x="426347" y="426349"/>
                </a:lnTo>
                <a:lnTo>
                  <a:pt x="420979" y="416115"/>
                </a:lnTo>
                <a:cubicBezTo>
                  <a:pt x="388712" y="328428"/>
                  <a:pt x="475975" y="245396"/>
                  <a:pt x="587372" y="321517"/>
                </a:cubicBezTo>
                <a:cubicBezTo>
                  <a:pt x="549400" y="192050"/>
                  <a:pt x="655334" y="134716"/>
                  <a:pt x="728758" y="192500"/>
                </a:cubicBezTo>
                <a:lnTo>
                  <a:pt x="736832" y="200768"/>
                </a:lnTo>
                <a:lnTo>
                  <a:pt x="734888" y="189377"/>
                </a:lnTo>
                <a:cubicBezTo>
                  <a:pt x="731297" y="96010"/>
                  <a:pt x="839948" y="44008"/>
                  <a:pt x="922370" y="150826"/>
                </a:cubicBezTo>
                <a:cubicBezTo>
                  <a:pt x="925831" y="30947"/>
                  <a:pt x="1019818" y="408"/>
                  <a:pt x="1077165" y="49635"/>
                </a:cubicBezTo>
                <a:lnTo>
                  <a:pt x="1101686" y="86772"/>
                </a:lnTo>
                <a:lnTo>
                  <a:pt x="1102495" y="74529"/>
                </a:lnTo>
                <a:cubicBezTo>
                  <a:pt x="1112942" y="32385"/>
                  <a:pt x="1143619" y="5591"/>
                  <a:pt x="1178351" y="781"/>
                </a:cubicBezTo>
                <a:close/>
              </a:path>
            </a:pathLst>
          </a:custGeom>
          <a:solidFill>
            <a:srgbClr val="FF0000">
              <a:alpha val="100000"/>
            </a:srgbClr>
          </a:solidFill>
          <a:ln w="3175" cap="flat" cmpd="sng">
            <a:solidFill>
              <a:srgbClr val="FF0000">
                <a:alpha val="100000"/>
              </a:srgbClr>
            </a:solidFill>
            <a:prstDash val="solid"/>
            <a:round/>
            <a:headEnd type="none" w="med" len="med"/>
            <a:tailEnd type="none" w="med" len="med"/>
          </a:ln>
        </p:spPr>
        <p:txBody>
          <a:bodyPr/>
          <a:lstStyle/>
          <a:p>
            <a:endParaRPr lang="zh-CN" altLang="en-US"/>
          </a:p>
        </p:txBody>
      </p:sp>
      <p:sp>
        <p:nvSpPr>
          <p:cNvPr id="13" name="花边圆形2 652"/>
          <p:cNvSpPr/>
          <p:nvPr/>
        </p:nvSpPr>
        <p:spPr>
          <a:xfrm>
            <a:off x="6096000" y="5287963"/>
            <a:ext cx="1063625" cy="1004887"/>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0" b="0"/>
            <a:pathLst>
              <a:path w="2587436" h="2587437">
                <a:moveTo>
                  <a:pt x="1293718" y="105586"/>
                </a:moveTo>
                <a:cubicBezTo>
                  <a:pt x="637531" y="105586"/>
                  <a:pt x="105586" y="637531"/>
                  <a:pt x="105586" y="1293718"/>
                </a:cubicBezTo>
                <a:cubicBezTo>
                  <a:pt x="105586" y="1949905"/>
                  <a:pt x="637531" y="2481850"/>
                  <a:pt x="1293718" y="2481850"/>
                </a:cubicBezTo>
                <a:cubicBezTo>
                  <a:pt x="1949905" y="2481850"/>
                  <a:pt x="2481850" y="1949905"/>
                  <a:pt x="2481850" y="1293718"/>
                </a:cubicBezTo>
                <a:cubicBezTo>
                  <a:pt x="2481850" y="637531"/>
                  <a:pt x="1949905" y="105586"/>
                  <a:pt x="1293718" y="105586"/>
                </a:cubicBezTo>
                <a:close/>
                <a:moveTo>
                  <a:pt x="1178351" y="781"/>
                </a:moveTo>
                <a:cubicBezTo>
                  <a:pt x="1220450" y="-5049"/>
                  <a:pt x="1268508" y="21422"/>
                  <a:pt x="1293718" y="92011"/>
                </a:cubicBezTo>
                <a:cubicBezTo>
                  <a:pt x="1318929" y="21422"/>
                  <a:pt x="1366986" y="-5049"/>
                  <a:pt x="1409085" y="781"/>
                </a:cubicBezTo>
                <a:cubicBezTo>
                  <a:pt x="1434345" y="4279"/>
                  <a:pt x="1457459" y="19405"/>
                  <a:pt x="1472207" y="43607"/>
                </a:cubicBezTo>
                <a:lnTo>
                  <a:pt x="1484604" y="88506"/>
                </a:lnTo>
                <a:lnTo>
                  <a:pt x="1510269" y="49635"/>
                </a:lnTo>
                <a:cubicBezTo>
                  <a:pt x="1567616" y="408"/>
                  <a:pt x="1661604" y="30947"/>
                  <a:pt x="1665065" y="150827"/>
                </a:cubicBezTo>
                <a:cubicBezTo>
                  <a:pt x="1738329" y="55877"/>
                  <a:pt x="1832316" y="86415"/>
                  <a:pt x="1849776" y="159948"/>
                </a:cubicBezTo>
                <a:lnTo>
                  <a:pt x="1847820" y="203618"/>
                </a:lnTo>
                <a:lnTo>
                  <a:pt x="1858676" y="192501"/>
                </a:lnTo>
                <a:cubicBezTo>
                  <a:pt x="1932101" y="134716"/>
                  <a:pt x="2038035" y="192050"/>
                  <a:pt x="2000063" y="321517"/>
                </a:cubicBezTo>
                <a:cubicBezTo>
                  <a:pt x="2099082" y="253854"/>
                  <a:pt x="2179033" y="311942"/>
                  <a:pt x="2172915" y="387271"/>
                </a:cubicBezTo>
                <a:lnTo>
                  <a:pt x="2157560" y="428199"/>
                </a:lnTo>
                <a:lnTo>
                  <a:pt x="2171320" y="420980"/>
                </a:lnTo>
                <a:cubicBezTo>
                  <a:pt x="2259007" y="388713"/>
                  <a:pt x="2342040" y="475977"/>
                  <a:pt x="2265919" y="587373"/>
                </a:cubicBezTo>
                <a:cubicBezTo>
                  <a:pt x="2381000" y="553620"/>
                  <a:pt x="2439088" y="633571"/>
                  <a:pt x="2409992" y="703323"/>
                </a:cubicBezTo>
                <a:lnTo>
                  <a:pt x="2382741" y="737503"/>
                </a:lnTo>
                <a:lnTo>
                  <a:pt x="2398059" y="734889"/>
                </a:lnTo>
                <a:cubicBezTo>
                  <a:pt x="2491425" y="731298"/>
                  <a:pt x="2543428" y="839949"/>
                  <a:pt x="2436609" y="922371"/>
                </a:cubicBezTo>
                <a:cubicBezTo>
                  <a:pt x="2556489" y="925832"/>
                  <a:pt x="2587027" y="1019820"/>
                  <a:pt x="2537801" y="1077167"/>
                </a:cubicBezTo>
                <a:lnTo>
                  <a:pt x="2501321" y="1101253"/>
                </a:lnTo>
                <a:lnTo>
                  <a:pt x="2516697" y="1103501"/>
                </a:lnTo>
                <a:cubicBezTo>
                  <a:pt x="2606603" y="1128937"/>
                  <a:pt x="2622486" y="1248340"/>
                  <a:pt x="2495425" y="1293719"/>
                </a:cubicBezTo>
                <a:cubicBezTo>
                  <a:pt x="2608368" y="1334056"/>
                  <a:pt x="2608368" y="1432880"/>
                  <a:pt x="2543829" y="1472208"/>
                </a:cubicBezTo>
                <a:lnTo>
                  <a:pt x="2498930" y="1484605"/>
                </a:lnTo>
                <a:lnTo>
                  <a:pt x="2537800" y="1510270"/>
                </a:lnTo>
                <a:cubicBezTo>
                  <a:pt x="2587027" y="1567617"/>
                  <a:pt x="2556488" y="1661605"/>
                  <a:pt x="2436609" y="1665066"/>
                </a:cubicBezTo>
                <a:cubicBezTo>
                  <a:pt x="2531559" y="1738330"/>
                  <a:pt x="2501021" y="1832318"/>
                  <a:pt x="2427488" y="1849777"/>
                </a:cubicBezTo>
                <a:lnTo>
                  <a:pt x="2383816" y="1847821"/>
                </a:lnTo>
                <a:lnTo>
                  <a:pt x="2394935" y="1858678"/>
                </a:lnTo>
                <a:cubicBezTo>
                  <a:pt x="2452719" y="1932103"/>
                  <a:pt x="2395386" y="2038037"/>
                  <a:pt x="2265918" y="2000065"/>
                </a:cubicBezTo>
                <a:cubicBezTo>
                  <a:pt x="2333581" y="2099084"/>
                  <a:pt x="2275494" y="2179035"/>
                  <a:pt x="2200165" y="2172917"/>
                </a:cubicBezTo>
                <a:lnTo>
                  <a:pt x="2159237" y="2157562"/>
                </a:lnTo>
                <a:lnTo>
                  <a:pt x="2166455" y="2171321"/>
                </a:lnTo>
                <a:cubicBezTo>
                  <a:pt x="2198722" y="2259008"/>
                  <a:pt x="2111459" y="2342041"/>
                  <a:pt x="2000062" y="2265920"/>
                </a:cubicBezTo>
                <a:cubicBezTo>
                  <a:pt x="2033815" y="2381001"/>
                  <a:pt x="1953865" y="2439089"/>
                  <a:pt x="1884113" y="2409993"/>
                </a:cubicBezTo>
                <a:lnTo>
                  <a:pt x="1849933" y="2382742"/>
                </a:lnTo>
                <a:lnTo>
                  <a:pt x="1852546" y="2398060"/>
                </a:lnTo>
                <a:cubicBezTo>
                  <a:pt x="1856137" y="2491426"/>
                  <a:pt x="1747486" y="2543429"/>
                  <a:pt x="1665064" y="2436610"/>
                </a:cubicBezTo>
                <a:cubicBezTo>
                  <a:pt x="1661603" y="2556490"/>
                  <a:pt x="1567616" y="2587028"/>
                  <a:pt x="1510269" y="2537802"/>
                </a:cubicBezTo>
                <a:lnTo>
                  <a:pt x="1486184" y="2501323"/>
                </a:lnTo>
                <a:lnTo>
                  <a:pt x="1483936" y="2516698"/>
                </a:lnTo>
                <a:cubicBezTo>
                  <a:pt x="1458499" y="2606604"/>
                  <a:pt x="1339096" y="2622487"/>
                  <a:pt x="1293717" y="2495426"/>
                </a:cubicBezTo>
                <a:cubicBezTo>
                  <a:pt x="1248339" y="2622487"/>
                  <a:pt x="1128936" y="2606604"/>
                  <a:pt x="1103499" y="2516698"/>
                </a:cubicBezTo>
                <a:lnTo>
                  <a:pt x="1101252" y="2501322"/>
                </a:lnTo>
                <a:lnTo>
                  <a:pt x="1077165" y="2537801"/>
                </a:lnTo>
                <a:cubicBezTo>
                  <a:pt x="1019818" y="2587028"/>
                  <a:pt x="925830" y="2556489"/>
                  <a:pt x="922369" y="2436610"/>
                </a:cubicBezTo>
                <a:cubicBezTo>
                  <a:pt x="839947" y="2543429"/>
                  <a:pt x="731297" y="2491426"/>
                  <a:pt x="734888" y="2398060"/>
                </a:cubicBezTo>
                <a:lnTo>
                  <a:pt x="737501" y="2382741"/>
                </a:lnTo>
                <a:lnTo>
                  <a:pt x="703321" y="2409993"/>
                </a:lnTo>
                <a:cubicBezTo>
                  <a:pt x="633569" y="2439089"/>
                  <a:pt x="553618" y="2381001"/>
                  <a:pt x="587371" y="2265919"/>
                </a:cubicBezTo>
                <a:cubicBezTo>
                  <a:pt x="475975" y="2342040"/>
                  <a:pt x="388712" y="2259008"/>
                  <a:pt x="420978" y="2171321"/>
                </a:cubicBezTo>
                <a:lnTo>
                  <a:pt x="426346" y="2161089"/>
                </a:lnTo>
                <a:lnTo>
                  <a:pt x="416114" y="2166457"/>
                </a:lnTo>
                <a:cubicBezTo>
                  <a:pt x="328427" y="2198724"/>
                  <a:pt x="245394" y="2111461"/>
                  <a:pt x="321515" y="2000064"/>
                </a:cubicBezTo>
                <a:cubicBezTo>
                  <a:pt x="192048" y="2038036"/>
                  <a:pt x="134715" y="1932102"/>
                  <a:pt x="192499" y="1858678"/>
                </a:cubicBezTo>
                <a:lnTo>
                  <a:pt x="200768" y="1850603"/>
                </a:lnTo>
                <a:lnTo>
                  <a:pt x="189375" y="1852547"/>
                </a:lnTo>
                <a:cubicBezTo>
                  <a:pt x="96009" y="1856138"/>
                  <a:pt x="44006" y="1747487"/>
                  <a:pt x="150825" y="1665065"/>
                </a:cubicBezTo>
                <a:cubicBezTo>
                  <a:pt x="30946" y="1661604"/>
                  <a:pt x="407" y="1567617"/>
                  <a:pt x="49634" y="1510270"/>
                </a:cubicBezTo>
                <a:lnTo>
                  <a:pt x="86113" y="1486184"/>
                </a:lnTo>
                <a:lnTo>
                  <a:pt x="70739" y="1483937"/>
                </a:lnTo>
                <a:cubicBezTo>
                  <a:pt x="-19168" y="1458500"/>
                  <a:pt x="-35050" y="1339097"/>
                  <a:pt x="92010" y="1293718"/>
                </a:cubicBezTo>
                <a:cubicBezTo>
                  <a:pt x="-35050" y="1248340"/>
                  <a:pt x="-19168" y="1128937"/>
                  <a:pt x="70739" y="1103500"/>
                </a:cubicBezTo>
                <a:lnTo>
                  <a:pt x="86114" y="1101253"/>
                </a:lnTo>
                <a:lnTo>
                  <a:pt x="49634" y="1077166"/>
                </a:lnTo>
                <a:cubicBezTo>
                  <a:pt x="407" y="1019820"/>
                  <a:pt x="30946" y="925832"/>
                  <a:pt x="150825" y="922370"/>
                </a:cubicBezTo>
                <a:cubicBezTo>
                  <a:pt x="44006" y="839949"/>
                  <a:pt x="96009" y="731298"/>
                  <a:pt x="189375" y="734889"/>
                </a:cubicBezTo>
                <a:lnTo>
                  <a:pt x="200767" y="736833"/>
                </a:lnTo>
                <a:lnTo>
                  <a:pt x="192499" y="728759"/>
                </a:lnTo>
                <a:cubicBezTo>
                  <a:pt x="134715" y="655335"/>
                  <a:pt x="192049" y="549401"/>
                  <a:pt x="321516" y="587372"/>
                </a:cubicBezTo>
                <a:cubicBezTo>
                  <a:pt x="245395" y="475976"/>
                  <a:pt x="328427" y="388713"/>
                  <a:pt x="416114" y="420980"/>
                </a:cubicBezTo>
                <a:lnTo>
                  <a:pt x="426347" y="426349"/>
                </a:lnTo>
                <a:lnTo>
                  <a:pt x="420979" y="416115"/>
                </a:lnTo>
                <a:cubicBezTo>
                  <a:pt x="388712" y="328428"/>
                  <a:pt x="475975" y="245396"/>
                  <a:pt x="587372" y="321517"/>
                </a:cubicBezTo>
                <a:cubicBezTo>
                  <a:pt x="549400" y="192050"/>
                  <a:pt x="655334" y="134716"/>
                  <a:pt x="728758" y="192500"/>
                </a:cubicBezTo>
                <a:lnTo>
                  <a:pt x="736832" y="200768"/>
                </a:lnTo>
                <a:lnTo>
                  <a:pt x="734888" y="189377"/>
                </a:lnTo>
                <a:cubicBezTo>
                  <a:pt x="731297" y="96010"/>
                  <a:pt x="839948" y="44008"/>
                  <a:pt x="922370" y="150826"/>
                </a:cubicBezTo>
                <a:cubicBezTo>
                  <a:pt x="925831" y="30947"/>
                  <a:pt x="1019818" y="408"/>
                  <a:pt x="1077165" y="49635"/>
                </a:cubicBezTo>
                <a:lnTo>
                  <a:pt x="1101686" y="86772"/>
                </a:lnTo>
                <a:lnTo>
                  <a:pt x="1102495" y="74529"/>
                </a:lnTo>
                <a:cubicBezTo>
                  <a:pt x="1112942" y="32385"/>
                  <a:pt x="1143619" y="5591"/>
                  <a:pt x="1178351" y="781"/>
                </a:cubicBezTo>
                <a:close/>
              </a:path>
            </a:pathLst>
          </a:custGeom>
          <a:solidFill>
            <a:srgbClr val="FF0000">
              <a:alpha val="100000"/>
            </a:srgbClr>
          </a:solidFill>
          <a:ln w="3175" cap="flat" cmpd="sng">
            <a:solidFill>
              <a:srgbClr val="FF0000">
                <a:alpha val="100000"/>
              </a:srgbClr>
            </a:solidFill>
            <a:prstDash val="solid"/>
            <a:round/>
            <a:headEnd type="none" w="med" len="med"/>
            <a:tailEnd type="none" w="med" len="med"/>
          </a:ln>
        </p:spPr>
        <p:txBody>
          <a:bodyPr/>
          <a:lstStyle/>
          <a:p>
            <a:endParaRPr lang="zh-CN" altLang="en-US"/>
          </a:p>
        </p:txBody>
      </p:sp>
      <p:sp>
        <p:nvSpPr>
          <p:cNvPr id="188424" name="矩形 10"/>
          <p:cNvSpPr/>
          <p:nvPr/>
        </p:nvSpPr>
        <p:spPr>
          <a:xfrm>
            <a:off x="-42862" y="152400"/>
            <a:ext cx="8424862" cy="1077913"/>
          </a:xfrm>
          <a:prstGeom prst="rect">
            <a:avLst/>
          </a:prstGeom>
          <a:noFill/>
          <a:ln w="9525">
            <a:noFill/>
          </a:ln>
        </p:spPr>
        <p:txBody>
          <a:bodyPr>
            <a:spAutoFit/>
          </a:bodyPr>
          <a:lstStyle/>
          <a:p>
            <a:r>
              <a:rPr lang="zh-CN" altLang="en-US" sz="3200" dirty="0">
                <a:latin typeface="黑体" panose="02010609060101010101" pitchFamily="49" charset="-122"/>
                <a:ea typeface="黑体" panose="02010609060101010101" pitchFamily="49" charset="-122"/>
              </a:rPr>
              <a:t>（四）立足精心管理抓分数</a:t>
            </a:r>
            <a:endParaRPr lang="en-US" altLang="zh-CN" sz="3200" dirty="0">
              <a:latin typeface="黑体" panose="02010609060101010101" pitchFamily="49" charset="-122"/>
              <a:ea typeface="黑体" panose="02010609060101010101" pitchFamily="49" charset="-122"/>
            </a:endParaRPr>
          </a:p>
          <a:p>
            <a:r>
              <a:rPr lang="en-US" altLang="zh-CN" sz="3200" dirty="0">
                <a:latin typeface="黑体" panose="02010609060101010101" pitchFamily="49" charset="-122"/>
                <a:ea typeface="黑体" panose="02010609060101010101" pitchFamily="49" charset="-122"/>
              </a:rPr>
              <a:t>                </a:t>
            </a:r>
            <a:endParaRPr lang="zh-CN" altLang="en-US" sz="32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文本框 4"/>
          <p:cNvSpPr txBox="1"/>
          <p:nvPr/>
        </p:nvSpPr>
        <p:spPr>
          <a:xfrm>
            <a:off x="152400" y="1447800"/>
            <a:ext cx="4716463" cy="584200"/>
          </a:xfrm>
          <a:prstGeom prst="rect">
            <a:avLst/>
          </a:prstGeom>
          <a:noFill/>
          <a:ln w="9525">
            <a:noFill/>
          </a:ln>
        </p:spPr>
        <p:txBody>
          <a:bodyPr wrap="none">
            <a:spAutoFit/>
          </a:bodyPr>
          <a:lstStyle/>
          <a:p>
            <a:r>
              <a:rPr lang="zh-CN" altLang="en-US" sz="3200" b="1" dirty="0">
                <a:latin typeface="宋体" panose="02010600030101010101" pitchFamily="2" charset="-122"/>
                <a:sym typeface="宋体" panose="02010600030101010101" pitchFamily="2" charset="-122"/>
              </a:rPr>
              <a:t>历史临界生的主要措施；</a:t>
            </a:r>
          </a:p>
        </p:txBody>
      </p:sp>
      <p:sp>
        <p:nvSpPr>
          <p:cNvPr id="13" name="文本框 99"/>
          <p:cNvSpPr txBox="1"/>
          <p:nvPr/>
        </p:nvSpPr>
        <p:spPr>
          <a:xfrm>
            <a:off x="4572000" y="2895600"/>
            <a:ext cx="3821113" cy="579438"/>
          </a:xfrm>
          <a:prstGeom prst="rect">
            <a:avLst/>
          </a:prstGeom>
          <a:noFill/>
          <a:ln w="9525">
            <a:noFill/>
          </a:ln>
        </p:spPr>
        <p:txBody>
          <a:bodyPr>
            <a:spAutoFit/>
          </a:bodyPr>
          <a:lstStyle/>
          <a:p>
            <a:pPr marR="0" defTabSz="914400">
              <a:buClrTx/>
              <a:buSzTx/>
              <a:buFont typeface="Arial" panose="020B0604020202020204" pitchFamily="34" charset="0"/>
              <a:buNone/>
              <a:defRPr/>
            </a:pPr>
            <a:r>
              <a:rPr kumimoji="0" lang="zh-CN" altLang="en-US" sz="3200" b="1" kern="1200" cap="none" spc="0" normalizeH="0" baseline="0" noProof="1">
                <a:latin typeface="宋体" panose="02010600030101010101" pitchFamily="2" charset="-122"/>
                <a:ea typeface="宋体" panose="02010600030101010101" pitchFamily="2" charset="-122"/>
                <a:cs typeface="+mn-ea"/>
              </a:rPr>
              <a:t>1、常做思想工作</a:t>
            </a:r>
            <a:r>
              <a:rPr kumimoji="0" lang="zh-CN" altLang="en-US" sz="1050" b="1" kern="1200" cap="none" spc="0" normalizeH="0" baseline="0" noProof="1">
                <a:latin typeface="宋体" panose="02010600030101010101" pitchFamily="2" charset="-122"/>
                <a:ea typeface="宋体" panose="02010600030101010101" pitchFamily="2" charset="-122"/>
                <a:cs typeface="宋体" panose="02010600030101010101" pitchFamily="2" charset="-122"/>
              </a:rPr>
              <a:t> </a:t>
            </a:r>
            <a:r>
              <a:rPr kumimoji="0" lang="zh-CN" altLang="en-US" sz="3200" b="1" kern="1200" cap="none" spc="0" normalizeH="0" baseline="0" noProof="1">
                <a:latin typeface="宋体" panose="02010600030101010101" pitchFamily="2" charset="-122"/>
                <a:ea typeface="宋体" panose="02010600030101010101" pitchFamily="2" charset="-122"/>
                <a:cs typeface="+mn-ea"/>
              </a:rPr>
              <a:t>；</a:t>
            </a:r>
          </a:p>
        </p:txBody>
      </p:sp>
      <p:sp>
        <p:nvSpPr>
          <p:cNvPr id="14" name="文本框 3"/>
          <p:cNvSpPr txBox="1"/>
          <p:nvPr/>
        </p:nvSpPr>
        <p:spPr>
          <a:xfrm>
            <a:off x="4572000" y="3503613"/>
            <a:ext cx="3633788" cy="579438"/>
          </a:xfrm>
          <a:prstGeom prst="rect">
            <a:avLst/>
          </a:prstGeom>
          <a:noFill/>
          <a:ln w="9525">
            <a:noFill/>
          </a:ln>
        </p:spPr>
        <p:txBody>
          <a:bodyPr>
            <a:spAutoFit/>
          </a:bodyPr>
          <a:lstStyle/>
          <a:p>
            <a:pPr marR="0" defTabSz="914400">
              <a:buClrTx/>
              <a:buSzTx/>
              <a:buFont typeface="Arial" panose="020B0604020202020204" pitchFamily="34" charset="0"/>
              <a:buNone/>
              <a:defRPr/>
            </a:pPr>
            <a:r>
              <a:rPr kumimoji="0" lang="zh-CN" altLang="en-US" sz="3200" b="1" kern="1200" cap="none" spc="0" normalizeH="0" baseline="0" noProof="1">
                <a:latin typeface="宋体" panose="02010600030101010101" pitchFamily="2" charset="-122"/>
                <a:ea typeface="宋体" panose="02010600030101010101" pitchFamily="2" charset="-122"/>
                <a:cs typeface="+mn-ea"/>
              </a:rPr>
              <a:t>2、常纠学习习惯；</a:t>
            </a:r>
            <a:r>
              <a:rPr kumimoji="0" lang="zh-CN" altLang="en-US" sz="1050" kern="1200" cap="none" spc="0" normalizeH="0" baseline="0" noProof="1">
                <a:latin typeface="宋体" panose="02010600030101010101" pitchFamily="2" charset="-122"/>
                <a:ea typeface="宋体" panose="02010600030101010101" pitchFamily="2" charset="-122"/>
                <a:cs typeface="宋体" panose="02010600030101010101" pitchFamily="2" charset="-122"/>
              </a:rPr>
              <a:t> </a:t>
            </a:r>
            <a:endParaRPr kumimoji="0" lang="zh-CN" altLang="en-US" kern="1200" cap="none" spc="0" normalizeH="0" baseline="0" noProof="1">
              <a:latin typeface="Arial" panose="020B0604020202020204" pitchFamily="34" charset="0"/>
              <a:ea typeface="宋体" panose="02010600030101010101" pitchFamily="2" charset="-122"/>
              <a:cs typeface="+mn-cs"/>
            </a:endParaRPr>
          </a:p>
        </p:txBody>
      </p:sp>
      <p:sp>
        <p:nvSpPr>
          <p:cNvPr id="189445" name="文本框 4"/>
          <p:cNvSpPr txBox="1"/>
          <p:nvPr/>
        </p:nvSpPr>
        <p:spPr>
          <a:xfrm>
            <a:off x="4572000" y="4083050"/>
            <a:ext cx="3629025" cy="579438"/>
          </a:xfrm>
          <a:prstGeom prst="rect">
            <a:avLst/>
          </a:prstGeom>
          <a:noFill/>
          <a:ln w="9525">
            <a:noFill/>
          </a:ln>
        </p:spPr>
        <p:txBody>
          <a:bodyPr>
            <a:spAutoFit/>
          </a:bodyPr>
          <a:lstStyle/>
          <a:p>
            <a:r>
              <a:rPr lang="zh-CN" altLang="en-US" sz="3200" b="1" dirty="0">
                <a:latin typeface="宋体" panose="02010600030101010101" pitchFamily="2" charset="-122"/>
              </a:rPr>
              <a:t>3、常查基础知识；</a:t>
            </a:r>
          </a:p>
        </p:txBody>
      </p:sp>
      <p:sp>
        <p:nvSpPr>
          <p:cNvPr id="189446" name="文本框 5"/>
          <p:cNvSpPr txBox="1"/>
          <p:nvPr/>
        </p:nvSpPr>
        <p:spPr>
          <a:xfrm>
            <a:off x="4572000" y="4675188"/>
            <a:ext cx="4211638" cy="579437"/>
          </a:xfrm>
          <a:prstGeom prst="rect">
            <a:avLst/>
          </a:prstGeom>
          <a:noFill/>
          <a:ln w="9525">
            <a:noFill/>
          </a:ln>
        </p:spPr>
        <p:txBody>
          <a:bodyPr>
            <a:spAutoFit/>
          </a:bodyPr>
          <a:lstStyle/>
          <a:p>
            <a:r>
              <a:rPr lang="zh-CN" altLang="en-US" sz="3200" b="1" dirty="0">
                <a:latin typeface="宋体" panose="02010600030101010101" pitchFamily="2" charset="-122"/>
              </a:rPr>
              <a:t>4、常说试卷整理方法；</a:t>
            </a:r>
            <a:endParaRPr lang="zh-CN" altLang="en-US" dirty="0">
              <a:latin typeface="Arial" panose="020B0604020202020204" pitchFamily="34" charset="0"/>
            </a:endParaRPr>
          </a:p>
        </p:txBody>
      </p:sp>
      <p:sp>
        <p:nvSpPr>
          <p:cNvPr id="189447" name="文本框 6"/>
          <p:cNvSpPr txBox="1"/>
          <p:nvPr/>
        </p:nvSpPr>
        <p:spPr>
          <a:xfrm>
            <a:off x="4616450" y="5257800"/>
            <a:ext cx="4298950" cy="585788"/>
          </a:xfrm>
          <a:prstGeom prst="rect">
            <a:avLst/>
          </a:prstGeom>
          <a:noFill/>
          <a:ln w="9525">
            <a:noFill/>
          </a:ln>
        </p:spPr>
        <p:txBody>
          <a:bodyPr>
            <a:spAutoFit/>
          </a:bodyPr>
          <a:lstStyle/>
          <a:p>
            <a:r>
              <a:rPr lang="zh-CN" altLang="en-US" sz="3200" b="1" dirty="0">
                <a:latin typeface="宋体" panose="02010600030101010101" pitchFamily="2" charset="-122"/>
              </a:rPr>
              <a:t>5、建立档案动态观察。</a:t>
            </a:r>
          </a:p>
        </p:txBody>
      </p:sp>
      <p:sp>
        <p:nvSpPr>
          <p:cNvPr id="189448" name="文本框 3"/>
          <p:cNvSpPr txBox="1"/>
          <p:nvPr/>
        </p:nvSpPr>
        <p:spPr>
          <a:xfrm>
            <a:off x="371475" y="3048000"/>
            <a:ext cx="3810000" cy="579438"/>
          </a:xfrm>
          <a:prstGeom prst="rect">
            <a:avLst/>
          </a:prstGeom>
          <a:noFill/>
          <a:ln w="9525">
            <a:noFill/>
          </a:ln>
        </p:spPr>
        <p:txBody>
          <a:bodyPr>
            <a:spAutoFit/>
          </a:bodyPr>
          <a:lstStyle/>
          <a:p>
            <a:r>
              <a:rPr lang="en-US" altLang="zh-CN" sz="3200" b="1" dirty="0">
                <a:latin typeface="宋体" panose="02010600030101010101" pitchFamily="2" charset="-122"/>
              </a:rPr>
              <a:t>1</a:t>
            </a:r>
            <a:r>
              <a:rPr lang="zh-CN" altLang="en-US" sz="3200" b="1" dirty="0">
                <a:latin typeface="宋体" panose="02010600030101010101" pitchFamily="2" charset="-122"/>
              </a:rPr>
              <a:t>、进步大于成绩；</a:t>
            </a:r>
          </a:p>
        </p:txBody>
      </p:sp>
      <p:sp>
        <p:nvSpPr>
          <p:cNvPr id="189449" name="文本框 2"/>
          <p:cNvSpPr txBox="1"/>
          <p:nvPr/>
        </p:nvSpPr>
        <p:spPr>
          <a:xfrm>
            <a:off x="350838" y="3792538"/>
            <a:ext cx="5080000" cy="579437"/>
          </a:xfrm>
          <a:prstGeom prst="rect">
            <a:avLst/>
          </a:prstGeom>
          <a:noFill/>
          <a:ln w="9525">
            <a:noFill/>
          </a:ln>
        </p:spPr>
        <p:txBody>
          <a:bodyPr>
            <a:spAutoFit/>
          </a:bodyPr>
          <a:lstStyle/>
          <a:p>
            <a:r>
              <a:rPr lang="en-US" altLang="zh-CN" sz="3200" b="1" dirty="0">
                <a:latin typeface="宋体" panose="02010600030101010101" pitchFamily="2" charset="-122"/>
              </a:rPr>
              <a:t>2</a:t>
            </a:r>
            <a:r>
              <a:rPr lang="zh-CN" altLang="en-US" sz="3200" b="1" dirty="0">
                <a:latin typeface="宋体" panose="02010600030101010101" pitchFamily="2" charset="-122"/>
              </a:rPr>
              <a:t>、过关多于说教；</a:t>
            </a:r>
          </a:p>
        </p:txBody>
      </p:sp>
      <p:sp>
        <p:nvSpPr>
          <p:cNvPr id="189450" name="文本框 4"/>
          <p:cNvSpPr txBox="1"/>
          <p:nvPr/>
        </p:nvSpPr>
        <p:spPr>
          <a:xfrm>
            <a:off x="381000" y="4495800"/>
            <a:ext cx="3654425" cy="579438"/>
          </a:xfrm>
          <a:prstGeom prst="rect">
            <a:avLst/>
          </a:prstGeom>
          <a:noFill/>
          <a:ln w="9525">
            <a:noFill/>
          </a:ln>
        </p:spPr>
        <p:txBody>
          <a:bodyPr wrap="none">
            <a:spAutoFit/>
          </a:bodyPr>
          <a:lstStyle/>
          <a:p>
            <a:r>
              <a:rPr lang="en-US" altLang="zh-CN" sz="3200" b="1" dirty="0">
                <a:latin typeface="宋体" panose="02010600030101010101" pitchFamily="2" charset="-122"/>
                <a:sym typeface="宋体" panose="02010600030101010101" pitchFamily="2" charset="-122"/>
              </a:rPr>
              <a:t>3</a:t>
            </a:r>
            <a:r>
              <a:rPr lang="zh-CN" altLang="en-US" sz="3200" b="1" dirty="0">
                <a:latin typeface="宋体" panose="02010600030101010101" pitchFamily="2" charset="-122"/>
                <a:sym typeface="宋体" panose="02010600030101010101" pitchFamily="2" charset="-122"/>
              </a:rPr>
              <a:t>、鼓励多于批评；</a:t>
            </a:r>
          </a:p>
        </p:txBody>
      </p:sp>
      <p:sp>
        <p:nvSpPr>
          <p:cNvPr id="189451" name="矩形 10"/>
          <p:cNvSpPr/>
          <p:nvPr/>
        </p:nvSpPr>
        <p:spPr>
          <a:xfrm>
            <a:off x="76200" y="304800"/>
            <a:ext cx="8424863" cy="1077913"/>
          </a:xfrm>
          <a:prstGeom prst="rect">
            <a:avLst/>
          </a:prstGeom>
          <a:noFill/>
          <a:ln w="9525">
            <a:noFill/>
          </a:ln>
        </p:spPr>
        <p:txBody>
          <a:bodyPr>
            <a:spAutoFit/>
          </a:bodyPr>
          <a:lstStyle/>
          <a:p>
            <a:r>
              <a:rPr lang="zh-CN" altLang="en-US" sz="3200" dirty="0">
                <a:latin typeface="黑体" panose="02010609060101010101" pitchFamily="49" charset="-122"/>
                <a:ea typeface="黑体" panose="02010609060101010101" pitchFamily="49" charset="-122"/>
              </a:rPr>
              <a:t>（四）立足精心管理抓分数</a:t>
            </a:r>
            <a:endParaRPr lang="en-US" altLang="zh-CN" sz="3200" dirty="0">
              <a:latin typeface="黑体" panose="02010609060101010101" pitchFamily="49" charset="-122"/>
              <a:ea typeface="黑体" panose="02010609060101010101" pitchFamily="49" charset="-122"/>
            </a:endParaRPr>
          </a:p>
          <a:p>
            <a:r>
              <a:rPr lang="en-US" altLang="zh-CN" sz="3200" dirty="0">
                <a:latin typeface="黑体" panose="02010609060101010101" pitchFamily="49" charset="-122"/>
                <a:ea typeface="黑体" panose="02010609060101010101" pitchFamily="49" charset="-122"/>
              </a:rPr>
              <a:t>                </a:t>
            </a:r>
            <a:endParaRPr lang="zh-CN" altLang="en-US" sz="3200" dirty="0">
              <a:latin typeface="黑体" panose="02010609060101010101" pitchFamily="49" charset="-122"/>
              <a:ea typeface="黑体" panose="02010609060101010101" pitchFamily="49" charset="-122"/>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2" name="Picture 2" descr="D:\Users\lszqx\Desktop\timg.jpg"/>
          <p:cNvPicPr>
            <a:picLocks noChangeAspect="1"/>
          </p:cNvPicPr>
          <p:nvPr/>
        </p:nvPicPr>
        <p:blipFill>
          <a:blip r:embed="rId2"/>
          <a:stretch>
            <a:fillRect/>
          </a:stretch>
        </p:blipFill>
        <p:spPr>
          <a:xfrm>
            <a:off x="152400" y="228600"/>
            <a:ext cx="5715000" cy="6477000"/>
          </a:xfrm>
          <a:prstGeom prst="rect">
            <a:avLst/>
          </a:prstGeom>
          <a:noFill/>
          <a:ln w="9525">
            <a:noFill/>
          </a:ln>
        </p:spPr>
      </p:pic>
      <p:sp>
        <p:nvSpPr>
          <p:cNvPr id="194563" name="TextBox 1"/>
          <p:cNvSpPr txBox="1"/>
          <p:nvPr/>
        </p:nvSpPr>
        <p:spPr>
          <a:xfrm>
            <a:off x="6629400" y="1219200"/>
            <a:ext cx="1016000" cy="3886200"/>
          </a:xfrm>
          <a:prstGeom prst="rect">
            <a:avLst/>
          </a:prstGeom>
          <a:noFill/>
          <a:ln w="9525">
            <a:noFill/>
          </a:ln>
        </p:spPr>
        <p:txBody>
          <a:bodyPr vert="eaVert">
            <a:spAutoFit/>
          </a:bodyPr>
          <a:lstStyle/>
          <a:p>
            <a:r>
              <a:rPr lang="zh-CN" altLang="en-US" sz="5400" dirty="0">
                <a:latin typeface="华文行楷" pitchFamily="2" charset="-122"/>
                <a:ea typeface="华文行楷" pitchFamily="2" charset="-122"/>
              </a:rPr>
              <a:t>谢谢大家</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文本框 217089"/>
          <p:cNvSpPr txBox="1"/>
          <p:nvPr/>
        </p:nvSpPr>
        <p:spPr>
          <a:xfrm>
            <a:off x="381000" y="1571625"/>
            <a:ext cx="8034338" cy="5133975"/>
          </a:xfrm>
          <a:prstGeom prst="rect">
            <a:avLst/>
          </a:prstGeom>
          <a:noFill/>
          <a:ln w="19050" cap="flat" cmpd="sng">
            <a:solidFill>
              <a:srgbClr val="FF0000"/>
            </a:solidFill>
            <a:prstDash val="solid"/>
            <a:miter/>
            <a:headEnd type="none" w="med" len="med"/>
            <a:tailEnd type="none" w="med" len="med"/>
          </a:ln>
        </p:spPr>
        <p:txBody>
          <a:bodyPr>
            <a:spAutoFit/>
          </a:bodyPr>
          <a:lstStyle/>
          <a:p>
            <a:pPr>
              <a:lnSpc>
                <a:spcPct val="130000"/>
              </a:lnSpc>
            </a:pPr>
            <a:r>
              <a:rPr lang="zh-CN" altLang="en-US" sz="2800" b="1" dirty="0">
                <a:latin typeface="楷体" panose="02010609060101010101" pitchFamily="49" charset="-122"/>
                <a:ea typeface="楷体" panose="02010609060101010101" pitchFamily="49" charset="-122"/>
              </a:rPr>
              <a:t>（</a:t>
            </a:r>
            <a:r>
              <a:rPr lang="zh-CN" altLang="zh-CN" sz="2800" b="1" dirty="0">
                <a:latin typeface="楷体" panose="02010609060101010101" pitchFamily="49" charset="-122"/>
                <a:ea typeface="楷体" panose="02010609060101010101" pitchFamily="49" charset="-122"/>
              </a:rPr>
              <a:t>201</a:t>
            </a:r>
            <a:r>
              <a:rPr lang="en-US" altLang="zh-CN" sz="2800" b="1" dirty="0">
                <a:latin typeface="楷体" panose="02010609060101010101" pitchFamily="49" charset="-122"/>
                <a:ea typeface="楷体" panose="02010609060101010101" pitchFamily="49" charset="-122"/>
              </a:rPr>
              <a:t>7</a:t>
            </a:r>
            <a:r>
              <a:rPr lang="zh-CN" altLang="zh-CN" sz="2800" b="1" dirty="0">
                <a:latin typeface="楷体" panose="02010609060101010101" pitchFamily="49" charset="-122"/>
                <a:ea typeface="楷体" panose="02010609060101010101" pitchFamily="49" charset="-122"/>
              </a:rPr>
              <a:t>-</a:t>
            </a:r>
            <a:r>
              <a:rPr lang="en-US" altLang="zh-CN" sz="2800" b="1" dirty="0">
                <a:latin typeface="楷体" panose="02010609060101010101" pitchFamily="49" charset="-122"/>
                <a:ea typeface="楷体" panose="02010609060101010101" pitchFamily="49" charset="-122"/>
              </a:rPr>
              <a:t>2</a:t>
            </a:r>
            <a:r>
              <a:rPr lang="zh-CN" altLang="zh-CN" sz="2800" b="1" dirty="0">
                <a:latin typeface="楷体" panose="02010609060101010101" pitchFamily="49" charset="-122"/>
                <a:ea typeface="楷体" panose="02010609060101010101" pitchFamily="49" charset="-122"/>
              </a:rPr>
              <a:t>-</a:t>
            </a:r>
            <a:r>
              <a:rPr lang="en-US" altLang="zh-CN" sz="2800" b="1" dirty="0">
                <a:latin typeface="楷体" panose="02010609060101010101" pitchFamily="49" charset="-122"/>
                <a:ea typeface="楷体" panose="02010609060101010101" pitchFamily="49" charset="-122"/>
              </a:rPr>
              <a:t>35</a:t>
            </a:r>
            <a:r>
              <a:rPr lang="zh-CN" altLang="en-US" sz="2800" b="1" dirty="0">
                <a:latin typeface="楷体" panose="02010609060101010101" pitchFamily="49" charset="-122"/>
                <a:ea typeface="楷体" panose="02010609060101010101" pitchFamily="49" charset="-122"/>
              </a:rPr>
              <a:t>）</a:t>
            </a:r>
            <a:r>
              <a:rPr lang="zh-CN" altLang="zh-CN" sz="2800" b="1" dirty="0">
                <a:latin typeface="楷体" panose="02010609060101010101" pitchFamily="49" charset="-122"/>
                <a:ea typeface="楷体" panose="02010609060101010101" pitchFamily="49" charset="-122"/>
              </a:rPr>
              <a:t>20世纪70年代至今，《赫鲁晓夫回忆录》多次出版，并被翻译成多种语言。因其内容的复杂性，不同年代版本的内容均有所不同。由此可知，此回忆录作为一种史料</a:t>
            </a:r>
          </a:p>
          <a:p>
            <a:pPr>
              <a:lnSpc>
                <a:spcPct val="130000"/>
              </a:lnSpc>
            </a:pPr>
            <a:r>
              <a:rPr lang="zh-CN" altLang="zh-CN" sz="2800" b="1" dirty="0">
                <a:latin typeface="楷体" panose="02010609060101010101" pitchFamily="49" charset="-122"/>
                <a:ea typeface="楷体" panose="02010609060101010101" pitchFamily="49" charset="-122"/>
              </a:rPr>
              <a:t>A．能够准确记述作者的事迹           </a:t>
            </a:r>
            <a:br>
              <a:rPr lang="zh-CN" altLang="zh-CN" sz="2800" b="1" dirty="0">
                <a:latin typeface="楷体" panose="02010609060101010101" pitchFamily="49" charset="-122"/>
                <a:ea typeface="楷体" panose="02010609060101010101" pitchFamily="49" charset="-122"/>
              </a:rPr>
            </a:br>
            <a:r>
              <a:rPr lang="zh-CN" altLang="zh-CN" sz="2800" b="1" dirty="0">
                <a:latin typeface="楷体" panose="02010609060101010101" pitchFamily="49" charset="-122"/>
                <a:ea typeface="楷体" panose="02010609060101010101" pitchFamily="49" charset="-122"/>
              </a:rPr>
              <a:t>B．比相关研究著作的可信度更高</a:t>
            </a:r>
          </a:p>
          <a:p>
            <a:pPr>
              <a:lnSpc>
                <a:spcPct val="130000"/>
              </a:lnSpc>
            </a:pPr>
            <a:r>
              <a:rPr lang="zh-CN" altLang="zh-CN" sz="2800" b="1" dirty="0">
                <a:latin typeface="楷体" panose="02010609060101010101" pitchFamily="49" charset="-122"/>
                <a:ea typeface="楷体" panose="02010609060101010101" pitchFamily="49" charset="-122"/>
              </a:rPr>
              <a:t>C．版本越新越接近历史真相           </a:t>
            </a:r>
            <a:br>
              <a:rPr lang="zh-CN" altLang="zh-CN" sz="2800" b="1" dirty="0">
                <a:latin typeface="楷体" panose="02010609060101010101" pitchFamily="49" charset="-122"/>
                <a:ea typeface="楷体" panose="02010609060101010101" pitchFamily="49" charset="-122"/>
              </a:rPr>
            </a:br>
            <a:r>
              <a:rPr lang="zh-CN" altLang="zh-CN" sz="2800" b="1" dirty="0">
                <a:solidFill>
                  <a:srgbClr val="FF0000"/>
                </a:solidFill>
                <a:latin typeface="楷体" panose="02010609060101010101" pitchFamily="49" charset="-122"/>
                <a:ea typeface="楷体" panose="02010609060101010101" pitchFamily="49" charset="-122"/>
              </a:rPr>
              <a:t>D．反映出时代对历史叙述的影响</a:t>
            </a:r>
            <a:endParaRPr lang="en-US" altLang="zh-CN" sz="2800" b="1" dirty="0">
              <a:solidFill>
                <a:srgbClr val="FF0000"/>
              </a:solidFill>
              <a:latin typeface="楷体" panose="02010609060101010101" pitchFamily="49" charset="-122"/>
              <a:ea typeface="楷体" panose="02010609060101010101" pitchFamily="49" charset="-122"/>
            </a:endParaRPr>
          </a:p>
          <a:p>
            <a:pPr>
              <a:lnSpc>
                <a:spcPct val="130000"/>
              </a:lnSpc>
            </a:pPr>
            <a:r>
              <a:rPr lang="zh-CN" altLang="en-US" sz="2800" b="1" dirty="0">
                <a:latin typeface="黑体" panose="02010609060101010101" pitchFamily="49" charset="-122"/>
                <a:ea typeface="黑体" panose="02010609060101010101" pitchFamily="49" charset="-122"/>
              </a:rPr>
              <a:t>       </a:t>
            </a:r>
            <a:r>
              <a:rPr lang="zh-CN" altLang="en-US" sz="2800" b="1" dirty="0">
                <a:solidFill>
                  <a:srgbClr val="0000FF"/>
                </a:solidFill>
                <a:latin typeface="黑体" panose="02010609060101010101" pitchFamily="49" charset="-122"/>
                <a:ea typeface="黑体" panose="02010609060101010101" pitchFamily="49" charset="-122"/>
              </a:rPr>
              <a:t>（</a:t>
            </a:r>
            <a:r>
              <a:rPr lang="zh-CN" altLang="en-US" sz="2800" b="1" dirty="0">
                <a:solidFill>
                  <a:srgbClr val="0000FF"/>
                </a:solidFill>
                <a:latin typeface="Arial" panose="020B0604020202020204" pitchFamily="34" charset="0"/>
                <a:sym typeface="宋体" panose="02010600030101010101" pitchFamily="2" charset="-122"/>
              </a:rPr>
              <a:t>辨别历史事实与历史叙述</a:t>
            </a:r>
            <a:r>
              <a:rPr lang="zh-CN" altLang="en-US" sz="2800" b="1" dirty="0">
                <a:solidFill>
                  <a:srgbClr val="0000FF"/>
                </a:solidFill>
                <a:latin typeface="黑体" panose="02010609060101010101" pitchFamily="49" charset="-122"/>
                <a:ea typeface="黑体" panose="02010609060101010101" pitchFamily="49" charset="-122"/>
              </a:rPr>
              <a:t>）</a:t>
            </a:r>
          </a:p>
        </p:txBody>
      </p:sp>
      <p:sp>
        <p:nvSpPr>
          <p:cNvPr id="29699" name="TextBox 3"/>
          <p:cNvSpPr txBox="1"/>
          <p:nvPr/>
        </p:nvSpPr>
        <p:spPr>
          <a:xfrm>
            <a:off x="1371600" y="847725"/>
            <a:ext cx="5105400" cy="523875"/>
          </a:xfrm>
          <a:prstGeom prst="rect">
            <a:avLst/>
          </a:prstGeom>
          <a:solidFill>
            <a:srgbClr val="92CDD2"/>
          </a:solidFill>
          <a:ln w="9525">
            <a:noFill/>
          </a:ln>
        </p:spPr>
        <p:txBody>
          <a:bodyPr>
            <a:spAutoFit/>
          </a:bodyPr>
          <a:lstStyle/>
          <a:p>
            <a:r>
              <a:rPr lang="zh-CN" altLang="en-US" sz="2800" b="1" dirty="0">
                <a:solidFill>
                  <a:srgbClr val="000000"/>
                </a:solidFill>
                <a:latin typeface="Arial" panose="020B0604020202020204" pitchFamily="34" charset="0"/>
              </a:rPr>
              <a:t>认识二     史学理论深入考察</a:t>
            </a:r>
            <a:endParaRPr lang="zh-CN" altLang="en-US" sz="3200" b="1" dirty="0">
              <a:solidFill>
                <a:srgbClr val="000000"/>
              </a:solidFill>
              <a:latin typeface="微软雅黑" panose="020B0503020204020204" pitchFamily="34" charset="-122"/>
              <a:ea typeface="微软雅黑" panose="020B0503020204020204" pitchFamily="34" charset="-122"/>
            </a:endParaRPr>
          </a:p>
        </p:txBody>
      </p:sp>
      <p:sp>
        <p:nvSpPr>
          <p:cNvPr id="29700" name="矩形 5"/>
          <p:cNvSpPr/>
          <p:nvPr/>
        </p:nvSpPr>
        <p:spPr>
          <a:xfrm>
            <a:off x="76200" y="76200"/>
            <a:ext cx="4108450" cy="646113"/>
          </a:xfrm>
          <a:prstGeom prst="rect">
            <a:avLst/>
          </a:prstGeom>
          <a:noFill/>
          <a:ln w="9525">
            <a:noFill/>
          </a:ln>
        </p:spPr>
        <p:txBody>
          <a:bodyPr wrap="none">
            <a:spAutoFit/>
          </a:bodyPr>
          <a:lstStyle/>
          <a:p>
            <a:r>
              <a:rPr lang="zh-CN" altLang="en-US" sz="3600" dirty="0">
                <a:solidFill>
                  <a:srgbClr val="000000"/>
                </a:solidFill>
                <a:latin typeface="楷体" panose="02010609060101010101" pitchFamily="49" charset="-122"/>
                <a:ea typeface="楷体" panose="02010609060101010101" pitchFamily="49" charset="-122"/>
              </a:rPr>
              <a:t>一、研考纲明方向 </a:t>
            </a:r>
            <a:endParaRPr lang="zh-CN" altLang="en-US" dirty="0">
              <a:latin typeface="楷体" panose="02010609060101010101" pitchFamily="49" charset="-122"/>
              <a:ea typeface="楷体" panose="02010609060101010101" pitchFamily="49"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文本框 217089"/>
          <p:cNvSpPr txBox="1"/>
          <p:nvPr/>
        </p:nvSpPr>
        <p:spPr>
          <a:xfrm>
            <a:off x="304800" y="1920875"/>
            <a:ext cx="8102600" cy="4403725"/>
          </a:xfrm>
          <a:prstGeom prst="rect">
            <a:avLst/>
          </a:prstGeom>
          <a:noFill/>
          <a:ln w="19050" cap="flat" cmpd="sng">
            <a:solidFill>
              <a:srgbClr val="FF0000"/>
            </a:solidFill>
            <a:prstDash val="solid"/>
            <a:miter/>
            <a:headEnd type="none" w="med" len="med"/>
            <a:tailEnd type="none" w="med" len="med"/>
          </a:ln>
        </p:spPr>
        <p:txBody>
          <a:bodyPr>
            <a:spAutoFit/>
          </a:bodyPr>
          <a:lstStyle/>
          <a:p>
            <a:pPr>
              <a:lnSpc>
                <a:spcPts val="3365"/>
              </a:lnSpc>
            </a:pPr>
            <a:r>
              <a:rPr lang="zh-CN" altLang="en-US" sz="2800" b="1" dirty="0">
                <a:latin typeface="楷体" panose="02010609060101010101" pitchFamily="49" charset="-122"/>
                <a:ea typeface="楷体" panose="02010609060101010101" pitchFamily="49" charset="-122"/>
              </a:rPr>
              <a:t>（</a:t>
            </a:r>
            <a:r>
              <a:rPr lang="zh-CN" altLang="zh-CN" sz="2800" b="1" dirty="0">
                <a:latin typeface="楷体" panose="02010609060101010101" pitchFamily="49" charset="-122"/>
                <a:ea typeface="楷体" panose="02010609060101010101" pitchFamily="49" charset="-122"/>
              </a:rPr>
              <a:t>201</a:t>
            </a:r>
            <a:r>
              <a:rPr lang="en-US" altLang="zh-CN" sz="2800" b="1" dirty="0">
                <a:latin typeface="楷体" panose="02010609060101010101" pitchFamily="49" charset="-122"/>
                <a:ea typeface="楷体" panose="02010609060101010101" pitchFamily="49" charset="-122"/>
              </a:rPr>
              <a:t>7</a:t>
            </a:r>
            <a:r>
              <a:rPr lang="zh-CN" altLang="zh-CN" sz="2800" b="1" dirty="0">
                <a:latin typeface="楷体" panose="02010609060101010101" pitchFamily="49" charset="-122"/>
                <a:ea typeface="楷体" panose="02010609060101010101" pitchFamily="49" charset="-122"/>
              </a:rPr>
              <a:t>-</a:t>
            </a:r>
            <a:r>
              <a:rPr lang="en-US" altLang="zh-CN" sz="2800" b="1" dirty="0">
                <a:latin typeface="楷体" panose="02010609060101010101" pitchFamily="49" charset="-122"/>
                <a:ea typeface="楷体" panose="02010609060101010101" pitchFamily="49" charset="-122"/>
              </a:rPr>
              <a:t>3</a:t>
            </a:r>
            <a:r>
              <a:rPr lang="zh-CN" altLang="zh-CN" sz="2800" b="1" dirty="0">
                <a:latin typeface="楷体" panose="02010609060101010101" pitchFamily="49" charset="-122"/>
                <a:ea typeface="楷体" panose="02010609060101010101" pitchFamily="49" charset="-122"/>
              </a:rPr>
              <a:t>-</a:t>
            </a:r>
            <a:r>
              <a:rPr lang="en-US" altLang="zh-CN" sz="2800" b="1" dirty="0">
                <a:latin typeface="楷体" panose="02010609060101010101" pitchFamily="49" charset="-122"/>
                <a:ea typeface="楷体" panose="02010609060101010101" pitchFamily="49" charset="-122"/>
              </a:rPr>
              <a:t>27</a:t>
            </a:r>
            <a:r>
              <a:rPr lang="zh-CN" altLang="en-US" sz="2800" b="1" dirty="0">
                <a:latin typeface="楷体" panose="02010609060101010101" pitchFamily="49" charset="-122"/>
                <a:ea typeface="楷体" panose="02010609060101010101" pitchFamily="49" charset="-122"/>
              </a:rPr>
              <a:t>）</a:t>
            </a:r>
            <a:r>
              <a:rPr lang="zh-CN" altLang="zh-CN" sz="2800" b="1" dirty="0">
                <a:latin typeface="楷体" panose="02010609060101010101" pitchFamily="49" charset="-122"/>
                <a:ea typeface="楷体" panose="02010609060101010101" pitchFamily="49" charset="-122"/>
              </a:rPr>
              <a:t>关于宋太祖驾崩前夜宋太宗（时为晋王）的活动，北宋时期有不同记载。《续湘山野录》记载，宋太宗当晚曾与其兄宋太祖在宫中饮酒，并宿于宫中；《涑水记闻》则称，那晚宋太宗并未进宫。这反映出</a:t>
            </a:r>
          </a:p>
          <a:p>
            <a:pPr>
              <a:lnSpc>
                <a:spcPts val="3365"/>
              </a:lnSpc>
            </a:pPr>
            <a:r>
              <a:rPr lang="zh-CN" altLang="zh-CN" sz="2800" b="1" dirty="0">
                <a:latin typeface="楷体" panose="02010609060101010101" pitchFamily="49" charset="-122"/>
                <a:ea typeface="楷体" panose="02010609060101010101" pitchFamily="49" charset="-122"/>
              </a:rPr>
              <a:t>A．历史事实都是通过历史叙述呈现</a:t>
            </a:r>
          </a:p>
          <a:p>
            <a:pPr>
              <a:lnSpc>
                <a:spcPts val="3365"/>
              </a:lnSpc>
            </a:pPr>
            <a:r>
              <a:rPr lang="zh-CN" altLang="zh-CN" sz="2800" b="1" dirty="0">
                <a:solidFill>
                  <a:srgbClr val="FF0000"/>
                </a:solidFill>
                <a:latin typeface="楷体" panose="02010609060101010101" pitchFamily="49" charset="-122"/>
                <a:ea typeface="楷体" panose="02010609060101010101" pitchFamily="49" charset="-122"/>
              </a:rPr>
              <a:t>B．同一历史事实会有不同历史记载</a:t>
            </a:r>
          </a:p>
          <a:p>
            <a:pPr>
              <a:lnSpc>
                <a:spcPts val="3365"/>
              </a:lnSpc>
            </a:pPr>
            <a:r>
              <a:rPr lang="zh-CN" altLang="zh-CN" sz="2800" b="1" dirty="0">
                <a:latin typeface="楷体" panose="02010609060101010101" pitchFamily="49" charset="-122"/>
                <a:ea typeface="楷体" panose="02010609060101010101" pitchFamily="49" charset="-122"/>
              </a:rPr>
              <a:t>C．历史叙述不能客观准确再现历史事实</a:t>
            </a:r>
          </a:p>
          <a:p>
            <a:pPr>
              <a:lnSpc>
                <a:spcPts val="3365"/>
              </a:lnSpc>
            </a:pPr>
            <a:r>
              <a:rPr lang="zh-CN" altLang="zh-CN" sz="2800" b="1" dirty="0">
                <a:latin typeface="楷体" panose="02010609060101010101" pitchFamily="49" charset="-122"/>
                <a:ea typeface="楷体" panose="02010609060101010101" pitchFamily="49" charset="-122"/>
              </a:rPr>
              <a:t>D．综合多种历史叙述即可确认历史事实</a:t>
            </a:r>
            <a:endParaRPr lang="en-US" altLang="zh-CN" sz="2800" b="1" dirty="0">
              <a:latin typeface="楷体" panose="02010609060101010101" pitchFamily="49" charset="-122"/>
              <a:ea typeface="楷体" panose="02010609060101010101" pitchFamily="49" charset="-122"/>
            </a:endParaRPr>
          </a:p>
          <a:p>
            <a:pPr>
              <a:lnSpc>
                <a:spcPts val="3365"/>
              </a:lnSpc>
            </a:pPr>
            <a:r>
              <a:rPr lang="zh-CN" altLang="en-US" sz="2800" b="1" dirty="0">
                <a:solidFill>
                  <a:srgbClr val="0000FF"/>
                </a:solidFill>
                <a:latin typeface="黑体" panose="02010609060101010101" pitchFamily="49" charset="-122"/>
                <a:ea typeface="黑体" panose="02010609060101010101" pitchFamily="49" charset="-122"/>
              </a:rPr>
              <a:t>        （</a:t>
            </a:r>
            <a:r>
              <a:rPr lang="zh-CN" altLang="en-US" sz="2800" b="1" dirty="0">
                <a:solidFill>
                  <a:srgbClr val="0000FF"/>
                </a:solidFill>
                <a:latin typeface="Arial" panose="020B0604020202020204" pitchFamily="34" charset="0"/>
                <a:sym typeface="宋体" panose="02010600030101010101" pitchFamily="2" charset="-122"/>
              </a:rPr>
              <a:t>辨别历史事实与历史叙述</a:t>
            </a:r>
            <a:r>
              <a:rPr lang="zh-CN" altLang="en-US" sz="2800" b="1" dirty="0">
                <a:solidFill>
                  <a:srgbClr val="0000FF"/>
                </a:solidFill>
                <a:latin typeface="黑体" panose="02010609060101010101" pitchFamily="49" charset="-122"/>
                <a:ea typeface="黑体" panose="02010609060101010101" pitchFamily="49" charset="-122"/>
              </a:rPr>
              <a:t>）</a:t>
            </a:r>
          </a:p>
        </p:txBody>
      </p:sp>
      <p:sp>
        <p:nvSpPr>
          <p:cNvPr id="30723" name="TextBox 3"/>
          <p:cNvSpPr txBox="1"/>
          <p:nvPr/>
        </p:nvSpPr>
        <p:spPr>
          <a:xfrm>
            <a:off x="1371600" y="847725"/>
            <a:ext cx="5105400" cy="523875"/>
          </a:xfrm>
          <a:prstGeom prst="rect">
            <a:avLst/>
          </a:prstGeom>
          <a:solidFill>
            <a:srgbClr val="92CDD2"/>
          </a:solidFill>
          <a:ln w="9525">
            <a:noFill/>
          </a:ln>
        </p:spPr>
        <p:txBody>
          <a:bodyPr>
            <a:spAutoFit/>
          </a:bodyPr>
          <a:lstStyle/>
          <a:p>
            <a:r>
              <a:rPr lang="zh-CN" altLang="en-US" sz="2800" b="1" dirty="0">
                <a:solidFill>
                  <a:srgbClr val="000000"/>
                </a:solidFill>
                <a:latin typeface="Arial" panose="020B0604020202020204" pitchFamily="34" charset="0"/>
              </a:rPr>
              <a:t>认识二     史学理论深入考察</a:t>
            </a:r>
            <a:endParaRPr lang="zh-CN" altLang="en-US" sz="2800" b="1" dirty="0">
              <a:solidFill>
                <a:srgbClr val="000000"/>
              </a:solidFill>
              <a:latin typeface="微软雅黑" panose="020B0503020204020204" pitchFamily="34" charset="-122"/>
              <a:ea typeface="微软雅黑" panose="020B0503020204020204" pitchFamily="34" charset="-122"/>
            </a:endParaRPr>
          </a:p>
        </p:txBody>
      </p:sp>
      <p:sp>
        <p:nvSpPr>
          <p:cNvPr id="30724" name="矩形 5"/>
          <p:cNvSpPr/>
          <p:nvPr/>
        </p:nvSpPr>
        <p:spPr>
          <a:xfrm>
            <a:off x="228600" y="-76200"/>
            <a:ext cx="4108450" cy="646113"/>
          </a:xfrm>
          <a:prstGeom prst="rect">
            <a:avLst/>
          </a:prstGeom>
          <a:noFill/>
          <a:ln w="9525">
            <a:noFill/>
          </a:ln>
        </p:spPr>
        <p:txBody>
          <a:bodyPr wrap="none">
            <a:spAutoFit/>
          </a:bodyPr>
          <a:lstStyle/>
          <a:p>
            <a:r>
              <a:rPr lang="zh-CN" altLang="en-US" sz="3600" dirty="0">
                <a:solidFill>
                  <a:srgbClr val="000000"/>
                </a:solidFill>
                <a:latin typeface="楷体" panose="02010609060101010101" pitchFamily="49" charset="-122"/>
                <a:ea typeface="楷体" panose="02010609060101010101" pitchFamily="49" charset="-122"/>
              </a:rPr>
              <a:t>一、研考纲明方向 </a:t>
            </a:r>
            <a:endParaRPr lang="zh-CN" altLang="en-US" dirty="0">
              <a:latin typeface="楷体" panose="02010609060101010101" pitchFamily="49" charset="-122"/>
              <a:ea typeface="楷体" panose="02010609060101010101" pitchFamily="49"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文本框 217089"/>
          <p:cNvSpPr txBox="1"/>
          <p:nvPr/>
        </p:nvSpPr>
        <p:spPr>
          <a:xfrm>
            <a:off x="304800" y="1974850"/>
            <a:ext cx="8102600" cy="3968750"/>
          </a:xfrm>
          <a:prstGeom prst="rect">
            <a:avLst/>
          </a:prstGeom>
          <a:noFill/>
          <a:ln w="19050" cap="flat" cmpd="sng">
            <a:solidFill>
              <a:srgbClr val="FF0000"/>
            </a:solidFill>
            <a:prstDash val="solid"/>
            <a:miter/>
            <a:headEnd type="none" w="med" len="med"/>
            <a:tailEnd type="none" w="med" len="med"/>
          </a:ln>
        </p:spPr>
        <p:txBody>
          <a:bodyPr>
            <a:spAutoFit/>
          </a:bodyPr>
          <a:lstStyle/>
          <a:p>
            <a:pPr eaLnBrk="0" hangingPunct="0">
              <a:lnSpc>
                <a:spcPts val="3365"/>
              </a:lnSpc>
            </a:pPr>
            <a:r>
              <a:rPr lang="zh-CN" altLang="en-US" sz="2800" b="1" dirty="0">
                <a:latin typeface="楷体" panose="02010609060101010101" pitchFamily="49" charset="-122"/>
                <a:ea typeface="楷体" panose="02010609060101010101" pitchFamily="49" charset="-122"/>
              </a:rPr>
              <a:t>（</a:t>
            </a:r>
            <a:r>
              <a:rPr lang="zh-CN" altLang="zh-CN" sz="2800" b="1" dirty="0">
                <a:latin typeface="楷体" panose="02010609060101010101" pitchFamily="49" charset="-122"/>
                <a:ea typeface="楷体" panose="02010609060101010101" pitchFamily="49" charset="-122"/>
              </a:rPr>
              <a:t>201</a:t>
            </a:r>
            <a:r>
              <a:rPr lang="en-US" altLang="zh-CN" sz="2800" b="1" dirty="0">
                <a:latin typeface="楷体" panose="02010609060101010101" pitchFamily="49" charset="-122"/>
                <a:ea typeface="楷体" panose="02010609060101010101" pitchFamily="49" charset="-122"/>
              </a:rPr>
              <a:t>7</a:t>
            </a:r>
            <a:r>
              <a:rPr lang="zh-CN"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海南</a:t>
            </a:r>
            <a:r>
              <a:rPr lang="zh-CN" altLang="zh-CN" sz="2800" b="1" dirty="0">
                <a:latin typeface="楷体" panose="02010609060101010101" pitchFamily="49" charset="-122"/>
                <a:ea typeface="楷体" panose="02010609060101010101" pitchFamily="49" charset="-122"/>
              </a:rPr>
              <a:t>-</a:t>
            </a:r>
            <a:r>
              <a:rPr lang="en-US" altLang="zh-CN" sz="2800" b="1" dirty="0">
                <a:latin typeface="楷体" panose="02010609060101010101" pitchFamily="49" charset="-122"/>
                <a:ea typeface="楷体" panose="02010609060101010101" pitchFamily="49" charset="-122"/>
              </a:rPr>
              <a:t>19</a:t>
            </a:r>
            <a:r>
              <a:rPr lang="zh-CN" altLang="en-US" sz="2800" b="1" dirty="0">
                <a:latin typeface="楷体" panose="02010609060101010101" pitchFamily="49" charset="-122"/>
                <a:ea typeface="楷体" panose="02010609060101010101" pitchFamily="49" charset="-122"/>
              </a:rPr>
              <a:t>）</a:t>
            </a:r>
            <a:r>
              <a:rPr lang="en-US" altLang="zh-CN" sz="2800" b="1" dirty="0">
                <a:latin typeface="楷体" panose="02010609060101010101" pitchFamily="49" charset="-122"/>
                <a:ea typeface="楷体" panose="02010609060101010101" pitchFamily="49" charset="-122"/>
              </a:rPr>
              <a:t>1960</a:t>
            </a:r>
            <a:r>
              <a:rPr lang="zh-CN" altLang="en-US" sz="2800" b="1" dirty="0">
                <a:latin typeface="楷体" panose="02010609060101010101" pitchFamily="49" charset="-122"/>
                <a:ea typeface="楷体" panose="02010609060101010101" pitchFamily="49" charset="-122"/>
              </a:rPr>
              <a:t>年，石油生产国伊拉克、沙特阿拉伯、伊朗等国家建立石油输出国组织，反映了发展中国家反对旧的世界经济秩序的要求。构成这段文字的是</a:t>
            </a:r>
          </a:p>
          <a:p>
            <a:pPr eaLnBrk="0" hangingPunct="0">
              <a:lnSpc>
                <a:spcPts val="3365"/>
              </a:lnSpc>
            </a:pPr>
            <a:r>
              <a:rPr lang="en-US" altLang="zh-CN" sz="2800" b="1" dirty="0">
                <a:latin typeface="楷体" panose="02010609060101010101" pitchFamily="49" charset="-122"/>
                <a:ea typeface="楷体" panose="02010609060101010101" pitchFamily="49" charset="-122"/>
              </a:rPr>
              <a:t>A</a:t>
            </a:r>
            <a:r>
              <a:rPr lang="zh-CN" altLang="en-US" sz="2800" b="1" dirty="0">
                <a:latin typeface="楷体" panose="02010609060101010101" pitchFamily="49" charset="-122"/>
                <a:ea typeface="楷体" panose="02010609060101010101" pitchFamily="49" charset="-122"/>
              </a:rPr>
              <a:t>．历史观点和历史解释               </a:t>
            </a:r>
            <a:r>
              <a:rPr lang="en-US" altLang="zh-CN" sz="2800" b="1" dirty="0">
                <a:latin typeface="楷体" panose="02010609060101010101" pitchFamily="49" charset="-122"/>
                <a:ea typeface="楷体" panose="02010609060101010101" pitchFamily="49" charset="-122"/>
              </a:rPr>
              <a:t/>
            </a:r>
            <a:br>
              <a:rPr lang="en-US" altLang="zh-CN" sz="2800" b="1" dirty="0">
                <a:latin typeface="楷体" panose="02010609060101010101" pitchFamily="49" charset="-122"/>
                <a:ea typeface="楷体" panose="02010609060101010101" pitchFamily="49" charset="-122"/>
              </a:rPr>
            </a:br>
            <a:r>
              <a:rPr lang="en-US" altLang="zh-CN" sz="2800" b="1" dirty="0">
                <a:latin typeface="楷体" panose="02010609060101010101" pitchFamily="49" charset="-122"/>
                <a:ea typeface="楷体" panose="02010609060101010101" pitchFamily="49" charset="-122"/>
              </a:rPr>
              <a:t>B</a:t>
            </a:r>
            <a:r>
              <a:rPr lang="zh-CN" altLang="en-US" sz="2800" b="1" dirty="0">
                <a:latin typeface="楷体" panose="02010609060101010101" pitchFamily="49" charset="-122"/>
                <a:ea typeface="楷体" panose="02010609060101010101" pitchFamily="49" charset="-122"/>
              </a:rPr>
              <a:t>．历史观点和历史结论</a:t>
            </a:r>
          </a:p>
          <a:p>
            <a:pPr eaLnBrk="0" hangingPunct="0">
              <a:lnSpc>
                <a:spcPts val="3365"/>
              </a:lnSpc>
            </a:pPr>
            <a:r>
              <a:rPr lang="en-US" altLang="zh-CN" sz="2800" b="1" dirty="0">
                <a:latin typeface="楷体" panose="02010609060101010101" pitchFamily="49" charset="-122"/>
                <a:ea typeface="楷体" panose="02010609060101010101" pitchFamily="49" charset="-122"/>
              </a:rPr>
              <a:t>C</a:t>
            </a:r>
            <a:r>
              <a:rPr lang="zh-CN" altLang="en-US" sz="2800" b="1" dirty="0">
                <a:latin typeface="楷体" panose="02010609060101010101" pitchFamily="49" charset="-122"/>
                <a:ea typeface="楷体" panose="02010609060101010101" pitchFamily="49" charset="-122"/>
              </a:rPr>
              <a:t>．历史结论和历史解释               </a:t>
            </a:r>
            <a:r>
              <a:rPr lang="en-US" altLang="zh-CN" sz="2800" b="1" dirty="0">
                <a:latin typeface="楷体" panose="02010609060101010101" pitchFamily="49" charset="-122"/>
                <a:ea typeface="楷体" panose="02010609060101010101" pitchFamily="49" charset="-122"/>
              </a:rPr>
              <a:t/>
            </a:r>
            <a:br>
              <a:rPr lang="en-US" altLang="zh-CN" sz="2800" b="1" dirty="0">
                <a:latin typeface="楷体" panose="02010609060101010101" pitchFamily="49" charset="-122"/>
                <a:ea typeface="楷体" panose="02010609060101010101" pitchFamily="49" charset="-122"/>
              </a:rPr>
            </a:br>
            <a:r>
              <a:rPr lang="en-US" altLang="zh-CN" sz="2800" b="1" dirty="0">
                <a:solidFill>
                  <a:srgbClr val="FF0000"/>
                </a:solidFill>
                <a:latin typeface="楷体" panose="02010609060101010101" pitchFamily="49" charset="-122"/>
                <a:ea typeface="楷体" panose="02010609060101010101" pitchFamily="49" charset="-122"/>
              </a:rPr>
              <a:t>D</a:t>
            </a:r>
            <a:r>
              <a:rPr lang="zh-CN" altLang="en-US" sz="2800" b="1" dirty="0">
                <a:solidFill>
                  <a:srgbClr val="FF0000"/>
                </a:solidFill>
                <a:latin typeface="楷体" panose="02010609060101010101" pitchFamily="49" charset="-122"/>
                <a:ea typeface="楷体" panose="02010609060101010101" pitchFamily="49" charset="-122"/>
              </a:rPr>
              <a:t>．历史叙述和历史解释</a:t>
            </a:r>
          </a:p>
          <a:p>
            <a:pPr>
              <a:lnSpc>
                <a:spcPts val="3365"/>
              </a:lnSpc>
            </a:pPr>
            <a:r>
              <a:rPr lang="zh-CN" altLang="en-US" sz="2800" b="1" dirty="0">
                <a:solidFill>
                  <a:srgbClr val="0000FF"/>
                </a:solidFill>
                <a:latin typeface="黑体" panose="02010609060101010101" pitchFamily="49" charset="-122"/>
                <a:ea typeface="黑体" panose="02010609060101010101" pitchFamily="49" charset="-122"/>
              </a:rPr>
              <a:t>        （</a:t>
            </a:r>
            <a:r>
              <a:rPr lang="zh-CN" altLang="en-US" sz="2800" b="1" dirty="0">
                <a:solidFill>
                  <a:srgbClr val="0000FF"/>
                </a:solidFill>
                <a:latin typeface="Arial" panose="020B0604020202020204" pitchFamily="34" charset="0"/>
              </a:rPr>
              <a:t>理解历史叙述与历史结论</a:t>
            </a:r>
            <a:r>
              <a:rPr lang="zh-CN" altLang="en-US" sz="2800" b="1" dirty="0">
                <a:solidFill>
                  <a:srgbClr val="0000FF"/>
                </a:solidFill>
                <a:latin typeface="黑体" panose="02010609060101010101" pitchFamily="49" charset="-122"/>
                <a:ea typeface="黑体" panose="02010609060101010101" pitchFamily="49" charset="-122"/>
              </a:rPr>
              <a:t>）</a:t>
            </a:r>
          </a:p>
        </p:txBody>
      </p:sp>
      <p:sp>
        <p:nvSpPr>
          <p:cNvPr id="31747" name="TextBox 3"/>
          <p:cNvSpPr txBox="1"/>
          <p:nvPr/>
        </p:nvSpPr>
        <p:spPr>
          <a:xfrm>
            <a:off x="1447800" y="1066800"/>
            <a:ext cx="4953000" cy="523875"/>
          </a:xfrm>
          <a:prstGeom prst="rect">
            <a:avLst/>
          </a:prstGeom>
          <a:solidFill>
            <a:srgbClr val="92CDD2"/>
          </a:solidFill>
          <a:ln w="9525">
            <a:noFill/>
          </a:ln>
        </p:spPr>
        <p:txBody>
          <a:bodyPr>
            <a:spAutoFit/>
          </a:bodyPr>
          <a:lstStyle/>
          <a:p>
            <a:r>
              <a:rPr lang="zh-CN" altLang="en-US" sz="2800" b="1" dirty="0">
                <a:solidFill>
                  <a:srgbClr val="000000"/>
                </a:solidFill>
                <a:latin typeface="Arial" panose="020B0604020202020204" pitchFamily="34" charset="0"/>
              </a:rPr>
              <a:t>认识二     史学理论深入考察</a:t>
            </a:r>
            <a:endParaRPr lang="zh-CN" altLang="en-US" sz="2800" b="1" dirty="0">
              <a:solidFill>
                <a:srgbClr val="000000"/>
              </a:solidFill>
              <a:latin typeface="微软雅黑" panose="020B0503020204020204" pitchFamily="34" charset="-122"/>
              <a:ea typeface="微软雅黑" panose="020B0503020204020204" pitchFamily="34" charset="-122"/>
            </a:endParaRPr>
          </a:p>
        </p:txBody>
      </p:sp>
      <p:sp>
        <p:nvSpPr>
          <p:cNvPr id="31748" name="矩形 5"/>
          <p:cNvSpPr/>
          <p:nvPr/>
        </p:nvSpPr>
        <p:spPr>
          <a:xfrm>
            <a:off x="228600" y="76200"/>
            <a:ext cx="4108450" cy="646113"/>
          </a:xfrm>
          <a:prstGeom prst="rect">
            <a:avLst/>
          </a:prstGeom>
          <a:noFill/>
          <a:ln w="9525">
            <a:noFill/>
          </a:ln>
        </p:spPr>
        <p:txBody>
          <a:bodyPr wrap="none">
            <a:spAutoFit/>
          </a:bodyPr>
          <a:lstStyle/>
          <a:p>
            <a:r>
              <a:rPr lang="zh-CN" altLang="en-US" sz="3600" dirty="0">
                <a:solidFill>
                  <a:srgbClr val="000000"/>
                </a:solidFill>
                <a:latin typeface="楷体" panose="02010609060101010101" pitchFamily="49" charset="-122"/>
                <a:ea typeface="楷体" panose="02010609060101010101" pitchFamily="49" charset="-122"/>
              </a:rPr>
              <a:t>一、研考纲明方向 </a:t>
            </a:r>
            <a:endParaRPr lang="zh-CN" altLang="en-US" dirty="0">
              <a:latin typeface="楷体" panose="02010609060101010101" pitchFamily="49" charset="-122"/>
              <a:ea typeface="楷体" panose="02010609060101010101" pitchFamily="49"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文本框 217089"/>
          <p:cNvSpPr txBox="1"/>
          <p:nvPr/>
        </p:nvSpPr>
        <p:spPr>
          <a:xfrm>
            <a:off x="544513" y="1568450"/>
            <a:ext cx="8102600" cy="5289550"/>
          </a:xfrm>
          <a:prstGeom prst="rect">
            <a:avLst/>
          </a:prstGeom>
          <a:noFill/>
          <a:ln w="19050" cap="flat" cmpd="sng">
            <a:solidFill>
              <a:srgbClr val="FF0000"/>
            </a:solidFill>
            <a:prstDash val="solid"/>
            <a:miter/>
            <a:headEnd type="none" w="med" len="med"/>
            <a:tailEnd type="none" w="med" len="med"/>
          </a:ln>
        </p:spPr>
        <p:txBody>
          <a:bodyPr>
            <a:spAutoFit/>
          </a:bodyPr>
          <a:lstStyle/>
          <a:p>
            <a:pPr>
              <a:lnSpc>
                <a:spcPct val="130000"/>
              </a:lnSpc>
            </a:pPr>
            <a:r>
              <a:rPr lang="zh-CN" altLang="en-US" sz="2800" b="1" dirty="0">
                <a:latin typeface="楷体" panose="02010609060101010101" pitchFamily="49" charset="-122"/>
                <a:ea typeface="楷体" panose="02010609060101010101" pitchFamily="49" charset="-122"/>
              </a:rPr>
              <a:t>（</a:t>
            </a:r>
            <a:r>
              <a:rPr lang="zh-CN" altLang="zh-CN" sz="2800" b="1" dirty="0">
                <a:latin typeface="楷体" panose="02010609060101010101" pitchFamily="49" charset="-122"/>
                <a:ea typeface="楷体" panose="02010609060101010101" pitchFamily="49" charset="-122"/>
              </a:rPr>
              <a:t>201</a:t>
            </a:r>
            <a:r>
              <a:rPr lang="en-US" altLang="zh-CN" sz="2800" b="1" dirty="0">
                <a:latin typeface="楷体" panose="02010609060101010101" pitchFamily="49" charset="-122"/>
                <a:ea typeface="楷体" panose="02010609060101010101" pitchFamily="49" charset="-122"/>
              </a:rPr>
              <a:t>7</a:t>
            </a:r>
            <a:r>
              <a:rPr lang="zh-CN" altLang="zh-CN" sz="2800" b="1" dirty="0">
                <a:latin typeface="楷体" panose="02010609060101010101" pitchFamily="49" charset="-122"/>
                <a:ea typeface="楷体" panose="02010609060101010101" pitchFamily="49" charset="-122"/>
              </a:rPr>
              <a:t>-</a:t>
            </a:r>
            <a:r>
              <a:rPr lang="en-US" altLang="zh-CN" sz="2800" b="1" dirty="0">
                <a:latin typeface="楷体" panose="02010609060101010101" pitchFamily="49" charset="-122"/>
                <a:ea typeface="楷体" panose="02010609060101010101" pitchFamily="49" charset="-122"/>
              </a:rPr>
              <a:t>1</a:t>
            </a:r>
            <a:r>
              <a:rPr lang="zh-CN" altLang="zh-CN" sz="2800" b="1" dirty="0">
                <a:latin typeface="楷体" panose="02010609060101010101" pitchFamily="49" charset="-122"/>
                <a:ea typeface="楷体" panose="02010609060101010101" pitchFamily="49" charset="-122"/>
              </a:rPr>
              <a:t>-</a:t>
            </a:r>
            <a:r>
              <a:rPr lang="en-US" altLang="zh-CN" sz="2800" b="1" dirty="0">
                <a:latin typeface="楷体" panose="02010609060101010101" pitchFamily="49" charset="-122"/>
                <a:ea typeface="楷体" panose="02010609060101010101" pitchFamily="49" charset="-122"/>
              </a:rPr>
              <a:t>42</a:t>
            </a:r>
            <a:r>
              <a:rPr lang="zh-CN" altLang="en-US" sz="2800" b="1" dirty="0">
                <a:latin typeface="楷体" panose="02010609060101010101" pitchFamily="49" charset="-122"/>
                <a:ea typeface="楷体" panose="02010609060101010101" pitchFamily="49" charset="-122"/>
              </a:rPr>
              <a:t>）</a:t>
            </a:r>
            <a:r>
              <a:rPr lang="zh-CN" altLang="zh-CN" sz="2000" b="1" dirty="0">
                <a:latin typeface="楷体" panose="02010609060101010101" pitchFamily="49" charset="-122"/>
                <a:ea typeface="楷体" panose="02010609060101010101" pitchFamily="49" charset="-122"/>
              </a:rPr>
              <a:t>表4为14～17世纪中外历史事件简表。从表中提取相互关联的中外历史信息，自拟论题，并结合所学知识予以阐述。（要求：写明论题，中外关联，史论结合。）</a:t>
            </a:r>
            <a:r>
              <a:rPr lang="zh-CN" altLang="zh-CN" sz="1200" b="1" dirty="0">
                <a:latin typeface="楷体" panose="02010609060101010101" pitchFamily="49" charset="-122"/>
                <a:ea typeface="楷体" panose="02010609060101010101" pitchFamily="49" charset="-122"/>
              </a:rPr>
              <a:t/>
            </a:r>
            <a:br>
              <a:rPr lang="zh-CN" altLang="zh-CN" sz="1200" b="1" dirty="0">
                <a:latin typeface="楷体" panose="02010609060101010101" pitchFamily="49" charset="-122"/>
                <a:ea typeface="楷体" panose="02010609060101010101" pitchFamily="49" charset="-122"/>
              </a:rPr>
            </a:br>
            <a:r>
              <a:rPr lang="zh-CN" altLang="zh-CN" sz="1200" b="1" dirty="0">
                <a:latin typeface="楷体" panose="02010609060101010101" pitchFamily="49" charset="-122"/>
                <a:ea typeface="楷体" panose="02010609060101010101" pitchFamily="49" charset="-122"/>
              </a:rPr>
              <a:t/>
            </a:r>
            <a:br>
              <a:rPr lang="zh-CN" altLang="zh-CN" sz="1200" b="1" dirty="0">
                <a:latin typeface="楷体" panose="02010609060101010101" pitchFamily="49" charset="-122"/>
                <a:ea typeface="楷体" panose="02010609060101010101" pitchFamily="49" charset="-122"/>
              </a:rPr>
            </a:br>
            <a:endParaRPr lang="zh-CN" altLang="zh-CN" sz="1200" b="1" dirty="0">
              <a:latin typeface="楷体" panose="02010609060101010101" pitchFamily="49" charset="-122"/>
              <a:ea typeface="楷体" panose="02010609060101010101" pitchFamily="49" charset="-122"/>
            </a:endParaRPr>
          </a:p>
          <a:p>
            <a:pPr>
              <a:lnSpc>
                <a:spcPct val="130000"/>
              </a:lnSpc>
            </a:pPr>
            <a:endParaRPr lang="zh-CN" altLang="en-US" sz="2800" b="1" dirty="0">
              <a:latin typeface="楷体" panose="02010609060101010101" pitchFamily="49" charset="-122"/>
              <a:ea typeface="楷体" panose="02010609060101010101" pitchFamily="49" charset="-122"/>
            </a:endParaRPr>
          </a:p>
          <a:p>
            <a:pPr>
              <a:lnSpc>
                <a:spcPct val="130000"/>
              </a:lnSpc>
            </a:pPr>
            <a:endParaRPr lang="zh-CN" altLang="zh-CN" sz="2800" b="1" dirty="0">
              <a:latin typeface="楷体" panose="02010609060101010101" pitchFamily="49" charset="-122"/>
              <a:ea typeface="楷体" panose="02010609060101010101" pitchFamily="49" charset="-122"/>
            </a:endParaRPr>
          </a:p>
          <a:p>
            <a:pPr>
              <a:lnSpc>
                <a:spcPct val="130000"/>
              </a:lnSpc>
            </a:pPr>
            <a:endParaRPr lang="zh-CN" altLang="zh-CN" sz="2800" b="1" dirty="0">
              <a:latin typeface="楷体" panose="02010609060101010101" pitchFamily="49" charset="-122"/>
              <a:ea typeface="楷体" panose="02010609060101010101" pitchFamily="49" charset="-122"/>
            </a:endParaRPr>
          </a:p>
          <a:p>
            <a:pPr>
              <a:lnSpc>
                <a:spcPct val="130000"/>
              </a:lnSpc>
            </a:pPr>
            <a:endParaRPr lang="zh-CN" altLang="zh-CN" sz="2800" b="1" dirty="0">
              <a:latin typeface="楷体" panose="02010609060101010101" pitchFamily="49" charset="-122"/>
              <a:ea typeface="楷体" panose="02010609060101010101" pitchFamily="49" charset="-122"/>
            </a:endParaRPr>
          </a:p>
          <a:p>
            <a:pPr>
              <a:lnSpc>
                <a:spcPct val="130000"/>
              </a:lnSpc>
            </a:pPr>
            <a:endParaRPr lang="zh-CN" altLang="zh-CN" sz="2800" b="1" dirty="0">
              <a:latin typeface="楷体" panose="02010609060101010101" pitchFamily="49" charset="-122"/>
              <a:ea typeface="楷体" panose="02010609060101010101" pitchFamily="49" charset="-122"/>
            </a:endParaRPr>
          </a:p>
          <a:p>
            <a:pPr>
              <a:lnSpc>
                <a:spcPct val="130000"/>
              </a:lnSpc>
            </a:pPr>
            <a:endParaRPr lang="zh-CN" altLang="zh-CN" sz="2800" b="1" dirty="0">
              <a:latin typeface="楷体" panose="02010609060101010101" pitchFamily="49" charset="-122"/>
              <a:ea typeface="楷体" panose="02010609060101010101" pitchFamily="49" charset="-122"/>
            </a:endParaRPr>
          </a:p>
        </p:txBody>
      </p:sp>
      <p:graphicFrame>
        <p:nvGraphicFramePr>
          <p:cNvPr id="2" name="表格 1"/>
          <p:cNvGraphicFramePr>
            <a:graphicFrameLocks noGrp="1"/>
          </p:cNvGraphicFramePr>
          <p:nvPr/>
        </p:nvGraphicFramePr>
        <p:xfrm>
          <a:off x="771525" y="3048000"/>
          <a:ext cx="7675563" cy="3659188"/>
        </p:xfrm>
        <a:graphic>
          <a:graphicData uri="http://schemas.openxmlformats.org/drawingml/2006/table">
            <a:tbl>
              <a:tblPr/>
              <a:tblGrid>
                <a:gridCol w="1503363"/>
                <a:gridCol w="3614737"/>
                <a:gridCol w="2557463"/>
              </a:tblGrid>
              <a:tr h="244496">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dirty="0" smtClean="0">
                          <a:ln>
                            <a:noFill/>
                          </a:ln>
                          <a:solidFill>
                            <a:schemeClr val="tx1"/>
                          </a:solidFill>
                          <a:effectLst/>
                          <a:latin typeface="楷体_GB2312" charset="0"/>
                          <a:ea typeface="宋体" panose="02010600030101010101" pitchFamily="2" charset="-122"/>
                        </a:rPr>
                        <a:t>时间</a:t>
                      </a:r>
                    </a:p>
                  </a:txBody>
                  <a:tcPr marL="0" marR="0" marT="0" marB="1" anchor="ctr"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smtClean="0">
                          <a:ln>
                            <a:noFill/>
                          </a:ln>
                          <a:solidFill>
                            <a:schemeClr val="tx1"/>
                          </a:solidFill>
                          <a:effectLst/>
                          <a:latin typeface="楷体_GB2312" charset="0"/>
                          <a:ea typeface="宋体" panose="02010600030101010101" pitchFamily="2" charset="-122"/>
                        </a:rPr>
                        <a:t>中国</a:t>
                      </a:r>
                    </a:p>
                  </a:txBody>
                  <a:tcPr marL="0" marR="0" marT="0" marB="1" horzOverflow="overflow">
                    <a:lnL w="12700" cap="flat" cmpd="sng" algn="ctr">
                      <a:solidFill>
                        <a:srgbClr val="08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smtClean="0">
                          <a:ln>
                            <a:noFill/>
                          </a:ln>
                          <a:solidFill>
                            <a:schemeClr val="tx1"/>
                          </a:solidFill>
                          <a:effectLst/>
                          <a:latin typeface="楷体_GB2312" charset="0"/>
                          <a:ea typeface="宋体" panose="02010600030101010101" pitchFamily="2" charset="-122"/>
                        </a:rPr>
                        <a:t>外国</a:t>
                      </a:r>
                    </a:p>
                  </a:txBody>
                  <a:tcPr marL="0" marR="0" marT="0" marB="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r>
              <a:tr h="97544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14</a:t>
                      </a:r>
                      <a:r>
                        <a:rPr kumimoji="0" lang="zh-CN" altLang="en-US" sz="1600" b="1" i="0" u="none" strike="noStrike" cap="none" normalizeH="0" baseline="0" smtClean="0">
                          <a:ln>
                            <a:noFill/>
                          </a:ln>
                          <a:solidFill>
                            <a:schemeClr val="tx1"/>
                          </a:solidFill>
                          <a:effectLst/>
                          <a:latin typeface="楷体_GB2312" charset="0"/>
                          <a:ea typeface="宋体" panose="02010600030101010101" pitchFamily="2" charset="-122"/>
                        </a:rPr>
                        <a:t>～</a:t>
                      </a:r>
                      <a:r>
                        <a:rPr kumimoji="0" lang="en-US" altLang="zh-CN"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15</a:t>
                      </a:r>
                      <a:r>
                        <a:rPr kumimoji="0" lang="zh-CN" altLang="en-US"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世纪</a:t>
                      </a:r>
                    </a:p>
                  </a:txBody>
                  <a:tcPr marL="0" marR="0" marT="0" marB="1" anchor="ctr"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dirty="0" smtClean="0">
                          <a:ln>
                            <a:noFill/>
                          </a:ln>
                          <a:solidFill>
                            <a:schemeClr val="tx1"/>
                          </a:solidFill>
                          <a:effectLst/>
                          <a:latin typeface="楷体_GB2312" charset="0"/>
                          <a:ea typeface="宋体" panose="02010600030101010101" pitchFamily="2" charset="-122"/>
                        </a:rPr>
                        <a:t>朱元</a:t>
                      </a:r>
                      <a:r>
                        <a:rPr kumimoji="0" lang="zh-CN" altLang="en-US" sz="16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璋在位期间，与占城、爪哇、暹罗等</a:t>
                      </a:r>
                      <a:r>
                        <a:rPr kumimoji="0" lang="en-US" altLang="zh-CN" sz="16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30</a:t>
                      </a:r>
                      <a:r>
                        <a:rPr kumimoji="0" lang="zh-CN" altLang="en-US" sz="16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余国</a:t>
                      </a:r>
                      <a:r>
                        <a:rPr kumimoji="0" lang="zh-CN" altLang="en-US" sz="1600" b="1" i="0" u="none" strike="noStrike" cap="none" normalizeH="0" baseline="0" dirty="0" smtClean="0">
                          <a:ln>
                            <a:noFill/>
                          </a:ln>
                          <a:solidFill>
                            <a:schemeClr val="tx1"/>
                          </a:solidFill>
                          <a:effectLst/>
                          <a:latin typeface="楷体_GB2312" charset="0"/>
                          <a:ea typeface="宋体" panose="02010600030101010101" pitchFamily="2" charset="-122"/>
                        </a:rPr>
                        <a:t>进行官方贸易。废除丞相制度。郑和七下西洋，是世界航海史和中国古代对外交往史上的</a:t>
                      </a:r>
                      <a:r>
                        <a:rPr kumimoji="0" lang="zh-CN" altLang="en-US" sz="1600" b="1" i="0" u="sng" strike="noStrike" cap="none" normalizeH="0" baseline="0" dirty="0" smtClean="0">
                          <a:ln>
                            <a:noFill/>
                          </a:ln>
                          <a:solidFill>
                            <a:srgbClr val="0000FF"/>
                          </a:solidFill>
                          <a:effectLst/>
                          <a:latin typeface="楷体_GB2312" charset="0"/>
                          <a:ea typeface="宋体" panose="02010600030101010101" pitchFamily="2" charset="-122"/>
                        </a:rPr>
                        <a:t>壮举</a:t>
                      </a:r>
                      <a:r>
                        <a:rPr kumimoji="0" lang="zh-CN" altLang="en-US" sz="1600" b="1" i="0" u="none" strike="noStrike" cap="none" normalizeH="0" baseline="0" dirty="0" smtClean="0">
                          <a:ln>
                            <a:noFill/>
                          </a:ln>
                          <a:solidFill>
                            <a:schemeClr val="tx1"/>
                          </a:solidFill>
                          <a:effectLst/>
                          <a:latin typeface="楷体_GB2312" charset="0"/>
                          <a:ea typeface="宋体" panose="02010600030101010101" pitchFamily="2" charset="-122"/>
                        </a:rPr>
                        <a:t>。</a:t>
                      </a:r>
                    </a:p>
                  </a:txBody>
                  <a:tcPr marL="0" marR="0" marT="0" marB="1" horzOverflow="overflow">
                    <a:lnL w="12700" cap="flat" cmpd="sng" algn="ctr">
                      <a:solidFill>
                        <a:srgbClr val="08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dirty="0" smtClean="0">
                          <a:ln>
                            <a:noFill/>
                          </a:ln>
                          <a:solidFill>
                            <a:schemeClr val="tx1"/>
                          </a:solidFill>
                          <a:effectLst/>
                          <a:latin typeface="楷体_GB2312" charset="0"/>
                          <a:ea typeface="宋体" panose="02010600030101010101" pitchFamily="2" charset="-122"/>
                        </a:rPr>
                        <a:t>德国人古登堡发明了最早的印刷机。哥伦布到达美洲大陆。佛罗伦萨</a:t>
                      </a:r>
                      <a:r>
                        <a:rPr kumimoji="0" lang="en-US" altLang="zh-CN" sz="16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200</a:t>
                      </a:r>
                      <a:r>
                        <a:rPr kumimoji="0" lang="zh-CN" altLang="en-US" sz="16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余家纺织工场雇佣</a:t>
                      </a:r>
                      <a:r>
                        <a:rPr kumimoji="0" lang="en-US" altLang="zh-CN" sz="16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a:t>
                      </a:r>
                      <a:r>
                        <a:rPr kumimoji="0" lang="zh-CN" altLang="en-US" sz="16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万余名</a:t>
                      </a:r>
                      <a:r>
                        <a:rPr kumimoji="0" lang="zh-CN" altLang="en-US" sz="1600" b="1" i="0" u="none" strike="noStrike" cap="none" normalizeH="0" baseline="0" dirty="0" smtClean="0">
                          <a:ln>
                            <a:noFill/>
                          </a:ln>
                          <a:solidFill>
                            <a:schemeClr val="tx1"/>
                          </a:solidFill>
                          <a:effectLst/>
                          <a:latin typeface="楷体_GB2312" charset="0"/>
                          <a:ea typeface="宋体" panose="02010600030101010101" pitchFamily="2" charset="-122"/>
                        </a:rPr>
                        <a:t>工人。</a:t>
                      </a:r>
                    </a:p>
                  </a:txBody>
                  <a:tcPr marL="0" marR="0" marT="0" marB="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r>
              <a:tr h="1463801">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16</a:t>
                      </a:r>
                      <a:r>
                        <a:rPr kumimoji="0" lang="zh-CN" altLang="en-US" sz="1600" b="1" i="0" u="none" strike="noStrike" cap="none" normalizeH="0" baseline="0" dirty="0" smtClean="0">
                          <a:ln>
                            <a:noFill/>
                          </a:ln>
                          <a:solidFill>
                            <a:schemeClr val="tx1"/>
                          </a:solidFill>
                          <a:effectLst/>
                          <a:latin typeface="楷体_GB2312" charset="0"/>
                          <a:ea typeface="宋体" panose="02010600030101010101" pitchFamily="2" charset="-122"/>
                        </a:rPr>
                        <a:t>世纪</a:t>
                      </a:r>
                      <a:endParaRPr kumimoji="0" lang="zh-CN" altLang="en-US" sz="16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1" anchor="ctr"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dirty="0" smtClean="0">
                          <a:ln>
                            <a:noFill/>
                          </a:ln>
                          <a:solidFill>
                            <a:schemeClr val="tx1"/>
                          </a:solidFill>
                          <a:effectLst/>
                          <a:latin typeface="楷体_GB2312" charset="0"/>
                          <a:ea typeface="宋体" panose="02010600030101010101" pitchFamily="2" charset="-122"/>
                        </a:rPr>
                        <a:t>张居正进行赋役合一、统一征银的“一条鞭法”改革。李时珍</a:t>
                      </a:r>
                      <a:r>
                        <a:rPr kumimoji="0" lang="en-US" altLang="zh-CN" sz="1600" b="1" i="0" u="none" strike="noStrike" cap="none" normalizeH="0" baseline="0" dirty="0" smtClean="0">
                          <a:ln>
                            <a:noFill/>
                          </a:ln>
                          <a:solidFill>
                            <a:schemeClr val="tx1"/>
                          </a:solidFill>
                          <a:effectLst/>
                          <a:latin typeface="楷体_GB2312" charset="0"/>
                          <a:ea typeface="宋体" panose="02010600030101010101" pitchFamily="2" charset="-122"/>
                        </a:rPr>
                        <a:t>《</a:t>
                      </a:r>
                      <a:r>
                        <a:rPr kumimoji="0" lang="zh-CN" altLang="en-US" sz="1600" b="1" i="0" u="none" strike="noStrike" cap="none" normalizeH="0" baseline="0" dirty="0" smtClean="0">
                          <a:ln>
                            <a:noFill/>
                          </a:ln>
                          <a:solidFill>
                            <a:schemeClr val="tx1"/>
                          </a:solidFill>
                          <a:effectLst/>
                          <a:latin typeface="楷体_GB2312" charset="0"/>
                          <a:ea typeface="宋体" panose="02010600030101010101" pitchFamily="2" charset="-122"/>
                        </a:rPr>
                        <a:t>本草纲目</a:t>
                      </a:r>
                      <a:r>
                        <a:rPr kumimoji="0" lang="en-US" altLang="zh-CN" sz="1600" b="1" i="0" u="none" strike="noStrike" cap="none" normalizeH="0" baseline="0" dirty="0" smtClean="0">
                          <a:ln>
                            <a:noFill/>
                          </a:ln>
                          <a:solidFill>
                            <a:schemeClr val="tx1"/>
                          </a:solidFill>
                          <a:effectLst/>
                          <a:latin typeface="楷体_GB2312" charset="0"/>
                          <a:ea typeface="宋体" panose="02010600030101010101" pitchFamily="2" charset="-122"/>
                        </a:rPr>
                        <a:t>》</a:t>
                      </a:r>
                      <a:r>
                        <a:rPr kumimoji="0" lang="zh-CN" altLang="en-US" sz="1600" b="1" i="0" u="none" strike="noStrike" cap="none" normalizeH="0" baseline="0" dirty="0" smtClean="0">
                          <a:ln>
                            <a:noFill/>
                          </a:ln>
                          <a:solidFill>
                            <a:schemeClr val="tx1"/>
                          </a:solidFill>
                          <a:effectLst/>
                          <a:latin typeface="楷体_GB2312" charset="0"/>
                          <a:ea typeface="宋体" panose="02010600030101010101" pitchFamily="2" charset="-122"/>
                        </a:rPr>
                        <a:t>刊刻。玉米、番薯、马铃薯等高产作物传入中国。汤显祖出生，代表作</a:t>
                      </a:r>
                      <a:r>
                        <a:rPr kumimoji="0" lang="en-US" altLang="zh-CN" sz="1600" b="1" i="0" u="none" strike="noStrike" cap="none" normalizeH="0" baseline="0" dirty="0" smtClean="0">
                          <a:ln>
                            <a:noFill/>
                          </a:ln>
                          <a:solidFill>
                            <a:schemeClr val="tx1"/>
                          </a:solidFill>
                          <a:effectLst/>
                          <a:latin typeface="楷体_GB2312" charset="0"/>
                          <a:ea typeface="宋体" panose="02010600030101010101" pitchFamily="2" charset="-122"/>
                        </a:rPr>
                        <a:t>《</a:t>
                      </a:r>
                      <a:r>
                        <a:rPr kumimoji="0" lang="zh-CN" altLang="en-US" sz="1600" b="1" i="0" u="none" strike="noStrike" cap="none" normalizeH="0" baseline="0" dirty="0" smtClean="0">
                          <a:ln>
                            <a:noFill/>
                          </a:ln>
                          <a:solidFill>
                            <a:schemeClr val="tx1"/>
                          </a:solidFill>
                          <a:effectLst/>
                          <a:latin typeface="楷体_GB2312" charset="0"/>
                          <a:ea typeface="宋体" panose="02010600030101010101" pitchFamily="2" charset="-122"/>
                        </a:rPr>
                        <a:t>牡丹亭</a:t>
                      </a:r>
                      <a:r>
                        <a:rPr kumimoji="0" lang="en-US" altLang="zh-CN" sz="1600" b="1" i="0" u="none" strike="noStrike" cap="none" normalizeH="0" baseline="0" dirty="0" smtClean="0">
                          <a:ln>
                            <a:noFill/>
                          </a:ln>
                          <a:solidFill>
                            <a:schemeClr val="tx1"/>
                          </a:solidFill>
                          <a:effectLst/>
                          <a:latin typeface="楷体_GB2312" charset="0"/>
                          <a:ea typeface="宋体" panose="02010600030101010101" pitchFamily="2" charset="-122"/>
                        </a:rPr>
                        <a:t>》</a:t>
                      </a:r>
                      <a:r>
                        <a:rPr kumimoji="0" lang="zh-CN" altLang="en-US" sz="1600" b="1" i="0" u="none" strike="noStrike" cap="none" normalizeH="0" baseline="0" dirty="0" smtClean="0">
                          <a:ln>
                            <a:noFill/>
                          </a:ln>
                          <a:solidFill>
                            <a:schemeClr val="tx1"/>
                          </a:solidFill>
                          <a:effectLst/>
                          <a:latin typeface="楷体_GB2312" charset="0"/>
                          <a:ea typeface="宋体" panose="02010600030101010101" pitchFamily="2" charset="-122"/>
                        </a:rPr>
                        <a:t>表现男女主人公</a:t>
                      </a:r>
                      <a:r>
                        <a:rPr kumimoji="0" lang="zh-CN" altLang="en-US" sz="1600" b="1" i="0" u="none" strike="noStrike" cap="none" normalizeH="0" baseline="0" dirty="0" smtClean="0">
                          <a:ln>
                            <a:noFill/>
                          </a:ln>
                          <a:solidFill>
                            <a:srgbClr val="0000FF"/>
                          </a:solidFill>
                          <a:effectLst/>
                          <a:latin typeface="楷体_GB2312" charset="0"/>
                          <a:ea typeface="宋体" panose="02010600030101010101" pitchFamily="2" charset="-122"/>
                        </a:rPr>
                        <a:t>冲破礼教束缚，追求爱情自由</a:t>
                      </a:r>
                      <a:r>
                        <a:rPr kumimoji="0" lang="zh-CN" altLang="en-US" sz="1600" b="1" i="0" u="none" strike="noStrike" cap="none" normalizeH="0" baseline="0" dirty="0" smtClean="0">
                          <a:ln>
                            <a:noFill/>
                          </a:ln>
                          <a:solidFill>
                            <a:schemeClr val="tx1"/>
                          </a:solidFill>
                          <a:effectLst/>
                          <a:latin typeface="楷体_GB2312" charset="0"/>
                          <a:ea typeface="宋体" panose="02010600030101010101" pitchFamily="2" charset="-122"/>
                        </a:rPr>
                        <a:t>。</a:t>
                      </a:r>
                    </a:p>
                  </a:txBody>
                  <a:tcPr marL="0" marR="0" marT="0" marB="1" horzOverflow="overflow">
                    <a:lnL w="12700" cap="flat" cmpd="sng" algn="ctr">
                      <a:solidFill>
                        <a:srgbClr val="08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dirty="0" smtClean="0">
                          <a:ln>
                            <a:noFill/>
                          </a:ln>
                          <a:solidFill>
                            <a:schemeClr val="tx1"/>
                          </a:solidFill>
                          <a:effectLst/>
                          <a:latin typeface="楷体_GB2312" charset="0"/>
                          <a:ea typeface="宋体" panose="02010600030101010101" pitchFamily="2" charset="-122"/>
                        </a:rPr>
                        <a:t>哥白尼提出“</a:t>
                      </a:r>
                      <a:r>
                        <a:rPr kumimoji="0" lang="zh-CN" altLang="en-US" sz="1600" b="1" i="0" u="none" strike="noStrike" cap="none" normalizeH="0" baseline="0" dirty="0" smtClean="0">
                          <a:ln>
                            <a:noFill/>
                          </a:ln>
                          <a:solidFill>
                            <a:srgbClr val="0000FF"/>
                          </a:solidFill>
                          <a:effectLst/>
                          <a:latin typeface="楷体_GB2312" charset="0"/>
                          <a:ea typeface="宋体" panose="02010600030101010101" pitchFamily="2" charset="-122"/>
                        </a:rPr>
                        <a:t>太阳中心说</a:t>
                      </a:r>
                      <a:r>
                        <a:rPr kumimoji="0" lang="zh-CN" altLang="en-US" sz="1600" b="1" i="0" u="none" strike="noStrike" cap="none" normalizeH="0" baseline="0" dirty="0" smtClean="0">
                          <a:ln>
                            <a:noFill/>
                          </a:ln>
                          <a:solidFill>
                            <a:schemeClr val="tx1"/>
                          </a:solidFill>
                          <a:effectLst/>
                          <a:latin typeface="楷体_GB2312" charset="0"/>
                          <a:ea typeface="宋体" panose="02010600030101010101" pitchFamily="2" charset="-122"/>
                        </a:rPr>
                        <a:t>”。意大利传教士利玛窦到中国，传播了西方自然科学知识。莎士比亚出生，代表作</a:t>
                      </a:r>
                      <a:r>
                        <a:rPr kumimoji="0" lang="en-US" altLang="zh-CN" sz="1600" b="1" i="0" u="none" strike="noStrike" cap="none" normalizeH="0" baseline="0" dirty="0" smtClean="0">
                          <a:ln>
                            <a:noFill/>
                          </a:ln>
                          <a:solidFill>
                            <a:schemeClr val="tx1"/>
                          </a:solidFill>
                          <a:effectLst/>
                          <a:latin typeface="楷体_GB2312" charset="0"/>
                          <a:ea typeface="宋体" panose="02010600030101010101" pitchFamily="2" charset="-122"/>
                        </a:rPr>
                        <a:t>《</a:t>
                      </a:r>
                      <a:r>
                        <a:rPr kumimoji="0" lang="zh-CN" altLang="en-US" sz="1600" b="1" i="0" u="none" strike="noStrike" cap="none" normalizeH="0" baseline="0" dirty="0" smtClean="0">
                          <a:ln>
                            <a:noFill/>
                          </a:ln>
                          <a:solidFill>
                            <a:schemeClr val="tx1"/>
                          </a:solidFill>
                          <a:effectLst/>
                          <a:latin typeface="楷体_GB2312" charset="0"/>
                          <a:ea typeface="宋体" panose="02010600030101010101" pitchFamily="2" charset="-122"/>
                        </a:rPr>
                        <a:t>哈姆雷特</a:t>
                      </a:r>
                      <a:r>
                        <a:rPr kumimoji="0" lang="en-US" altLang="zh-CN" sz="1600" b="1" i="0" u="none" strike="noStrike" cap="none" normalizeH="0" baseline="0" dirty="0" smtClean="0">
                          <a:ln>
                            <a:noFill/>
                          </a:ln>
                          <a:solidFill>
                            <a:schemeClr val="tx1"/>
                          </a:solidFill>
                          <a:effectLst/>
                          <a:latin typeface="楷体_GB2312" charset="0"/>
                          <a:ea typeface="宋体" panose="02010600030101010101" pitchFamily="2" charset="-122"/>
                        </a:rPr>
                        <a:t>》</a:t>
                      </a:r>
                      <a:r>
                        <a:rPr kumimoji="0" lang="zh-CN" altLang="en-US" sz="1600" b="1" i="0" u="none" strike="noStrike" cap="none" normalizeH="0" baseline="0" dirty="0" smtClean="0">
                          <a:ln>
                            <a:noFill/>
                          </a:ln>
                          <a:solidFill>
                            <a:schemeClr val="tx1"/>
                          </a:solidFill>
                          <a:effectLst/>
                          <a:latin typeface="楷体_GB2312" charset="0"/>
                          <a:ea typeface="宋体" panose="02010600030101010101" pitchFamily="2" charset="-122"/>
                        </a:rPr>
                        <a:t>。</a:t>
                      </a:r>
                    </a:p>
                  </a:txBody>
                  <a:tcPr marL="0" marR="0" marT="0" marB="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r>
              <a:tr h="97544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17</a:t>
                      </a:r>
                      <a:r>
                        <a:rPr kumimoji="0" lang="zh-CN" altLang="en-US"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世纪</a:t>
                      </a:r>
                    </a:p>
                  </a:txBody>
                  <a:tcPr marL="0" marR="0" marT="0" marB="1" anchor="ctr"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dirty="0" smtClean="0">
                          <a:ln>
                            <a:noFill/>
                          </a:ln>
                          <a:solidFill>
                            <a:schemeClr val="tx1"/>
                          </a:solidFill>
                          <a:effectLst/>
                          <a:latin typeface="楷体_GB2312" charset="0"/>
                          <a:ea typeface="宋体" panose="02010600030101010101" pitchFamily="2" charset="-122"/>
                        </a:rPr>
                        <a:t>朱子学在日本为官方推崇，成为显学。</a:t>
                      </a:r>
                      <a:r>
                        <a:rPr kumimoji="0" lang="zh-CN" altLang="en-US" sz="1600" b="1" i="0" u="none" strike="noStrike" cap="none" normalizeH="0" baseline="0" dirty="0" smtClean="0">
                          <a:ln>
                            <a:noFill/>
                          </a:ln>
                          <a:solidFill>
                            <a:srgbClr val="0000FF"/>
                          </a:solidFill>
                          <a:effectLst/>
                          <a:latin typeface="楷体_GB2312" charset="0"/>
                          <a:ea typeface="宋体" panose="02010600030101010101" pitchFamily="2" charset="-122"/>
                        </a:rPr>
                        <a:t>茶叶大量</a:t>
                      </a:r>
                      <a:r>
                        <a:rPr kumimoji="0" lang="zh-CN" altLang="en-US" sz="1600" b="1" i="0" u="none" strike="noStrike" cap="none" normalizeH="0" baseline="0" dirty="0" smtClean="0">
                          <a:ln>
                            <a:noFill/>
                          </a:ln>
                          <a:solidFill>
                            <a:schemeClr val="tx1"/>
                          </a:solidFill>
                          <a:effectLst/>
                          <a:latin typeface="楷体_GB2312" charset="0"/>
                          <a:ea typeface="宋体" panose="02010600030101010101" pitchFamily="2" charset="-122"/>
                        </a:rPr>
                        <a:t>输往欧洲。宋应星</a:t>
                      </a:r>
                      <a:r>
                        <a:rPr kumimoji="0" lang="en-US" altLang="zh-CN" sz="1600" b="1" i="0" u="none" strike="noStrike" cap="none" normalizeH="0" baseline="0" dirty="0" smtClean="0">
                          <a:ln>
                            <a:noFill/>
                          </a:ln>
                          <a:solidFill>
                            <a:schemeClr val="tx1"/>
                          </a:solidFill>
                          <a:effectLst/>
                          <a:latin typeface="楷体_GB2312" charset="0"/>
                          <a:ea typeface="宋体" panose="02010600030101010101" pitchFamily="2" charset="-122"/>
                        </a:rPr>
                        <a:t>《</a:t>
                      </a:r>
                      <a:r>
                        <a:rPr kumimoji="0" lang="zh-CN" altLang="en-US" sz="1600" b="1" i="0" u="none" strike="noStrike" cap="none" normalizeH="0" baseline="0" dirty="0" smtClean="0">
                          <a:ln>
                            <a:noFill/>
                          </a:ln>
                          <a:solidFill>
                            <a:schemeClr val="tx1"/>
                          </a:solidFill>
                          <a:effectLst/>
                          <a:latin typeface="楷体_GB2312" charset="0"/>
                          <a:ea typeface="宋体" panose="02010600030101010101" pitchFamily="2" charset="-122"/>
                        </a:rPr>
                        <a:t>天工开物</a:t>
                      </a:r>
                      <a:r>
                        <a:rPr kumimoji="0" lang="en-US" altLang="zh-CN" sz="1600" b="1" i="0" u="none" strike="noStrike" cap="none" normalizeH="0" baseline="0" dirty="0" smtClean="0">
                          <a:ln>
                            <a:noFill/>
                          </a:ln>
                          <a:solidFill>
                            <a:schemeClr val="tx1"/>
                          </a:solidFill>
                          <a:effectLst/>
                          <a:latin typeface="楷体_GB2312" charset="0"/>
                          <a:ea typeface="宋体" panose="02010600030101010101" pitchFamily="2" charset="-122"/>
                        </a:rPr>
                        <a:t>》</a:t>
                      </a:r>
                      <a:r>
                        <a:rPr kumimoji="0" lang="zh-CN" altLang="en-US" sz="1600" b="1" i="0" u="none" strike="noStrike" cap="none" normalizeH="0" baseline="0" dirty="0" smtClean="0">
                          <a:ln>
                            <a:noFill/>
                          </a:ln>
                          <a:solidFill>
                            <a:schemeClr val="tx1"/>
                          </a:solidFill>
                          <a:effectLst/>
                          <a:latin typeface="楷体_GB2312" charset="0"/>
                          <a:ea typeface="宋体" panose="02010600030101010101" pitchFamily="2" charset="-122"/>
                        </a:rPr>
                        <a:t>刊刻。</a:t>
                      </a:r>
                      <a:r>
                        <a:rPr kumimoji="0" lang="zh-CN" altLang="en-US" sz="1600" b="1" i="0" u="none" strike="noStrike" cap="none" normalizeH="0" baseline="0" dirty="0" smtClean="0">
                          <a:ln>
                            <a:noFill/>
                          </a:ln>
                          <a:solidFill>
                            <a:srgbClr val="0000FF"/>
                          </a:solidFill>
                          <a:effectLst/>
                          <a:latin typeface="楷体_GB2312" charset="0"/>
                          <a:ea typeface="宋体" panose="02010600030101010101" pitchFamily="2" charset="-122"/>
                        </a:rPr>
                        <a:t>美洲白银</a:t>
                      </a:r>
                      <a:r>
                        <a:rPr kumimoji="0" lang="zh-CN" altLang="en-US" sz="1600" b="1" i="0" u="none" strike="noStrike" cap="none" normalizeH="0" baseline="0" dirty="0" smtClean="0">
                          <a:ln>
                            <a:noFill/>
                          </a:ln>
                          <a:solidFill>
                            <a:schemeClr val="tx1"/>
                          </a:solidFill>
                          <a:effectLst/>
                          <a:latin typeface="楷体_GB2312" charset="0"/>
                          <a:ea typeface="宋体" panose="02010600030101010101" pitchFamily="2" charset="-122"/>
                        </a:rPr>
                        <a:t>大量流入中国。郑成功收复台湾。</a:t>
                      </a:r>
                    </a:p>
                  </a:txBody>
                  <a:tcPr marL="0" marR="0" marT="0" marB="1" horzOverflow="overflow">
                    <a:lnL w="12700" cap="flat" cmpd="sng" algn="ctr">
                      <a:solidFill>
                        <a:srgbClr val="08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dirty="0" smtClean="0">
                          <a:ln>
                            <a:noFill/>
                          </a:ln>
                          <a:solidFill>
                            <a:schemeClr val="tx1"/>
                          </a:solidFill>
                          <a:effectLst/>
                          <a:latin typeface="楷体_GB2312" charset="0"/>
                          <a:ea typeface="宋体" panose="02010600030101010101" pitchFamily="2" charset="-122"/>
                        </a:rPr>
                        <a:t>英国入侵印度，英属东印度公司在印度开展殖民活动。英国早期移民乘“五月花号”到达北美。</a:t>
                      </a:r>
                    </a:p>
                  </a:txBody>
                  <a:tcPr marL="0" marR="0" marT="0" marB="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r>
            </a:tbl>
          </a:graphicData>
        </a:graphic>
      </p:graphicFrame>
      <p:sp>
        <p:nvSpPr>
          <p:cNvPr id="34841" name="TextBox 4"/>
          <p:cNvSpPr txBox="1"/>
          <p:nvPr/>
        </p:nvSpPr>
        <p:spPr>
          <a:xfrm>
            <a:off x="1447800" y="771525"/>
            <a:ext cx="5334000" cy="523875"/>
          </a:xfrm>
          <a:prstGeom prst="rect">
            <a:avLst/>
          </a:prstGeom>
          <a:solidFill>
            <a:srgbClr val="92CDD2"/>
          </a:solidFill>
          <a:ln w="9525">
            <a:noFill/>
          </a:ln>
        </p:spPr>
        <p:txBody>
          <a:bodyPr>
            <a:spAutoFit/>
          </a:bodyPr>
          <a:lstStyle/>
          <a:p>
            <a:r>
              <a:rPr lang="zh-CN" altLang="en-US" sz="2800" b="1" dirty="0">
                <a:solidFill>
                  <a:srgbClr val="000000"/>
                </a:solidFill>
                <a:latin typeface="Arial" panose="020B0604020202020204" pitchFamily="34" charset="0"/>
              </a:rPr>
              <a:t>认识三     凸显发现问题的能力</a:t>
            </a:r>
            <a:endParaRPr lang="zh-CN" altLang="en-US" sz="2800" b="1" dirty="0">
              <a:solidFill>
                <a:srgbClr val="000000"/>
              </a:solidFill>
              <a:latin typeface="微软雅黑" panose="020B0503020204020204" pitchFamily="34" charset="-122"/>
              <a:ea typeface="微软雅黑" panose="020B0503020204020204" pitchFamily="34" charset="-122"/>
            </a:endParaRPr>
          </a:p>
        </p:txBody>
      </p:sp>
      <p:sp>
        <p:nvSpPr>
          <p:cNvPr id="34842" name="矩形 5"/>
          <p:cNvSpPr/>
          <p:nvPr/>
        </p:nvSpPr>
        <p:spPr>
          <a:xfrm>
            <a:off x="76200" y="0"/>
            <a:ext cx="4108450" cy="646113"/>
          </a:xfrm>
          <a:prstGeom prst="rect">
            <a:avLst/>
          </a:prstGeom>
          <a:noFill/>
          <a:ln w="9525">
            <a:noFill/>
          </a:ln>
        </p:spPr>
        <p:txBody>
          <a:bodyPr wrap="none">
            <a:spAutoFit/>
          </a:bodyPr>
          <a:lstStyle/>
          <a:p>
            <a:r>
              <a:rPr lang="zh-CN" altLang="en-US" sz="3600" dirty="0">
                <a:solidFill>
                  <a:srgbClr val="000000"/>
                </a:solidFill>
                <a:latin typeface="楷体" panose="02010609060101010101" pitchFamily="49" charset="-122"/>
                <a:ea typeface="楷体" panose="02010609060101010101" pitchFamily="49" charset="-122"/>
              </a:rPr>
              <a:t>一、研考纲明方向 </a:t>
            </a:r>
            <a:endParaRPr lang="zh-CN" altLang="en-US" dirty="0">
              <a:latin typeface="楷体" panose="02010609060101010101" pitchFamily="49" charset="-122"/>
              <a:ea typeface="楷体" panose="02010609060101010101" pitchFamily="49"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文本框 217089"/>
          <p:cNvSpPr txBox="1"/>
          <p:nvPr/>
        </p:nvSpPr>
        <p:spPr>
          <a:xfrm>
            <a:off x="241300" y="1581150"/>
            <a:ext cx="8594725" cy="5048250"/>
          </a:xfrm>
          <a:prstGeom prst="rect">
            <a:avLst/>
          </a:prstGeom>
          <a:noFill/>
          <a:ln w="19050" cap="flat" cmpd="sng">
            <a:solidFill>
              <a:srgbClr val="FF0000"/>
            </a:solidFill>
            <a:prstDash val="solid"/>
            <a:miter/>
            <a:headEnd type="none" w="med" len="med"/>
            <a:tailEnd type="none" w="med" len="med"/>
          </a:ln>
        </p:spPr>
        <p:txBody>
          <a:bodyPr>
            <a:spAutoFit/>
          </a:bodyPr>
          <a:lstStyle/>
          <a:p>
            <a:pPr>
              <a:lnSpc>
                <a:spcPct val="130000"/>
              </a:lnSpc>
            </a:pPr>
            <a:r>
              <a:rPr lang="zh-CN" altLang="en-US" sz="2800" b="1" dirty="0">
                <a:latin typeface="楷体" panose="02010609060101010101" pitchFamily="49" charset="-122"/>
                <a:ea typeface="楷体" panose="02010609060101010101" pitchFamily="49" charset="-122"/>
              </a:rPr>
              <a:t>（</a:t>
            </a:r>
            <a:r>
              <a:rPr lang="zh-CN" altLang="zh-CN" sz="2800" b="1" dirty="0">
                <a:latin typeface="楷体" panose="02010609060101010101" pitchFamily="49" charset="-122"/>
                <a:ea typeface="楷体" panose="02010609060101010101" pitchFamily="49" charset="-122"/>
              </a:rPr>
              <a:t>201</a:t>
            </a:r>
            <a:r>
              <a:rPr lang="en-US" altLang="zh-CN" sz="2800" b="1" dirty="0">
                <a:latin typeface="楷体" panose="02010609060101010101" pitchFamily="49" charset="-122"/>
                <a:ea typeface="楷体" panose="02010609060101010101" pitchFamily="49" charset="-122"/>
              </a:rPr>
              <a:t>7</a:t>
            </a:r>
            <a:r>
              <a:rPr lang="zh-CN" altLang="zh-CN" sz="2800" b="1" dirty="0">
                <a:latin typeface="楷体" panose="02010609060101010101" pitchFamily="49" charset="-122"/>
                <a:ea typeface="楷体" panose="02010609060101010101" pitchFamily="49" charset="-122"/>
              </a:rPr>
              <a:t>-</a:t>
            </a:r>
            <a:r>
              <a:rPr lang="en-US" altLang="zh-CN" sz="2800" b="1" dirty="0">
                <a:latin typeface="楷体" panose="02010609060101010101" pitchFamily="49" charset="-122"/>
                <a:ea typeface="楷体" panose="02010609060101010101" pitchFamily="49" charset="-122"/>
              </a:rPr>
              <a:t>2</a:t>
            </a:r>
            <a:r>
              <a:rPr lang="zh-CN" altLang="zh-CN" sz="2800" b="1" dirty="0">
                <a:latin typeface="楷体" panose="02010609060101010101" pitchFamily="49" charset="-122"/>
                <a:ea typeface="楷体" panose="02010609060101010101" pitchFamily="49" charset="-122"/>
              </a:rPr>
              <a:t>-</a:t>
            </a:r>
            <a:r>
              <a:rPr lang="en-US" altLang="zh-CN" sz="2800" b="1" dirty="0">
                <a:latin typeface="楷体" panose="02010609060101010101" pitchFamily="49" charset="-122"/>
                <a:ea typeface="楷体" panose="02010609060101010101" pitchFamily="49" charset="-122"/>
              </a:rPr>
              <a:t>24</a:t>
            </a:r>
            <a:r>
              <a:rPr lang="zh-CN" altLang="en-US" sz="2800" b="1" dirty="0">
                <a:latin typeface="楷体" panose="02010609060101010101" pitchFamily="49" charset="-122"/>
                <a:ea typeface="楷体" panose="02010609060101010101" pitchFamily="49" charset="-122"/>
              </a:rPr>
              <a:t>）</a:t>
            </a:r>
            <a:r>
              <a:rPr lang="zh-CN" altLang="zh-CN" sz="2800" b="1" dirty="0">
                <a:latin typeface="楷体" panose="02010609060101010101" pitchFamily="49" charset="-122"/>
                <a:ea typeface="楷体" panose="02010609060101010101" pitchFamily="49" charset="-122"/>
              </a:rPr>
              <a:t>图5为春秋战国之际局部示意图。当时，范蠡在陶、子贡在曹鲁之间经商成为巨富，这一现象反映了</a:t>
            </a:r>
            <a:br>
              <a:rPr lang="zh-CN" altLang="zh-CN" sz="2800" b="1" dirty="0">
                <a:latin typeface="楷体" panose="02010609060101010101" pitchFamily="49" charset="-122"/>
                <a:ea typeface="楷体" panose="02010609060101010101" pitchFamily="49" charset="-122"/>
              </a:rPr>
            </a:br>
            <a:r>
              <a:rPr lang="zh-CN" altLang="zh-CN" sz="2800" b="1" dirty="0">
                <a:latin typeface="Arial" panose="020B0604020202020204" pitchFamily="34" charset="0"/>
              </a:rPr>
              <a:t>  </a:t>
            </a:r>
            <a:r>
              <a:rPr lang="zh-CN" altLang="zh-CN" sz="2800" b="1" dirty="0">
                <a:solidFill>
                  <a:srgbClr val="FF0000"/>
                </a:solidFill>
                <a:latin typeface="楷体" panose="02010609060101010101" pitchFamily="49" charset="-122"/>
                <a:ea typeface="楷体" panose="02010609060101010101" pitchFamily="49" charset="-122"/>
              </a:rPr>
              <a:t>A．区域位置影响商贸发展</a:t>
            </a:r>
            <a:r>
              <a:rPr lang="zh-CN" altLang="zh-CN" sz="2800" b="1" dirty="0">
                <a:latin typeface="楷体" panose="02010609060101010101" pitchFamily="49" charset="-122"/>
                <a:ea typeface="楷体" panose="02010609060101010101" pitchFamily="49" charset="-122"/>
              </a:rPr>
              <a:t>	</a:t>
            </a:r>
            <a:br>
              <a:rPr lang="zh-CN" altLang="zh-CN" sz="2800" b="1" dirty="0">
                <a:latin typeface="楷体" panose="02010609060101010101" pitchFamily="49" charset="-122"/>
                <a:ea typeface="楷体" panose="02010609060101010101" pitchFamily="49" charset="-122"/>
              </a:rPr>
            </a:br>
            <a:r>
              <a:rPr lang="zh-CN" altLang="zh-CN" sz="2800" b="1" dirty="0">
                <a:latin typeface="楷体" panose="02010609060101010101" pitchFamily="49" charset="-122"/>
                <a:ea typeface="楷体" panose="02010609060101010101" pitchFamily="49" charset="-122"/>
              </a:rPr>
              <a:t> B．争霸战争促进经济交往</a:t>
            </a:r>
            <a:br>
              <a:rPr lang="zh-CN" altLang="zh-CN" sz="2800" b="1" dirty="0">
                <a:latin typeface="楷体" panose="02010609060101010101" pitchFamily="49" charset="-122"/>
                <a:ea typeface="楷体" panose="02010609060101010101" pitchFamily="49" charset="-122"/>
              </a:rPr>
            </a:br>
            <a:r>
              <a:rPr lang="zh-CN" altLang="zh-CN" sz="2800" b="1" dirty="0">
                <a:latin typeface="楷体" panose="02010609060101010101" pitchFamily="49" charset="-122"/>
                <a:ea typeface="楷体" panose="02010609060101010101" pitchFamily="49" charset="-122"/>
              </a:rPr>
              <a:t> C．交通条件决定地方经济状况	</a:t>
            </a:r>
            <a:br>
              <a:rPr lang="zh-CN" altLang="zh-CN" sz="2800" b="1" dirty="0">
                <a:latin typeface="楷体" panose="02010609060101010101" pitchFamily="49" charset="-122"/>
                <a:ea typeface="楷体" panose="02010609060101010101" pitchFamily="49" charset="-122"/>
              </a:rPr>
            </a:br>
            <a:r>
              <a:rPr lang="zh-CN" altLang="zh-CN" sz="2800" b="1" dirty="0">
                <a:latin typeface="楷体" panose="02010609060101010101" pitchFamily="49" charset="-122"/>
                <a:ea typeface="楷体" panose="02010609060101010101" pitchFamily="49" charset="-122"/>
              </a:rPr>
              <a:t> D．城市规模扩大推动商业繁荣</a:t>
            </a:r>
          </a:p>
          <a:p>
            <a:pPr>
              <a:lnSpc>
                <a:spcPct val="130000"/>
              </a:lnSpc>
            </a:pPr>
            <a:endParaRPr lang="zh-CN" altLang="en-US" sz="2800" b="1" dirty="0">
              <a:latin typeface="楷体" panose="02010609060101010101" pitchFamily="49" charset="-122"/>
              <a:ea typeface="楷体" panose="02010609060101010101" pitchFamily="49" charset="-122"/>
            </a:endParaRPr>
          </a:p>
          <a:p>
            <a:pPr>
              <a:lnSpc>
                <a:spcPct val="130000"/>
              </a:lnSpc>
            </a:pPr>
            <a:endParaRPr lang="zh-CN" altLang="zh-CN" sz="2400" b="1" dirty="0">
              <a:latin typeface="楷体" panose="02010609060101010101" pitchFamily="49" charset="-122"/>
              <a:ea typeface="楷体" panose="02010609060101010101" pitchFamily="49" charset="-122"/>
            </a:endParaRPr>
          </a:p>
        </p:txBody>
      </p:sp>
      <p:sp>
        <p:nvSpPr>
          <p:cNvPr id="5" name="文本框 4"/>
          <p:cNvSpPr txBox="1"/>
          <p:nvPr/>
        </p:nvSpPr>
        <p:spPr>
          <a:xfrm>
            <a:off x="-82550" y="2041525"/>
            <a:ext cx="8993188" cy="522288"/>
          </a:xfrm>
          <a:prstGeom prst="rect">
            <a:avLst/>
          </a:prstGeom>
          <a:noFill/>
          <a:ln w="9525">
            <a:noFill/>
          </a:ln>
        </p:spPr>
        <p:txBody>
          <a:bodyPr>
            <a:spAutoFit/>
          </a:bodyPr>
          <a:lstStyle/>
          <a:p>
            <a:pPr marL="266700" marR="0" indent="-266700" defTabSz="914400">
              <a:buClrTx/>
              <a:buSzTx/>
              <a:buFont typeface="Arial" panose="020B0604020202020204" pitchFamily="34" charset="0"/>
              <a:buNone/>
              <a:defRPr/>
            </a:pPr>
            <a:r>
              <a:rPr kumimoji="0" lang="en-US" altLang="zh-CN" sz="1050" b="1" kern="1200" cap="none" spc="0" normalizeH="0" baseline="0" noProof="1">
                <a:latin typeface="宋体" panose="02010600030101010101" pitchFamily="2" charset="-122"/>
                <a:ea typeface="宋体" panose="02010600030101010101" pitchFamily="2" charset="-122"/>
                <a:cs typeface="宋体" panose="02010600030101010101" pitchFamily="2" charset="-122"/>
              </a:rPr>
              <a:t>  </a:t>
            </a:r>
            <a:r>
              <a:rPr kumimoji="0" lang="en-US" altLang="zh-CN" sz="2800" b="1" kern="1200" cap="none" spc="0" normalizeH="0" baseline="0" noProof="1">
                <a:latin typeface="宋体" panose="02010600030101010101" pitchFamily="2" charset="-122"/>
                <a:ea typeface="宋体" panose="02010600030101010101" pitchFamily="2" charset="-122"/>
                <a:cs typeface="宋体" panose="02010600030101010101" pitchFamily="2" charset="-122"/>
              </a:rPr>
              <a:t> </a:t>
            </a:r>
            <a:endParaRPr kumimoji="0" sz="2800" b="1" kern="1200" cap="none" spc="0" normalizeH="0" baseline="0" noProof="1">
              <a:latin typeface="Arial" panose="020B0604020202020204" pitchFamily="34" charset="0"/>
              <a:ea typeface="宋体" panose="02010600030101010101" pitchFamily="2" charset="-122"/>
              <a:cs typeface="+mn-cs"/>
            </a:endParaRPr>
          </a:p>
        </p:txBody>
      </p:sp>
      <p:pic>
        <p:nvPicPr>
          <p:cNvPr id="35844" name="图片 -2147482623" descr="M{[($OV]1X9][WEF[H`%SQ9"/>
          <p:cNvPicPr>
            <a:picLocks noChangeAspect="1"/>
          </p:cNvPicPr>
          <p:nvPr/>
        </p:nvPicPr>
        <p:blipFill>
          <a:blip r:embed="rId2"/>
          <a:stretch>
            <a:fillRect/>
          </a:stretch>
        </p:blipFill>
        <p:spPr>
          <a:xfrm>
            <a:off x="5387975" y="3067050"/>
            <a:ext cx="3448050" cy="3257550"/>
          </a:xfrm>
          <a:prstGeom prst="rect">
            <a:avLst/>
          </a:prstGeom>
          <a:noFill/>
          <a:ln w="9525">
            <a:noFill/>
          </a:ln>
        </p:spPr>
      </p:pic>
      <p:sp>
        <p:nvSpPr>
          <p:cNvPr id="35845" name="TextBox 4"/>
          <p:cNvSpPr txBox="1"/>
          <p:nvPr/>
        </p:nvSpPr>
        <p:spPr>
          <a:xfrm>
            <a:off x="1676400" y="847725"/>
            <a:ext cx="5334000" cy="523875"/>
          </a:xfrm>
          <a:prstGeom prst="rect">
            <a:avLst/>
          </a:prstGeom>
          <a:solidFill>
            <a:srgbClr val="92CDD2"/>
          </a:solidFill>
          <a:ln w="9525">
            <a:noFill/>
          </a:ln>
        </p:spPr>
        <p:txBody>
          <a:bodyPr>
            <a:spAutoFit/>
          </a:bodyPr>
          <a:lstStyle/>
          <a:p>
            <a:r>
              <a:rPr lang="zh-CN" altLang="en-US" sz="2800" b="1" dirty="0">
                <a:solidFill>
                  <a:srgbClr val="000000"/>
                </a:solidFill>
                <a:latin typeface="Arial" panose="020B0604020202020204" pitchFamily="34" charset="0"/>
              </a:rPr>
              <a:t>认识三     凸显发现问题的能力</a:t>
            </a:r>
            <a:endParaRPr lang="zh-CN" altLang="en-US" sz="2800" b="1" dirty="0">
              <a:solidFill>
                <a:srgbClr val="000000"/>
              </a:solidFill>
              <a:latin typeface="微软雅黑" panose="020B0503020204020204" pitchFamily="34" charset="-122"/>
              <a:ea typeface="微软雅黑" panose="020B0503020204020204" pitchFamily="34" charset="-122"/>
            </a:endParaRPr>
          </a:p>
        </p:txBody>
      </p:sp>
      <p:sp>
        <p:nvSpPr>
          <p:cNvPr id="35846" name="矩形 5"/>
          <p:cNvSpPr/>
          <p:nvPr/>
        </p:nvSpPr>
        <p:spPr>
          <a:xfrm>
            <a:off x="152400" y="39688"/>
            <a:ext cx="4108450" cy="646112"/>
          </a:xfrm>
          <a:prstGeom prst="rect">
            <a:avLst/>
          </a:prstGeom>
          <a:noFill/>
          <a:ln w="9525">
            <a:noFill/>
          </a:ln>
        </p:spPr>
        <p:txBody>
          <a:bodyPr wrap="none">
            <a:spAutoFit/>
          </a:bodyPr>
          <a:lstStyle/>
          <a:p>
            <a:r>
              <a:rPr lang="zh-CN" altLang="en-US" sz="3600" dirty="0">
                <a:solidFill>
                  <a:srgbClr val="000000"/>
                </a:solidFill>
                <a:latin typeface="楷体" panose="02010609060101010101" pitchFamily="49" charset="-122"/>
                <a:ea typeface="楷体" panose="02010609060101010101" pitchFamily="49" charset="-122"/>
              </a:rPr>
              <a:t>一、研考纲明方向 </a:t>
            </a:r>
            <a:endParaRPr lang="zh-CN" altLang="en-US"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任意多边形 1"/>
          <p:cNvSpPr/>
          <p:nvPr/>
        </p:nvSpPr>
        <p:spPr>
          <a:xfrm rot="-2182599">
            <a:off x="1579563" y="1439863"/>
            <a:ext cx="1323975" cy="1135062"/>
          </a:xfrm>
          <a:custGeom>
            <a:avLst/>
            <a:gdLst>
              <a:gd name="txL" fmla="*/ 0 w 1766419"/>
              <a:gd name="txT" fmla="*/ 0 h 1135000"/>
              <a:gd name="txR" fmla="*/ 1766419 w 1766419"/>
              <a:gd name="txB" fmla="*/ 1135000 h 1135000"/>
            </a:gdLst>
            <a:ahLst/>
            <a:cxnLst>
              <a:cxn ang="0">
                <a:pos x="75618" y="342975"/>
              </a:cxn>
              <a:cxn ang="0">
                <a:pos x="67008" y="295954"/>
              </a:cxn>
              <a:cxn ang="0">
                <a:pos x="31913" y="295954"/>
              </a:cxn>
              <a:cxn ang="0">
                <a:pos x="16513" y="571252"/>
              </a:cxn>
              <a:cxn ang="0">
                <a:pos x="31913" y="846549"/>
              </a:cxn>
              <a:cxn ang="0">
                <a:pos x="67008" y="846549"/>
              </a:cxn>
              <a:cxn ang="0">
                <a:pos x="82407" y="571252"/>
              </a:cxn>
              <a:cxn ang="0">
                <a:pos x="75618" y="342975"/>
              </a:cxn>
              <a:cxn ang="0">
                <a:pos x="90538" y="57702"/>
              </a:cxn>
              <a:cxn ang="0">
                <a:pos x="98871" y="337873"/>
              </a:cxn>
              <a:cxn ang="0">
                <a:pos x="98871" y="797810"/>
              </a:cxn>
              <a:cxn ang="0">
                <a:pos x="79971" y="1135683"/>
              </a:cxn>
              <a:cxn ang="0">
                <a:pos x="18900" y="1135683"/>
              </a:cxn>
              <a:cxn ang="0">
                <a:pos x="0" y="797810"/>
              </a:cxn>
              <a:cxn ang="0">
                <a:pos x="0" y="337873"/>
              </a:cxn>
              <a:cxn ang="0">
                <a:pos x="18900" y="0"/>
              </a:cxn>
              <a:cxn ang="0">
                <a:pos x="79971" y="0"/>
              </a:cxn>
              <a:cxn ang="0">
                <a:pos x="90538" y="57702"/>
              </a:cxn>
            </a:cxnLst>
            <a:rect l="txL" t="txT" r="txR" b="txB"/>
            <a:pathLst>
              <a:path w="1766419" h="1135000">
                <a:moveTo>
                  <a:pt x="1350977" y="342766"/>
                </a:moveTo>
                <a:cubicBezTo>
                  <a:pt x="1307066" y="313100"/>
                  <a:pt x="1254130" y="295778"/>
                  <a:pt x="1197148" y="295778"/>
                </a:cubicBezTo>
                <a:lnTo>
                  <a:pt x="570150" y="295778"/>
                </a:lnTo>
                <a:cubicBezTo>
                  <a:pt x="418199" y="295778"/>
                  <a:pt x="295018" y="418959"/>
                  <a:pt x="295018" y="570910"/>
                </a:cubicBezTo>
                <a:cubicBezTo>
                  <a:pt x="295018" y="722861"/>
                  <a:pt x="418199" y="846042"/>
                  <a:pt x="570150" y="846042"/>
                </a:cubicBezTo>
                <a:lnTo>
                  <a:pt x="1197148" y="846042"/>
                </a:lnTo>
                <a:cubicBezTo>
                  <a:pt x="1349099" y="846042"/>
                  <a:pt x="1472280" y="722861"/>
                  <a:pt x="1472280" y="570910"/>
                </a:cubicBezTo>
                <a:cubicBezTo>
                  <a:pt x="1472280" y="475941"/>
                  <a:pt x="1424163" y="392210"/>
                  <a:pt x="1350977" y="342766"/>
                </a:cubicBezTo>
                <a:close/>
                <a:moveTo>
                  <a:pt x="1617542" y="57669"/>
                </a:moveTo>
                <a:cubicBezTo>
                  <a:pt x="1707363" y="118352"/>
                  <a:pt x="1766419" y="221117"/>
                  <a:pt x="1766419" y="337674"/>
                </a:cubicBezTo>
                <a:lnTo>
                  <a:pt x="1766419" y="797326"/>
                </a:lnTo>
                <a:cubicBezTo>
                  <a:pt x="1766419" y="983818"/>
                  <a:pt x="1615237" y="1135000"/>
                  <a:pt x="1428745" y="1135000"/>
                </a:cubicBezTo>
                <a:lnTo>
                  <a:pt x="337674" y="1135000"/>
                </a:lnTo>
                <a:cubicBezTo>
                  <a:pt x="151182" y="1135000"/>
                  <a:pt x="0" y="983818"/>
                  <a:pt x="0" y="797326"/>
                </a:cubicBezTo>
                <a:lnTo>
                  <a:pt x="0" y="337674"/>
                </a:lnTo>
                <a:cubicBezTo>
                  <a:pt x="0" y="151182"/>
                  <a:pt x="151182" y="0"/>
                  <a:pt x="337674" y="0"/>
                </a:cubicBezTo>
                <a:lnTo>
                  <a:pt x="1428745" y="0"/>
                </a:lnTo>
                <a:cubicBezTo>
                  <a:pt x="1498680" y="0"/>
                  <a:pt x="1563649" y="21260"/>
                  <a:pt x="1617542" y="57669"/>
                </a:cubicBezTo>
                <a:close/>
              </a:path>
            </a:pathLst>
          </a:custGeom>
          <a:solidFill>
            <a:srgbClr val="FF0000">
              <a:alpha val="92940"/>
            </a:srgbClr>
          </a:solidFill>
          <a:ln w="9525">
            <a:noFill/>
          </a:ln>
          <a:effectLst>
            <a:outerShdw dist="38100" dir="2699999" algn="ctr" rotWithShape="0">
              <a:srgbClr val="000000">
                <a:alpha val="39000"/>
              </a:srgbClr>
            </a:outerShdw>
          </a:effectLst>
        </p:spPr>
        <p:txBody>
          <a:bodyPr/>
          <a:lstStyle/>
          <a:p>
            <a:endParaRPr lang="zh-CN" altLang="en-US"/>
          </a:p>
        </p:txBody>
      </p:sp>
      <p:sp>
        <p:nvSpPr>
          <p:cNvPr id="36867" name="圆角矩形 2"/>
          <p:cNvSpPr/>
          <p:nvPr/>
        </p:nvSpPr>
        <p:spPr>
          <a:xfrm>
            <a:off x="2430463" y="1752600"/>
            <a:ext cx="1092200" cy="390525"/>
          </a:xfrm>
          <a:prstGeom prst="roundRect">
            <a:avLst>
              <a:gd name="adj" fmla="val 50000"/>
            </a:avLst>
          </a:prstGeom>
          <a:solidFill>
            <a:schemeClr val="tx1">
              <a:alpha val="41176"/>
            </a:schemeClr>
          </a:solidFill>
          <a:ln w="9525">
            <a:noFill/>
          </a:ln>
          <a:effectLst>
            <a:outerShdw dist="38100" dir="2699999" algn="ctr" rotWithShape="0">
              <a:srgbClr val="000000">
                <a:alpha val="39000"/>
              </a:srgbClr>
            </a:outerShdw>
          </a:effectLst>
        </p:spPr>
        <p:txBody>
          <a:bodyPr anchor="ctr"/>
          <a:lstStyle/>
          <a:p>
            <a:pPr algn="ctr"/>
            <a:endParaRPr lang="zh-CN" altLang="en-US" sz="2000" dirty="0">
              <a:solidFill>
                <a:srgbClr val="FFFFFF"/>
              </a:solidFill>
              <a:latin typeface="Arial" panose="020B0604020202020204" pitchFamily="34" charset="0"/>
              <a:sym typeface="+mn-lt"/>
            </a:endParaRPr>
          </a:p>
        </p:txBody>
      </p:sp>
      <p:sp>
        <p:nvSpPr>
          <p:cNvPr id="36868" name="任意多边形 3"/>
          <p:cNvSpPr/>
          <p:nvPr/>
        </p:nvSpPr>
        <p:spPr>
          <a:xfrm rot="2280995">
            <a:off x="3067050" y="1439863"/>
            <a:ext cx="1325563" cy="1135062"/>
          </a:xfrm>
          <a:custGeom>
            <a:avLst/>
            <a:gdLst>
              <a:gd name="txL" fmla="*/ 0 w 1766419"/>
              <a:gd name="txT" fmla="*/ 0 h 1135000"/>
              <a:gd name="txR" fmla="*/ 1766419 w 1766419"/>
              <a:gd name="txB" fmla="*/ 1135000 h 1135000"/>
            </a:gdLst>
            <a:ahLst/>
            <a:cxnLst>
              <a:cxn ang="0">
                <a:pos x="76530" y="342975"/>
              </a:cxn>
              <a:cxn ang="0">
                <a:pos x="67816" y="295954"/>
              </a:cxn>
              <a:cxn ang="0">
                <a:pos x="32297" y="295954"/>
              </a:cxn>
              <a:cxn ang="0">
                <a:pos x="16712" y="571252"/>
              </a:cxn>
              <a:cxn ang="0">
                <a:pos x="32297" y="846549"/>
              </a:cxn>
              <a:cxn ang="0">
                <a:pos x="67816" y="846549"/>
              </a:cxn>
              <a:cxn ang="0">
                <a:pos x="83401" y="571252"/>
              </a:cxn>
              <a:cxn ang="0">
                <a:pos x="76530" y="342975"/>
              </a:cxn>
              <a:cxn ang="0">
                <a:pos x="91630" y="57702"/>
              </a:cxn>
              <a:cxn ang="0">
                <a:pos x="100064" y="337873"/>
              </a:cxn>
              <a:cxn ang="0">
                <a:pos x="100064" y="797810"/>
              </a:cxn>
              <a:cxn ang="0">
                <a:pos x="80935" y="1135683"/>
              </a:cxn>
              <a:cxn ang="0">
                <a:pos x="19128" y="1135683"/>
              </a:cxn>
              <a:cxn ang="0">
                <a:pos x="0" y="797810"/>
              </a:cxn>
              <a:cxn ang="0">
                <a:pos x="0" y="337873"/>
              </a:cxn>
              <a:cxn ang="0">
                <a:pos x="19128" y="0"/>
              </a:cxn>
              <a:cxn ang="0">
                <a:pos x="80935" y="0"/>
              </a:cxn>
              <a:cxn ang="0">
                <a:pos x="91630" y="57702"/>
              </a:cxn>
            </a:cxnLst>
            <a:rect l="txL" t="txT" r="txR" b="txB"/>
            <a:pathLst>
              <a:path w="1766419" h="1135000">
                <a:moveTo>
                  <a:pt x="1350977" y="342766"/>
                </a:moveTo>
                <a:cubicBezTo>
                  <a:pt x="1307066" y="313100"/>
                  <a:pt x="1254130" y="295778"/>
                  <a:pt x="1197148" y="295778"/>
                </a:cubicBezTo>
                <a:lnTo>
                  <a:pt x="570150" y="295778"/>
                </a:lnTo>
                <a:cubicBezTo>
                  <a:pt x="418199" y="295778"/>
                  <a:pt x="295018" y="418959"/>
                  <a:pt x="295018" y="570910"/>
                </a:cubicBezTo>
                <a:cubicBezTo>
                  <a:pt x="295018" y="722861"/>
                  <a:pt x="418199" y="846042"/>
                  <a:pt x="570150" y="846042"/>
                </a:cubicBezTo>
                <a:lnTo>
                  <a:pt x="1197148" y="846042"/>
                </a:lnTo>
                <a:cubicBezTo>
                  <a:pt x="1349099" y="846042"/>
                  <a:pt x="1472280" y="722861"/>
                  <a:pt x="1472280" y="570910"/>
                </a:cubicBezTo>
                <a:cubicBezTo>
                  <a:pt x="1472280" y="475941"/>
                  <a:pt x="1424163" y="392210"/>
                  <a:pt x="1350977" y="342766"/>
                </a:cubicBezTo>
                <a:close/>
                <a:moveTo>
                  <a:pt x="1617542" y="57669"/>
                </a:moveTo>
                <a:cubicBezTo>
                  <a:pt x="1707363" y="118352"/>
                  <a:pt x="1766419" y="221117"/>
                  <a:pt x="1766419" y="337674"/>
                </a:cubicBezTo>
                <a:lnTo>
                  <a:pt x="1766419" y="797326"/>
                </a:lnTo>
                <a:cubicBezTo>
                  <a:pt x="1766419" y="983818"/>
                  <a:pt x="1615237" y="1135000"/>
                  <a:pt x="1428745" y="1135000"/>
                </a:cubicBezTo>
                <a:lnTo>
                  <a:pt x="337674" y="1135000"/>
                </a:lnTo>
                <a:cubicBezTo>
                  <a:pt x="151182" y="1135000"/>
                  <a:pt x="0" y="983818"/>
                  <a:pt x="0" y="797326"/>
                </a:cubicBezTo>
                <a:lnTo>
                  <a:pt x="0" y="337674"/>
                </a:lnTo>
                <a:cubicBezTo>
                  <a:pt x="0" y="151182"/>
                  <a:pt x="151182" y="0"/>
                  <a:pt x="337674" y="0"/>
                </a:cubicBezTo>
                <a:lnTo>
                  <a:pt x="1428745" y="0"/>
                </a:lnTo>
                <a:cubicBezTo>
                  <a:pt x="1498680" y="0"/>
                  <a:pt x="1563649" y="21260"/>
                  <a:pt x="1617542" y="57669"/>
                </a:cubicBezTo>
                <a:close/>
              </a:path>
            </a:pathLst>
          </a:custGeom>
          <a:solidFill>
            <a:srgbClr val="FFFF00">
              <a:alpha val="92940"/>
            </a:srgbClr>
          </a:solidFill>
          <a:ln w="9525">
            <a:noFill/>
          </a:ln>
          <a:effectLst>
            <a:outerShdw dist="38100" dir="2699999" algn="ctr" rotWithShape="0">
              <a:srgbClr val="000000">
                <a:alpha val="39000"/>
              </a:srgbClr>
            </a:outerShdw>
          </a:effectLst>
        </p:spPr>
        <p:txBody>
          <a:bodyPr/>
          <a:lstStyle/>
          <a:p>
            <a:endParaRPr lang="zh-CN" altLang="en-US"/>
          </a:p>
        </p:txBody>
      </p:sp>
      <p:sp>
        <p:nvSpPr>
          <p:cNvPr id="36869" name="任意多边形 4"/>
          <p:cNvSpPr/>
          <p:nvPr/>
        </p:nvSpPr>
        <p:spPr>
          <a:xfrm rot="-2382180">
            <a:off x="4630738" y="1449388"/>
            <a:ext cx="1323975" cy="1135062"/>
          </a:xfrm>
          <a:custGeom>
            <a:avLst/>
            <a:gdLst>
              <a:gd name="txL" fmla="*/ 0 w 1766419"/>
              <a:gd name="txT" fmla="*/ 0 h 1135000"/>
              <a:gd name="txR" fmla="*/ 1766419 w 1766419"/>
              <a:gd name="txB" fmla="*/ 1135000 h 1135000"/>
            </a:gdLst>
            <a:ahLst/>
            <a:cxnLst>
              <a:cxn ang="0">
                <a:pos x="75550" y="342975"/>
              </a:cxn>
              <a:cxn ang="0">
                <a:pos x="66947" y="295954"/>
              </a:cxn>
              <a:cxn ang="0">
                <a:pos x="31884" y="295954"/>
              </a:cxn>
              <a:cxn ang="0">
                <a:pos x="16498" y="571252"/>
              </a:cxn>
              <a:cxn ang="0">
                <a:pos x="31884" y="846549"/>
              </a:cxn>
              <a:cxn ang="0">
                <a:pos x="66947" y="846549"/>
              </a:cxn>
              <a:cxn ang="0">
                <a:pos x="82333" y="571252"/>
              </a:cxn>
              <a:cxn ang="0">
                <a:pos x="75550" y="342975"/>
              </a:cxn>
              <a:cxn ang="0">
                <a:pos x="90456" y="57702"/>
              </a:cxn>
              <a:cxn ang="0">
                <a:pos x="98782" y="337873"/>
              </a:cxn>
              <a:cxn ang="0">
                <a:pos x="98782" y="797810"/>
              </a:cxn>
              <a:cxn ang="0">
                <a:pos x="79899" y="1135683"/>
              </a:cxn>
              <a:cxn ang="0">
                <a:pos x="18884" y="1135683"/>
              </a:cxn>
              <a:cxn ang="0">
                <a:pos x="0" y="797810"/>
              </a:cxn>
              <a:cxn ang="0">
                <a:pos x="0" y="337873"/>
              </a:cxn>
              <a:cxn ang="0">
                <a:pos x="18884" y="0"/>
              </a:cxn>
              <a:cxn ang="0">
                <a:pos x="79899" y="0"/>
              </a:cxn>
              <a:cxn ang="0">
                <a:pos x="90456" y="57702"/>
              </a:cxn>
            </a:cxnLst>
            <a:rect l="txL" t="txT" r="txR" b="txB"/>
            <a:pathLst>
              <a:path w="1766419" h="1135000">
                <a:moveTo>
                  <a:pt x="1350977" y="342766"/>
                </a:moveTo>
                <a:cubicBezTo>
                  <a:pt x="1307066" y="313100"/>
                  <a:pt x="1254130" y="295778"/>
                  <a:pt x="1197148" y="295778"/>
                </a:cubicBezTo>
                <a:lnTo>
                  <a:pt x="570150" y="295778"/>
                </a:lnTo>
                <a:cubicBezTo>
                  <a:pt x="418199" y="295778"/>
                  <a:pt x="295018" y="418959"/>
                  <a:pt x="295018" y="570910"/>
                </a:cubicBezTo>
                <a:cubicBezTo>
                  <a:pt x="295018" y="722861"/>
                  <a:pt x="418199" y="846042"/>
                  <a:pt x="570150" y="846042"/>
                </a:cubicBezTo>
                <a:lnTo>
                  <a:pt x="1197148" y="846042"/>
                </a:lnTo>
                <a:cubicBezTo>
                  <a:pt x="1349099" y="846042"/>
                  <a:pt x="1472280" y="722861"/>
                  <a:pt x="1472280" y="570910"/>
                </a:cubicBezTo>
                <a:cubicBezTo>
                  <a:pt x="1472280" y="475941"/>
                  <a:pt x="1424163" y="392210"/>
                  <a:pt x="1350977" y="342766"/>
                </a:cubicBezTo>
                <a:close/>
                <a:moveTo>
                  <a:pt x="1617542" y="57669"/>
                </a:moveTo>
                <a:cubicBezTo>
                  <a:pt x="1707363" y="118352"/>
                  <a:pt x="1766419" y="221117"/>
                  <a:pt x="1766419" y="337674"/>
                </a:cubicBezTo>
                <a:lnTo>
                  <a:pt x="1766419" y="797326"/>
                </a:lnTo>
                <a:cubicBezTo>
                  <a:pt x="1766419" y="983818"/>
                  <a:pt x="1615237" y="1135000"/>
                  <a:pt x="1428745" y="1135000"/>
                </a:cubicBezTo>
                <a:lnTo>
                  <a:pt x="337674" y="1135000"/>
                </a:lnTo>
                <a:cubicBezTo>
                  <a:pt x="151182" y="1135000"/>
                  <a:pt x="0" y="983818"/>
                  <a:pt x="0" y="797326"/>
                </a:cubicBezTo>
                <a:lnTo>
                  <a:pt x="0" y="337674"/>
                </a:lnTo>
                <a:cubicBezTo>
                  <a:pt x="0" y="151182"/>
                  <a:pt x="151182" y="0"/>
                  <a:pt x="337674" y="0"/>
                </a:cubicBezTo>
                <a:lnTo>
                  <a:pt x="1428745" y="0"/>
                </a:lnTo>
                <a:cubicBezTo>
                  <a:pt x="1498680" y="0"/>
                  <a:pt x="1563649" y="21260"/>
                  <a:pt x="1617542" y="57669"/>
                </a:cubicBezTo>
                <a:close/>
              </a:path>
            </a:pathLst>
          </a:custGeom>
          <a:solidFill>
            <a:srgbClr val="0000FF">
              <a:alpha val="92940"/>
            </a:srgbClr>
          </a:solidFill>
          <a:ln w="9525">
            <a:noFill/>
          </a:ln>
          <a:effectLst>
            <a:outerShdw dist="38100" dir="2699999" algn="ctr" rotWithShape="0">
              <a:srgbClr val="000000">
                <a:alpha val="39000"/>
              </a:srgbClr>
            </a:outerShdw>
          </a:effectLst>
        </p:spPr>
        <p:txBody>
          <a:bodyPr/>
          <a:lstStyle/>
          <a:p>
            <a:endParaRPr lang="zh-CN" altLang="en-US"/>
          </a:p>
        </p:txBody>
      </p:sp>
      <p:sp>
        <p:nvSpPr>
          <p:cNvPr id="36870" name="任意多边形 5"/>
          <p:cNvSpPr/>
          <p:nvPr/>
        </p:nvSpPr>
        <p:spPr>
          <a:xfrm rot="2280995">
            <a:off x="6103938" y="1430338"/>
            <a:ext cx="1323975" cy="1135062"/>
          </a:xfrm>
          <a:custGeom>
            <a:avLst/>
            <a:gdLst>
              <a:gd name="txL" fmla="*/ 0 w 1766419"/>
              <a:gd name="txT" fmla="*/ 0 h 1135000"/>
              <a:gd name="txR" fmla="*/ 1766419 w 1766419"/>
              <a:gd name="txB" fmla="*/ 1135000 h 1135000"/>
            </a:gdLst>
            <a:ahLst/>
            <a:cxnLst>
              <a:cxn ang="0">
                <a:pos x="75618" y="342975"/>
              </a:cxn>
              <a:cxn ang="0">
                <a:pos x="67008" y="295954"/>
              </a:cxn>
              <a:cxn ang="0">
                <a:pos x="31913" y="295954"/>
              </a:cxn>
              <a:cxn ang="0">
                <a:pos x="16513" y="571252"/>
              </a:cxn>
              <a:cxn ang="0">
                <a:pos x="31913" y="846549"/>
              </a:cxn>
              <a:cxn ang="0">
                <a:pos x="67008" y="846549"/>
              </a:cxn>
              <a:cxn ang="0">
                <a:pos x="82407" y="571252"/>
              </a:cxn>
              <a:cxn ang="0">
                <a:pos x="75618" y="342975"/>
              </a:cxn>
              <a:cxn ang="0">
                <a:pos x="90538" y="57702"/>
              </a:cxn>
              <a:cxn ang="0">
                <a:pos x="98871" y="337873"/>
              </a:cxn>
              <a:cxn ang="0">
                <a:pos x="98871" y="797810"/>
              </a:cxn>
              <a:cxn ang="0">
                <a:pos x="79971" y="1135683"/>
              </a:cxn>
              <a:cxn ang="0">
                <a:pos x="18900" y="1135683"/>
              </a:cxn>
              <a:cxn ang="0">
                <a:pos x="0" y="797810"/>
              </a:cxn>
              <a:cxn ang="0">
                <a:pos x="0" y="337873"/>
              </a:cxn>
              <a:cxn ang="0">
                <a:pos x="18900" y="0"/>
              </a:cxn>
              <a:cxn ang="0">
                <a:pos x="79971" y="0"/>
              </a:cxn>
              <a:cxn ang="0">
                <a:pos x="90538" y="57702"/>
              </a:cxn>
            </a:cxnLst>
            <a:rect l="txL" t="txT" r="txR" b="txB"/>
            <a:pathLst>
              <a:path w="1766419" h="1135000">
                <a:moveTo>
                  <a:pt x="1350977" y="342766"/>
                </a:moveTo>
                <a:cubicBezTo>
                  <a:pt x="1307066" y="313100"/>
                  <a:pt x="1254130" y="295778"/>
                  <a:pt x="1197148" y="295778"/>
                </a:cubicBezTo>
                <a:lnTo>
                  <a:pt x="570150" y="295778"/>
                </a:lnTo>
                <a:cubicBezTo>
                  <a:pt x="418199" y="295778"/>
                  <a:pt x="295018" y="418959"/>
                  <a:pt x="295018" y="570910"/>
                </a:cubicBezTo>
                <a:cubicBezTo>
                  <a:pt x="295018" y="722861"/>
                  <a:pt x="418199" y="846042"/>
                  <a:pt x="570150" y="846042"/>
                </a:cubicBezTo>
                <a:lnTo>
                  <a:pt x="1197148" y="846042"/>
                </a:lnTo>
                <a:cubicBezTo>
                  <a:pt x="1349099" y="846042"/>
                  <a:pt x="1472280" y="722861"/>
                  <a:pt x="1472280" y="570910"/>
                </a:cubicBezTo>
                <a:cubicBezTo>
                  <a:pt x="1472280" y="475941"/>
                  <a:pt x="1424163" y="392210"/>
                  <a:pt x="1350977" y="342766"/>
                </a:cubicBezTo>
                <a:close/>
                <a:moveTo>
                  <a:pt x="1617542" y="57669"/>
                </a:moveTo>
                <a:cubicBezTo>
                  <a:pt x="1707363" y="118352"/>
                  <a:pt x="1766419" y="221117"/>
                  <a:pt x="1766419" y="337674"/>
                </a:cubicBezTo>
                <a:lnTo>
                  <a:pt x="1766419" y="797326"/>
                </a:lnTo>
                <a:cubicBezTo>
                  <a:pt x="1766419" y="983818"/>
                  <a:pt x="1615237" y="1135000"/>
                  <a:pt x="1428745" y="1135000"/>
                </a:cubicBezTo>
                <a:lnTo>
                  <a:pt x="337674" y="1135000"/>
                </a:lnTo>
                <a:cubicBezTo>
                  <a:pt x="151182" y="1135000"/>
                  <a:pt x="0" y="983818"/>
                  <a:pt x="0" y="797326"/>
                </a:cubicBezTo>
                <a:lnTo>
                  <a:pt x="0" y="337674"/>
                </a:lnTo>
                <a:cubicBezTo>
                  <a:pt x="0" y="151182"/>
                  <a:pt x="151182" y="0"/>
                  <a:pt x="337674" y="0"/>
                </a:cubicBezTo>
                <a:lnTo>
                  <a:pt x="1428745" y="0"/>
                </a:lnTo>
                <a:cubicBezTo>
                  <a:pt x="1498680" y="0"/>
                  <a:pt x="1563649" y="21260"/>
                  <a:pt x="1617542" y="57669"/>
                </a:cubicBezTo>
                <a:close/>
              </a:path>
            </a:pathLst>
          </a:custGeom>
          <a:solidFill>
            <a:srgbClr val="00FF00">
              <a:alpha val="92940"/>
            </a:srgbClr>
          </a:solidFill>
          <a:ln w="9525">
            <a:noFill/>
          </a:ln>
          <a:effectLst>
            <a:outerShdw dist="38100" dir="2699999" algn="ctr" rotWithShape="0">
              <a:srgbClr val="000000">
                <a:alpha val="39000"/>
              </a:srgbClr>
            </a:outerShdw>
          </a:effectLst>
        </p:spPr>
        <p:txBody>
          <a:bodyPr/>
          <a:lstStyle/>
          <a:p>
            <a:endParaRPr lang="zh-CN" altLang="en-US"/>
          </a:p>
        </p:txBody>
      </p:sp>
      <p:sp>
        <p:nvSpPr>
          <p:cNvPr id="36871" name="圆角矩形 6"/>
          <p:cNvSpPr/>
          <p:nvPr/>
        </p:nvSpPr>
        <p:spPr>
          <a:xfrm>
            <a:off x="3962400" y="1743075"/>
            <a:ext cx="1092200" cy="390525"/>
          </a:xfrm>
          <a:prstGeom prst="roundRect">
            <a:avLst>
              <a:gd name="adj" fmla="val 50000"/>
            </a:avLst>
          </a:prstGeom>
          <a:solidFill>
            <a:schemeClr val="tx1">
              <a:alpha val="41176"/>
            </a:schemeClr>
          </a:solidFill>
          <a:ln w="9525">
            <a:noFill/>
          </a:ln>
          <a:effectLst>
            <a:outerShdw dist="38100" dir="2699999" algn="ctr" rotWithShape="0">
              <a:srgbClr val="000000">
                <a:alpha val="39000"/>
              </a:srgbClr>
            </a:outerShdw>
          </a:effectLst>
        </p:spPr>
        <p:txBody>
          <a:bodyPr anchor="ctr"/>
          <a:lstStyle/>
          <a:p>
            <a:pPr algn="ctr"/>
            <a:endParaRPr lang="zh-CN" altLang="en-US" sz="2000" dirty="0">
              <a:solidFill>
                <a:srgbClr val="FFFFFF"/>
              </a:solidFill>
              <a:latin typeface="Arial" panose="020B0604020202020204" pitchFamily="34" charset="0"/>
              <a:sym typeface="+mn-lt"/>
            </a:endParaRPr>
          </a:p>
        </p:txBody>
      </p:sp>
      <p:sp>
        <p:nvSpPr>
          <p:cNvPr id="36872" name="圆角矩形 7"/>
          <p:cNvSpPr/>
          <p:nvPr/>
        </p:nvSpPr>
        <p:spPr>
          <a:xfrm>
            <a:off x="5491163" y="1828800"/>
            <a:ext cx="1092200" cy="390525"/>
          </a:xfrm>
          <a:prstGeom prst="roundRect">
            <a:avLst>
              <a:gd name="adj" fmla="val 50000"/>
            </a:avLst>
          </a:prstGeom>
          <a:solidFill>
            <a:schemeClr val="tx1">
              <a:alpha val="41176"/>
            </a:schemeClr>
          </a:solidFill>
          <a:ln w="9525">
            <a:noFill/>
          </a:ln>
          <a:effectLst>
            <a:outerShdw dist="38100" dir="2699999" algn="ctr" rotWithShape="0">
              <a:srgbClr val="000000">
                <a:alpha val="39000"/>
              </a:srgbClr>
            </a:outerShdw>
          </a:effectLst>
        </p:spPr>
        <p:txBody>
          <a:bodyPr anchor="ctr"/>
          <a:lstStyle/>
          <a:p>
            <a:pPr algn="ctr"/>
            <a:endParaRPr lang="zh-CN" altLang="en-US" sz="2000" dirty="0">
              <a:solidFill>
                <a:srgbClr val="FFFFFF"/>
              </a:solidFill>
              <a:latin typeface="Arial" panose="020B0604020202020204" pitchFamily="34" charset="0"/>
              <a:sym typeface="+mn-lt"/>
            </a:endParaRPr>
          </a:p>
        </p:txBody>
      </p:sp>
      <p:cxnSp>
        <p:nvCxnSpPr>
          <p:cNvPr id="36873" name="直接连接符 8"/>
          <p:cNvCxnSpPr/>
          <p:nvPr/>
        </p:nvCxnSpPr>
        <p:spPr>
          <a:xfrm flipH="1">
            <a:off x="2122488" y="2833688"/>
            <a:ext cx="11112" cy="1128712"/>
          </a:xfrm>
          <a:prstGeom prst="line">
            <a:avLst/>
          </a:prstGeom>
          <a:ln w="19050" cap="flat" cmpd="sng">
            <a:solidFill>
              <a:srgbClr val="7F7F7F"/>
            </a:solidFill>
            <a:prstDash val="dash"/>
            <a:headEnd type="none" w="med" len="med"/>
            <a:tailEnd type="none" w="med" len="med"/>
          </a:ln>
        </p:spPr>
      </p:cxnSp>
      <p:cxnSp>
        <p:nvCxnSpPr>
          <p:cNvPr id="36874" name="直接连接符 9"/>
          <p:cNvCxnSpPr/>
          <p:nvPr/>
        </p:nvCxnSpPr>
        <p:spPr>
          <a:xfrm flipH="1">
            <a:off x="3860800" y="2819400"/>
            <a:ext cx="11113" cy="1128713"/>
          </a:xfrm>
          <a:prstGeom prst="line">
            <a:avLst/>
          </a:prstGeom>
          <a:ln w="19050" cap="flat" cmpd="sng">
            <a:solidFill>
              <a:srgbClr val="7F7F7F"/>
            </a:solidFill>
            <a:prstDash val="dash"/>
            <a:headEnd type="none" w="med" len="med"/>
            <a:tailEnd type="none" w="med" len="med"/>
          </a:ln>
        </p:spPr>
      </p:cxnSp>
      <p:cxnSp>
        <p:nvCxnSpPr>
          <p:cNvPr id="36875" name="直接连接符 10"/>
          <p:cNvCxnSpPr/>
          <p:nvPr/>
        </p:nvCxnSpPr>
        <p:spPr>
          <a:xfrm flipH="1">
            <a:off x="5170488" y="2833688"/>
            <a:ext cx="11112" cy="1128712"/>
          </a:xfrm>
          <a:prstGeom prst="line">
            <a:avLst/>
          </a:prstGeom>
          <a:ln w="19050" cap="flat" cmpd="sng">
            <a:solidFill>
              <a:srgbClr val="7F7F7F"/>
            </a:solidFill>
            <a:prstDash val="dash"/>
            <a:headEnd type="none" w="med" len="med"/>
            <a:tailEnd type="none" w="med" len="med"/>
          </a:ln>
        </p:spPr>
      </p:cxnSp>
      <p:cxnSp>
        <p:nvCxnSpPr>
          <p:cNvPr id="36876" name="直接连接符 11"/>
          <p:cNvCxnSpPr/>
          <p:nvPr/>
        </p:nvCxnSpPr>
        <p:spPr>
          <a:xfrm flipH="1">
            <a:off x="6858000" y="2743200"/>
            <a:ext cx="11113" cy="1128713"/>
          </a:xfrm>
          <a:prstGeom prst="line">
            <a:avLst/>
          </a:prstGeom>
          <a:ln w="19050" cap="flat" cmpd="sng">
            <a:solidFill>
              <a:srgbClr val="7F7F7F"/>
            </a:solidFill>
            <a:prstDash val="dash"/>
            <a:headEnd type="none" w="med" len="med"/>
            <a:tailEnd type="none" w="med" len="med"/>
          </a:ln>
        </p:spPr>
      </p:cxnSp>
      <p:grpSp>
        <p:nvGrpSpPr>
          <p:cNvPr id="2" name="组合 12"/>
          <p:cNvGrpSpPr/>
          <p:nvPr/>
        </p:nvGrpSpPr>
        <p:grpSpPr>
          <a:xfrm>
            <a:off x="2865438" y="4951413"/>
            <a:ext cx="1595437" cy="668337"/>
            <a:chOff x="-265777" y="0"/>
            <a:chExt cx="2126735" cy="667649"/>
          </a:xfrm>
        </p:grpSpPr>
        <p:sp>
          <p:nvSpPr>
            <p:cNvPr id="36885" name="文本框 23"/>
            <p:cNvSpPr txBox="1"/>
            <p:nvPr/>
          </p:nvSpPr>
          <p:spPr>
            <a:xfrm>
              <a:off x="54771" y="0"/>
              <a:ext cx="1485638" cy="369142"/>
            </a:xfrm>
            <a:prstGeom prst="rect">
              <a:avLst/>
            </a:prstGeom>
            <a:noFill/>
            <a:ln w="9525">
              <a:noFill/>
            </a:ln>
          </p:spPr>
          <p:txBody>
            <a:bodyPr wrap="none">
              <a:spAutoFit/>
            </a:bodyPr>
            <a:lstStyle/>
            <a:p>
              <a:pPr algn="ctr"/>
              <a:r>
                <a:rPr lang="zh-CN" altLang="en-US" b="1" dirty="0">
                  <a:solidFill>
                    <a:srgbClr val="FFFFFF"/>
                  </a:solidFill>
                  <a:latin typeface="Arial" panose="020B0604020202020204" pitchFamily="34" charset="0"/>
                  <a:sym typeface="+mn-lt"/>
                </a:rPr>
                <a:t>输入标题</a:t>
              </a:r>
            </a:p>
          </p:txBody>
        </p:sp>
        <p:sp>
          <p:nvSpPr>
            <p:cNvPr id="36886" name="矩形 14"/>
            <p:cNvSpPr/>
            <p:nvPr/>
          </p:nvSpPr>
          <p:spPr>
            <a:xfrm>
              <a:off x="-265777" y="355417"/>
              <a:ext cx="2126735" cy="312232"/>
            </a:xfrm>
            <a:prstGeom prst="rect">
              <a:avLst/>
            </a:prstGeom>
            <a:noFill/>
            <a:ln w="9525">
              <a:noFill/>
            </a:ln>
          </p:spPr>
          <p:txBody>
            <a:bodyPr wrap="none">
              <a:spAutoFit/>
            </a:bodyPr>
            <a:lstStyle/>
            <a:p>
              <a:pPr algn="ctr">
                <a:lnSpc>
                  <a:spcPct val="130000"/>
                </a:lnSpc>
              </a:pPr>
              <a:r>
                <a:rPr lang="zh-CN" altLang="en-US" sz="1100" dirty="0">
                  <a:solidFill>
                    <a:srgbClr val="FFFFFF"/>
                  </a:solidFill>
                  <a:latin typeface="Arial" panose="020B0604020202020204" pitchFamily="34" charset="0"/>
                  <a:sym typeface="+mn-lt"/>
                </a:rPr>
                <a:t>请在此处输入你的文本</a:t>
              </a:r>
            </a:p>
          </p:txBody>
        </p:sp>
      </p:grpSp>
      <p:sp>
        <p:nvSpPr>
          <p:cNvPr id="36878" name="文本框 23"/>
          <p:cNvSpPr txBox="1"/>
          <p:nvPr/>
        </p:nvSpPr>
        <p:spPr>
          <a:xfrm>
            <a:off x="4762500" y="4951413"/>
            <a:ext cx="1114425" cy="369887"/>
          </a:xfrm>
          <a:prstGeom prst="rect">
            <a:avLst/>
          </a:prstGeom>
          <a:noFill/>
          <a:ln w="9525">
            <a:noFill/>
          </a:ln>
        </p:spPr>
        <p:txBody>
          <a:bodyPr wrap="none">
            <a:spAutoFit/>
          </a:bodyPr>
          <a:lstStyle/>
          <a:p>
            <a:pPr algn="ctr"/>
            <a:r>
              <a:rPr lang="zh-CN" altLang="en-US" b="1" dirty="0">
                <a:solidFill>
                  <a:srgbClr val="FFFFFF"/>
                </a:solidFill>
                <a:latin typeface="Arial" panose="020B0604020202020204" pitchFamily="34" charset="0"/>
                <a:sym typeface="+mn-lt"/>
              </a:rPr>
              <a:t>输入标题</a:t>
            </a:r>
          </a:p>
        </p:txBody>
      </p:sp>
      <p:sp>
        <p:nvSpPr>
          <p:cNvPr id="36879" name="矩形 23"/>
          <p:cNvSpPr/>
          <p:nvPr/>
        </p:nvSpPr>
        <p:spPr>
          <a:xfrm>
            <a:off x="1219200" y="3962400"/>
            <a:ext cx="2443163" cy="1760538"/>
          </a:xfrm>
          <a:prstGeom prst="rect">
            <a:avLst/>
          </a:prstGeom>
          <a:noFill/>
          <a:ln w="9525">
            <a:noFill/>
          </a:ln>
        </p:spPr>
        <p:txBody>
          <a:bodyPr>
            <a:spAutoFit/>
          </a:bodyPr>
          <a:lstStyle/>
          <a:p>
            <a:r>
              <a:rPr lang="zh-CN" altLang="en-US" sz="3600" b="1" dirty="0">
                <a:solidFill>
                  <a:srgbClr val="0000FF"/>
                </a:solidFill>
                <a:latin typeface="楷体" panose="02010609060101010101" pitchFamily="49" charset="-122"/>
                <a:ea typeface="楷体" panose="02010609060101010101" pitchFamily="49" charset="-122"/>
              </a:rPr>
              <a:t>总体方向</a:t>
            </a:r>
            <a:r>
              <a:rPr lang="en-US" altLang="zh-CN" sz="3600" b="1" dirty="0">
                <a:solidFill>
                  <a:srgbClr val="0000FF"/>
                </a:solidFill>
                <a:latin typeface="楷体" panose="02010609060101010101" pitchFamily="49" charset="-122"/>
                <a:ea typeface="楷体" panose="02010609060101010101" pitchFamily="49" charset="-122"/>
              </a:rPr>
              <a:t>             </a:t>
            </a:r>
            <a:r>
              <a:rPr lang="zh-CN" altLang="en-US" sz="3600" b="1" dirty="0">
                <a:latin typeface="楷体" panose="02010609060101010101" pitchFamily="49" charset="-122"/>
                <a:ea typeface="楷体" panose="02010609060101010101" pitchFamily="49" charset="-122"/>
              </a:rPr>
              <a:t>稳中有变</a:t>
            </a:r>
            <a:endParaRPr lang="en-US" altLang="zh-CN" sz="3600" b="1" dirty="0">
              <a:latin typeface="楷体" panose="02010609060101010101" pitchFamily="49" charset="-122"/>
              <a:ea typeface="楷体" panose="02010609060101010101" pitchFamily="49" charset="-122"/>
            </a:endParaRPr>
          </a:p>
          <a:p>
            <a:pPr>
              <a:lnSpc>
                <a:spcPct val="130000"/>
              </a:lnSpc>
            </a:pPr>
            <a:r>
              <a:rPr lang="zh-CN" altLang="en-US" sz="2800" dirty="0">
                <a:solidFill>
                  <a:srgbClr val="FFFFFF"/>
                </a:solidFill>
                <a:latin typeface="Arial" panose="020B0604020202020204" pitchFamily="34" charset="0"/>
                <a:sym typeface="+mn-lt"/>
              </a:rPr>
              <a:t>处本</a:t>
            </a:r>
          </a:p>
        </p:txBody>
      </p:sp>
      <p:sp>
        <p:nvSpPr>
          <p:cNvPr id="36880" name="燕尾形 25"/>
          <p:cNvSpPr/>
          <p:nvPr/>
        </p:nvSpPr>
        <p:spPr>
          <a:xfrm>
            <a:off x="306388" y="609600"/>
            <a:ext cx="277812" cy="407988"/>
          </a:xfrm>
          <a:prstGeom prst="chevron">
            <a:avLst>
              <a:gd name="adj" fmla="val 59097"/>
            </a:avLst>
          </a:prstGeom>
          <a:solidFill>
            <a:schemeClr val="tx1"/>
          </a:solidFill>
          <a:ln w="9525">
            <a:noFill/>
          </a:ln>
        </p:spPr>
        <p:txBody>
          <a:bodyPr anchor="ctr"/>
          <a:lstStyle/>
          <a:p>
            <a:pPr algn="ctr"/>
            <a:endParaRPr lang="zh-CN" altLang="en-US" dirty="0">
              <a:solidFill>
                <a:srgbClr val="FF0000"/>
              </a:solidFill>
              <a:latin typeface="Arial" panose="020B0604020202020204" pitchFamily="34" charset="0"/>
              <a:sym typeface="+mn-lt"/>
            </a:endParaRPr>
          </a:p>
        </p:txBody>
      </p:sp>
      <p:sp>
        <p:nvSpPr>
          <p:cNvPr id="36881" name="燕尾形 26"/>
          <p:cNvSpPr/>
          <p:nvPr/>
        </p:nvSpPr>
        <p:spPr>
          <a:xfrm>
            <a:off x="569913" y="609600"/>
            <a:ext cx="277812" cy="407988"/>
          </a:xfrm>
          <a:prstGeom prst="chevron">
            <a:avLst>
              <a:gd name="adj" fmla="val 59097"/>
            </a:avLst>
          </a:prstGeom>
          <a:solidFill>
            <a:schemeClr val="tx1"/>
          </a:solidFill>
          <a:ln w="9525">
            <a:noFill/>
          </a:ln>
        </p:spPr>
        <p:txBody>
          <a:bodyPr anchor="ctr"/>
          <a:lstStyle/>
          <a:p>
            <a:pPr algn="ctr"/>
            <a:endParaRPr lang="zh-CN" altLang="en-US" dirty="0">
              <a:solidFill>
                <a:srgbClr val="FF0000"/>
              </a:solidFill>
              <a:latin typeface="Arial" panose="020B0604020202020204" pitchFamily="34" charset="0"/>
              <a:sym typeface="+mn-lt"/>
            </a:endParaRPr>
          </a:p>
        </p:txBody>
      </p:sp>
      <p:sp>
        <p:nvSpPr>
          <p:cNvPr id="36882" name="矩形 1"/>
          <p:cNvSpPr/>
          <p:nvPr/>
        </p:nvSpPr>
        <p:spPr>
          <a:xfrm>
            <a:off x="909638" y="457200"/>
            <a:ext cx="3890962" cy="646113"/>
          </a:xfrm>
          <a:prstGeom prst="rect">
            <a:avLst/>
          </a:prstGeom>
          <a:noFill/>
          <a:ln w="9525">
            <a:noFill/>
          </a:ln>
        </p:spPr>
        <p:txBody>
          <a:bodyPr wrap="none">
            <a:spAutoFit/>
          </a:bodyPr>
          <a:lstStyle/>
          <a:p>
            <a:r>
              <a:rPr lang="zh-CN" altLang="en-US" sz="3600" b="1" dirty="0">
                <a:latin typeface="楷体" panose="02010609060101010101" pitchFamily="49" charset="-122"/>
                <a:ea typeface="楷体" panose="02010609060101010101" pitchFamily="49" charset="-122"/>
              </a:rPr>
              <a:t>二、研考题析规律</a:t>
            </a:r>
            <a:endParaRPr lang="en-US" altLang="zh-CN" sz="3600" b="1" dirty="0">
              <a:latin typeface="楷体" panose="02010609060101010101" pitchFamily="49" charset="-122"/>
              <a:ea typeface="楷体" panose="02010609060101010101" pitchFamily="49" charset="-122"/>
            </a:endParaRPr>
          </a:p>
        </p:txBody>
      </p:sp>
      <p:sp>
        <p:nvSpPr>
          <p:cNvPr id="36883" name="矩形 23"/>
          <p:cNvSpPr/>
          <p:nvPr/>
        </p:nvSpPr>
        <p:spPr>
          <a:xfrm>
            <a:off x="3581400" y="3962400"/>
            <a:ext cx="2362200" cy="1631950"/>
          </a:xfrm>
          <a:prstGeom prst="rect">
            <a:avLst/>
          </a:prstGeom>
          <a:noFill/>
          <a:ln w="9525">
            <a:noFill/>
          </a:ln>
        </p:spPr>
        <p:txBody>
          <a:bodyPr>
            <a:spAutoFit/>
          </a:bodyPr>
          <a:lstStyle/>
          <a:p>
            <a:r>
              <a:rPr lang="zh-CN" altLang="en-US" sz="3600" b="1" dirty="0">
                <a:solidFill>
                  <a:srgbClr val="0000FF"/>
                </a:solidFill>
                <a:latin typeface="楷体" panose="02010609060101010101" pitchFamily="49" charset="-122"/>
                <a:ea typeface="楷体" panose="02010609060101010101" pitchFamily="49" charset="-122"/>
              </a:rPr>
              <a:t>核心素养</a:t>
            </a:r>
            <a:r>
              <a:rPr lang="en-US" altLang="zh-CN" sz="3600" b="1" dirty="0">
                <a:solidFill>
                  <a:srgbClr val="0000FF"/>
                </a:solidFill>
                <a:latin typeface="楷体" panose="02010609060101010101" pitchFamily="49" charset="-122"/>
                <a:ea typeface="楷体" panose="02010609060101010101" pitchFamily="49" charset="-122"/>
              </a:rPr>
              <a:t>    </a:t>
            </a:r>
            <a:r>
              <a:rPr lang="zh-CN" altLang="en-US" sz="3600" b="1" dirty="0">
                <a:latin typeface="楷体" panose="02010609060101010101" pitchFamily="49" charset="-122"/>
                <a:ea typeface="楷体" panose="02010609060101010101" pitchFamily="49" charset="-122"/>
              </a:rPr>
              <a:t>内化沉淀</a:t>
            </a:r>
            <a:r>
              <a:rPr lang="zh-CN" altLang="en-US" sz="2800" dirty="0">
                <a:solidFill>
                  <a:srgbClr val="FFFFFF"/>
                </a:solidFill>
                <a:latin typeface="Arial" panose="020B0604020202020204" pitchFamily="34" charset="0"/>
                <a:sym typeface="+mn-lt"/>
              </a:rPr>
              <a:t>处本</a:t>
            </a:r>
          </a:p>
        </p:txBody>
      </p:sp>
      <p:sp>
        <p:nvSpPr>
          <p:cNvPr id="36884" name="矩形 23"/>
          <p:cNvSpPr/>
          <p:nvPr/>
        </p:nvSpPr>
        <p:spPr>
          <a:xfrm>
            <a:off x="5867400" y="3962400"/>
            <a:ext cx="2362200" cy="1631950"/>
          </a:xfrm>
          <a:prstGeom prst="rect">
            <a:avLst/>
          </a:prstGeom>
          <a:noFill/>
          <a:ln w="9525">
            <a:noFill/>
          </a:ln>
        </p:spPr>
        <p:txBody>
          <a:bodyPr>
            <a:spAutoFit/>
          </a:bodyPr>
          <a:lstStyle/>
          <a:p>
            <a:r>
              <a:rPr lang="zh-CN" altLang="en-US" sz="3600" b="1" dirty="0">
                <a:solidFill>
                  <a:srgbClr val="0000FF"/>
                </a:solidFill>
                <a:latin typeface="楷体" panose="02010609060101010101" pitchFamily="49" charset="-122"/>
                <a:ea typeface="楷体" panose="02010609060101010101" pitchFamily="49" charset="-122"/>
              </a:rPr>
              <a:t>历史概念</a:t>
            </a:r>
            <a:r>
              <a:rPr lang="en-US" altLang="zh-CN" sz="3600" b="1" dirty="0">
                <a:solidFill>
                  <a:srgbClr val="0000FF"/>
                </a:solidFill>
                <a:latin typeface="楷体" panose="02010609060101010101" pitchFamily="49" charset="-122"/>
                <a:ea typeface="楷体" panose="02010609060101010101" pitchFamily="49" charset="-122"/>
              </a:rPr>
              <a:t>    </a:t>
            </a:r>
            <a:r>
              <a:rPr lang="zh-CN" altLang="en-US" sz="3600" b="1" dirty="0">
                <a:latin typeface="楷体" panose="02010609060101010101" pitchFamily="49" charset="-122"/>
                <a:ea typeface="楷体" panose="02010609060101010101" pitchFamily="49" charset="-122"/>
              </a:rPr>
              <a:t>发展变化</a:t>
            </a:r>
            <a:r>
              <a:rPr lang="zh-CN" altLang="en-US" sz="2800" dirty="0">
                <a:solidFill>
                  <a:srgbClr val="FFFFFF"/>
                </a:solidFill>
                <a:latin typeface="Arial" panose="020B0604020202020204" pitchFamily="34" charset="0"/>
                <a:sym typeface="+mn-lt"/>
              </a:rPr>
              <a:t>处本</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420688" y="417513"/>
            <a:ext cx="817563" cy="815975"/>
          </a:xfrm>
          <a:prstGeom prst="ellipse">
            <a:avLst/>
          </a:prstGeom>
          <a:solidFill>
            <a:srgbClr val="C00000"/>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8915" name="文本框 2"/>
          <p:cNvSpPr txBox="1"/>
          <p:nvPr/>
        </p:nvSpPr>
        <p:spPr>
          <a:xfrm>
            <a:off x="519113" y="465138"/>
            <a:ext cx="719137" cy="584200"/>
          </a:xfrm>
          <a:prstGeom prst="rect">
            <a:avLst/>
          </a:prstGeom>
          <a:noFill/>
          <a:ln w="9525">
            <a:noFill/>
          </a:ln>
        </p:spPr>
        <p:txBody>
          <a:bodyPr>
            <a:spAutoFit/>
          </a:bodyPr>
          <a:lstStyle/>
          <a:p>
            <a:r>
              <a:rPr lang="en-US" altLang="zh-CN" sz="3200" dirty="0">
                <a:solidFill>
                  <a:schemeClr val="bg1"/>
                </a:solidFill>
                <a:latin typeface="MS UI Gothic" panose="020B0600070205080204" pitchFamily="34" charset="-128"/>
                <a:ea typeface="MS UI Gothic" panose="020B0600070205080204" pitchFamily="34" charset="-128"/>
              </a:rPr>
              <a:t>01</a:t>
            </a:r>
            <a:endParaRPr lang="zh-CN" altLang="en-US" sz="3200" dirty="0">
              <a:solidFill>
                <a:schemeClr val="bg1"/>
              </a:solidFill>
              <a:latin typeface="MS UI Gothic" panose="020B0600070205080204" pitchFamily="34" charset="-128"/>
              <a:ea typeface="MS UI Gothic" panose="020B0600070205080204" pitchFamily="34" charset="-128"/>
            </a:endParaRPr>
          </a:p>
        </p:txBody>
      </p:sp>
      <p:cxnSp>
        <p:nvCxnSpPr>
          <p:cNvPr id="7" name="直接连接符 6"/>
          <p:cNvCxnSpPr/>
          <p:nvPr/>
        </p:nvCxnSpPr>
        <p:spPr>
          <a:xfrm>
            <a:off x="1468438" y="1093788"/>
            <a:ext cx="2047875" cy="9525"/>
          </a:xfrm>
          <a:prstGeom prst="line">
            <a:avLst/>
          </a:prstGeom>
          <a:ln w="9525" cmpd="dbl">
            <a:solidFill>
              <a:schemeClr val="dk1">
                <a:shade val="95000"/>
                <a:satMod val="105000"/>
              </a:schemeClr>
            </a:solidFill>
            <a:prstDash val="solid"/>
            <a:round/>
            <a:tailEnd type="oval"/>
          </a:ln>
        </p:spPr>
        <p:style>
          <a:lnRef idx="1">
            <a:schemeClr val="dk1"/>
          </a:lnRef>
          <a:fillRef idx="0">
            <a:schemeClr val="dk1"/>
          </a:fillRef>
          <a:effectRef idx="0">
            <a:schemeClr val="dk1"/>
          </a:effectRef>
          <a:fontRef idx="minor">
            <a:schemeClr val="tx1"/>
          </a:fontRef>
        </p:style>
      </p:cxnSp>
      <p:graphicFrame>
        <p:nvGraphicFramePr>
          <p:cNvPr id="403698" name="表格 403697"/>
          <p:cNvGraphicFramePr/>
          <p:nvPr/>
        </p:nvGraphicFramePr>
        <p:xfrm>
          <a:off x="574675" y="1258888"/>
          <a:ext cx="7915275" cy="5353050"/>
        </p:xfrm>
        <a:graphic>
          <a:graphicData uri="http://schemas.openxmlformats.org/drawingml/2006/table">
            <a:tbl>
              <a:tblPr/>
              <a:tblGrid>
                <a:gridCol w="508000"/>
                <a:gridCol w="2641600"/>
                <a:gridCol w="2012950"/>
                <a:gridCol w="2752725"/>
              </a:tblGrid>
              <a:tr h="652709">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1800" b="1" dirty="0">
                          <a:latin typeface="楷体" panose="02010609060101010101" pitchFamily="49" charset="-122"/>
                          <a:ea typeface="楷体" panose="02010609060101010101" pitchFamily="49" charset="-122"/>
                        </a:rPr>
                        <a:t>题号</a:t>
                      </a:r>
                    </a:p>
                  </a:txBody>
                  <a:tcPr marT="45715" marB="45715">
                    <a:lnL w="381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defRPr/>
                      </a:pPr>
                      <a:r>
                        <a:rPr lang="en-US" altLang="zh-CN" sz="1800" b="1" dirty="0" smtClean="0">
                          <a:latin typeface="楷体" panose="02010609060101010101" pitchFamily="49" charset="-122"/>
                          <a:ea typeface="楷体" panose="02010609060101010101" pitchFamily="49" charset="-122"/>
                        </a:rPr>
                        <a:t>2015</a:t>
                      </a:r>
                      <a:r>
                        <a:rPr lang="zh-CN" altLang="en-US" sz="1800" b="1" dirty="0" smtClean="0">
                          <a:latin typeface="楷体" panose="02010609060101010101" pitchFamily="49" charset="-122"/>
                          <a:ea typeface="楷体" panose="02010609060101010101" pitchFamily="49" charset="-122"/>
                        </a:rPr>
                        <a:t>年（</a:t>
                      </a:r>
                      <a:r>
                        <a:rPr lang="en-US" altLang="zh-CN" sz="1800" b="1" dirty="0" smtClean="0">
                          <a:latin typeface="楷体" panose="02010609060101010101" pitchFamily="49" charset="-122"/>
                          <a:ea typeface="楷体" panose="02010609060101010101" pitchFamily="49" charset="-122"/>
                        </a:rPr>
                        <a:t>1</a:t>
                      </a:r>
                      <a:r>
                        <a:rPr lang="zh-CN" altLang="en-US" sz="1800" b="1" dirty="0" smtClean="0">
                          <a:latin typeface="楷体" panose="02010609060101010101" pitchFamily="49" charset="-122"/>
                          <a:ea typeface="楷体" panose="02010609060101010101" pitchFamily="49" charset="-122"/>
                        </a:rPr>
                        <a:t>卷）</a:t>
                      </a:r>
                    </a:p>
                    <a:p>
                      <a:pPr marL="0" lvl="0" indent="0">
                        <a:spcBef>
                          <a:spcPct val="0"/>
                        </a:spcBef>
                        <a:buNone/>
                      </a:pPr>
                      <a:endParaRPr lang="zh-CN" altLang="en-US" sz="1800" b="1" dirty="0">
                        <a:latin typeface="楷体" panose="02010609060101010101" pitchFamily="49" charset="-122"/>
                        <a:ea typeface="楷体" panose="02010609060101010101" pitchFamily="49" charset="-122"/>
                      </a:endParaRPr>
                    </a:p>
                  </a:txBody>
                  <a:tcPr marT="45715" marB="45715">
                    <a:lnL w="381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sz="1800" b="1" dirty="0">
                          <a:latin typeface="楷体" panose="02010609060101010101" pitchFamily="49" charset="-122"/>
                          <a:ea typeface="楷体" panose="02010609060101010101" pitchFamily="49" charset="-122"/>
                        </a:rPr>
                        <a:t>2016</a:t>
                      </a:r>
                      <a:r>
                        <a:rPr lang="zh-CN" altLang="en-US" sz="1800" b="1" dirty="0">
                          <a:latin typeface="楷体" panose="02010609060101010101" pitchFamily="49" charset="-122"/>
                          <a:ea typeface="楷体" panose="02010609060101010101" pitchFamily="49" charset="-122"/>
                        </a:rPr>
                        <a:t>年（</a:t>
                      </a:r>
                      <a:r>
                        <a:rPr lang="en-US" altLang="zh-CN" sz="1800" b="1" dirty="0">
                          <a:latin typeface="楷体" panose="02010609060101010101" pitchFamily="49" charset="-122"/>
                          <a:ea typeface="楷体" panose="02010609060101010101" pitchFamily="49" charset="-122"/>
                        </a:rPr>
                        <a:t>1</a:t>
                      </a:r>
                      <a:r>
                        <a:rPr lang="zh-CN" altLang="en-US" sz="1800" b="1" dirty="0">
                          <a:latin typeface="楷体" panose="02010609060101010101" pitchFamily="49" charset="-122"/>
                          <a:ea typeface="楷体" panose="02010609060101010101" pitchFamily="49" charset="-122"/>
                        </a:rPr>
                        <a:t>卷）</a:t>
                      </a:r>
                    </a:p>
                  </a:txBody>
                  <a:tcPr marT="45715" marB="45715">
                    <a:lnL w="381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sz="1800" b="1" dirty="0">
                          <a:latin typeface="楷体" panose="02010609060101010101" pitchFamily="49" charset="-122"/>
                          <a:ea typeface="楷体" panose="02010609060101010101" pitchFamily="49" charset="-122"/>
                        </a:rPr>
                        <a:t>2017</a:t>
                      </a:r>
                      <a:r>
                        <a:rPr lang="zh-CN" altLang="en-US" sz="1800" b="1" dirty="0">
                          <a:latin typeface="楷体" panose="02010609060101010101" pitchFamily="49" charset="-122"/>
                          <a:ea typeface="楷体" panose="02010609060101010101" pitchFamily="49" charset="-122"/>
                        </a:rPr>
                        <a:t>年（</a:t>
                      </a:r>
                      <a:r>
                        <a:rPr lang="en-US" altLang="zh-CN" sz="1800" b="1" dirty="0">
                          <a:latin typeface="楷体" panose="02010609060101010101" pitchFamily="49" charset="-122"/>
                          <a:ea typeface="楷体" panose="02010609060101010101" pitchFamily="49" charset="-122"/>
                        </a:rPr>
                        <a:t>1</a:t>
                      </a:r>
                      <a:r>
                        <a:rPr lang="zh-CN" altLang="en-US" sz="1800" b="1" dirty="0">
                          <a:latin typeface="楷体" panose="02010609060101010101" pitchFamily="49" charset="-122"/>
                          <a:ea typeface="楷体" panose="02010609060101010101" pitchFamily="49" charset="-122"/>
                        </a:rPr>
                        <a:t>卷）</a:t>
                      </a:r>
                    </a:p>
                  </a:txBody>
                  <a:tcPr marT="45715" marB="45715">
                    <a:lnL w="381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noFill/>
                  </a:tcPr>
                </a:tc>
              </a:tr>
              <a:tr h="914389">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sz="1800" b="1">
                          <a:latin typeface="楷体" panose="02010609060101010101" pitchFamily="49" charset="-122"/>
                          <a:ea typeface="楷体" panose="02010609060101010101" pitchFamily="49" charset="-122"/>
                        </a:rPr>
                        <a:t>24</a:t>
                      </a:r>
                      <a:endParaRPr lang="zh-CN" altLang="en-US" sz="1800" b="1">
                        <a:latin typeface="楷体" panose="02010609060101010101" pitchFamily="49" charset="-122"/>
                        <a:ea typeface="楷体" panose="02010609060101010101" pitchFamily="49" charset="-122"/>
                      </a:endParaRPr>
                    </a:p>
                  </a:txBody>
                  <a:tcPr marT="45715" marB="45715">
                    <a:lnL w="381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1800" b="1" dirty="0" smtClean="0">
                          <a:solidFill>
                            <a:schemeClr val="tx1"/>
                          </a:solidFill>
                          <a:latin typeface="楷体" panose="02010609060101010101" pitchFamily="49" charset="-122"/>
                          <a:ea typeface="楷体" panose="02010609060101010101" pitchFamily="49" charset="-122"/>
                        </a:rPr>
                        <a:t>古代中国的经济</a:t>
                      </a:r>
                      <a:r>
                        <a:rPr lang="en-US" altLang="zh-CN" sz="1800" b="1" dirty="0" smtClean="0">
                          <a:solidFill>
                            <a:schemeClr val="tx1"/>
                          </a:solidFill>
                          <a:latin typeface="楷体" panose="02010609060101010101" pitchFamily="49" charset="-122"/>
                          <a:ea typeface="楷体" panose="02010609060101010101" pitchFamily="49" charset="-122"/>
                        </a:rPr>
                        <a:t>——</a:t>
                      </a:r>
                      <a:r>
                        <a:rPr lang="zh-CN" altLang="en-US" sz="1800" b="1" dirty="0" smtClean="0">
                          <a:solidFill>
                            <a:schemeClr val="tx1"/>
                          </a:solidFill>
                          <a:latin typeface="楷体" panose="02010609060101010101" pitchFamily="49" charset="-122"/>
                          <a:ea typeface="楷体" panose="02010609060101010101" pitchFamily="49" charset="-122"/>
                        </a:rPr>
                        <a:t>小农经济</a:t>
                      </a:r>
                      <a:endParaRPr lang="zh-CN" altLang="en-US" sz="1800" b="1" dirty="0">
                        <a:solidFill>
                          <a:schemeClr val="tx1"/>
                        </a:solidFill>
                        <a:latin typeface="楷体" panose="02010609060101010101" pitchFamily="49" charset="-122"/>
                        <a:ea typeface="楷体" panose="02010609060101010101" pitchFamily="49" charset="-122"/>
                      </a:endParaRPr>
                    </a:p>
                  </a:txBody>
                  <a:tcPr marT="45715" marB="45715">
                    <a:lnL w="381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1800" b="1" dirty="0">
                          <a:solidFill>
                            <a:schemeClr val="tx1"/>
                          </a:solidFill>
                          <a:latin typeface="楷体" panose="02010609060101010101" pitchFamily="49" charset="-122"/>
                          <a:ea typeface="楷体" panose="02010609060101010101" pitchFamily="49" charset="-122"/>
                        </a:rPr>
                        <a:t>儒学其及发展</a:t>
                      </a:r>
                      <a:r>
                        <a:rPr lang="en-US" altLang="zh-CN" sz="1800" b="1" dirty="0">
                          <a:solidFill>
                            <a:schemeClr val="tx1"/>
                          </a:solidFill>
                          <a:latin typeface="楷体" panose="02010609060101010101" pitchFamily="49" charset="-122"/>
                          <a:ea typeface="楷体" panose="02010609060101010101" pitchFamily="49" charset="-122"/>
                        </a:rPr>
                        <a:t>――</a:t>
                      </a:r>
                    </a:p>
                    <a:p>
                      <a:pPr marL="0" lvl="0" indent="0" eaLnBrk="0" hangingPunct="0">
                        <a:spcBef>
                          <a:spcPct val="0"/>
                        </a:spcBef>
                        <a:buNone/>
                      </a:pPr>
                      <a:r>
                        <a:rPr lang="zh-CN" altLang="en-US" sz="1800" b="1" dirty="0">
                          <a:solidFill>
                            <a:schemeClr val="tx1"/>
                          </a:solidFill>
                          <a:latin typeface="楷体" panose="02010609060101010101" pitchFamily="49" charset="-122"/>
                          <a:ea typeface="楷体" panose="02010609060101010101" pitchFamily="49" charset="-122"/>
                        </a:rPr>
                        <a:t>汉代儒学</a:t>
                      </a:r>
                    </a:p>
                  </a:txBody>
                  <a:tcPr marT="45715" marB="45715">
                    <a:lnL w="381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sz="1800" b="1" dirty="0" err="1">
                          <a:solidFill>
                            <a:schemeClr val="tx1"/>
                          </a:solidFill>
                          <a:latin typeface="楷体" panose="02010609060101010101" pitchFamily="49" charset="-122"/>
                          <a:ea typeface="楷体" panose="02010609060101010101" pitchFamily="49" charset="-122"/>
                          <a:sym typeface="+mn-ea"/>
                        </a:rPr>
                        <a:t>西周分封制与文化认同</a:t>
                      </a:r>
                      <a:endParaRPr lang="zh-CN" altLang="en-US" sz="1800" b="1" dirty="0">
                        <a:solidFill>
                          <a:schemeClr val="tx1"/>
                        </a:solidFill>
                        <a:latin typeface="楷体" panose="02010609060101010101" pitchFamily="49" charset="-122"/>
                        <a:ea typeface="楷体" panose="02010609060101010101" pitchFamily="49" charset="-122"/>
                        <a:sym typeface="+mn-ea"/>
                      </a:endParaRPr>
                    </a:p>
                  </a:txBody>
                  <a:tcPr marT="45715" marB="45715">
                    <a:lnL w="381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noFill/>
                  </a:tcPr>
                </a:tc>
              </a:tr>
              <a:tr h="640070">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sz="1800" b="1">
                          <a:latin typeface="楷体" panose="02010609060101010101" pitchFamily="49" charset="-122"/>
                          <a:ea typeface="楷体" panose="02010609060101010101" pitchFamily="49" charset="-122"/>
                        </a:rPr>
                        <a:t>25</a:t>
                      </a:r>
                      <a:endParaRPr lang="zh-CN" altLang="en-US" sz="1800" b="1">
                        <a:latin typeface="楷体" panose="02010609060101010101" pitchFamily="49" charset="-122"/>
                        <a:ea typeface="楷体" panose="02010609060101010101" pitchFamily="49" charset="-122"/>
                      </a:endParaRPr>
                    </a:p>
                  </a:txBody>
                  <a:tcPr marT="45715" marB="45715">
                    <a:lnL w="381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1800" b="1" dirty="0" smtClean="0">
                          <a:solidFill>
                            <a:schemeClr val="tx1"/>
                          </a:solidFill>
                          <a:latin typeface="楷体" panose="02010609060101010101" pitchFamily="49" charset="-122"/>
                          <a:ea typeface="楷体" panose="02010609060101010101" pitchFamily="49" charset="-122"/>
                        </a:rPr>
                        <a:t>汉到元</a:t>
                      </a:r>
                      <a:r>
                        <a:rPr lang="zh-CN" altLang="en-US" sz="1800" b="1" dirty="0" smtClean="0">
                          <a:solidFill>
                            <a:srgbClr val="FF0000"/>
                          </a:solidFill>
                          <a:latin typeface="楷体" panose="02010609060101010101" pitchFamily="49" charset="-122"/>
                          <a:ea typeface="楷体" panose="02010609060101010101" pitchFamily="49" charset="-122"/>
                        </a:rPr>
                        <a:t>政治制度</a:t>
                      </a:r>
                      <a:r>
                        <a:rPr lang="zh-CN" altLang="en-US" sz="1800" b="1" dirty="0" smtClean="0">
                          <a:solidFill>
                            <a:schemeClr val="tx1"/>
                          </a:solidFill>
                          <a:latin typeface="楷体" panose="02010609060101010101" pitchFamily="49" charset="-122"/>
                          <a:ea typeface="楷体" panose="02010609060101010101" pitchFamily="49" charset="-122"/>
                        </a:rPr>
                        <a:t>的演变</a:t>
                      </a:r>
                      <a:r>
                        <a:rPr lang="en-US" altLang="zh-CN" sz="1800" b="1" dirty="0" smtClean="0">
                          <a:solidFill>
                            <a:schemeClr val="tx1"/>
                          </a:solidFill>
                          <a:latin typeface="楷体" panose="02010609060101010101" pitchFamily="49" charset="-122"/>
                          <a:ea typeface="楷体" panose="02010609060101010101" pitchFamily="49" charset="-122"/>
                        </a:rPr>
                        <a:t>——</a:t>
                      </a:r>
                      <a:r>
                        <a:rPr lang="zh-CN" altLang="en-US" sz="1800" b="1" dirty="0" smtClean="0">
                          <a:solidFill>
                            <a:schemeClr val="tx1"/>
                          </a:solidFill>
                          <a:latin typeface="楷体" panose="02010609060101010101" pitchFamily="49" charset="-122"/>
                          <a:ea typeface="楷体" panose="02010609060101010101" pitchFamily="49" charset="-122"/>
                        </a:rPr>
                        <a:t>汉代外戚干政</a:t>
                      </a:r>
                      <a:endParaRPr lang="zh-CN" altLang="en-US" sz="1800" b="1" dirty="0">
                        <a:solidFill>
                          <a:schemeClr val="tx1"/>
                        </a:solidFill>
                        <a:latin typeface="楷体" panose="02010609060101010101" pitchFamily="49" charset="-122"/>
                        <a:ea typeface="楷体" panose="02010609060101010101" pitchFamily="49" charset="-122"/>
                      </a:endParaRPr>
                    </a:p>
                  </a:txBody>
                  <a:tcPr marT="45715" marB="45715">
                    <a:lnL w="381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1800" b="1" dirty="0">
                          <a:latin typeface="楷体" panose="02010609060101010101" pitchFamily="49" charset="-122"/>
                          <a:ea typeface="楷体" panose="02010609060101010101" pitchFamily="49" charset="-122"/>
                        </a:rPr>
                        <a:t>汉代农业</a:t>
                      </a:r>
                      <a:r>
                        <a:rPr lang="en-US" altLang="zh-CN" sz="1800" b="1" dirty="0">
                          <a:latin typeface="楷体" panose="02010609060101010101" pitchFamily="49" charset="-122"/>
                          <a:ea typeface="楷体" panose="02010609060101010101" pitchFamily="49" charset="-122"/>
                        </a:rPr>
                        <a:t>――</a:t>
                      </a:r>
                      <a:r>
                        <a:rPr lang="zh-CN" altLang="en-US" sz="1800" b="1" dirty="0">
                          <a:latin typeface="楷体" panose="02010609060101010101" pitchFamily="49" charset="-122"/>
                          <a:ea typeface="楷体" panose="02010609060101010101" pitchFamily="49" charset="-122"/>
                        </a:rPr>
                        <a:t>田庄发展</a:t>
                      </a:r>
                    </a:p>
                  </a:txBody>
                  <a:tcPr marT="45715" marB="45715">
                    <a:lnL w="381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sz="1800" b="1" dirty="0">
                          <a:solidFill>
                            <a:srgbClr val="FF0000"/>
                          </a:solidFill>
                          <a:latin typeface="楷体" panose="02010609060101010101" pitchFamily="49" charset="-122"/>
                          <a:ea typeface="楷体" panose="02010609060101010101" pitchFamily="49" charset="-122"/>
                          <a:sym typeface="+mn-ea"/>
                        </a:rPr>
                        <a:t>西汉中央集权的加强</a:t>
                      </a:r>
                    </a:p>
                    <a:p>
                      <a:pPr marL="0" lvl="0" indent="0">
                        <a:spcBef>
                          <a:spcPct val="0"/>
                        </a:spcBef>
                        <a:buNone/>
                      </a:pPr>
                      <a:endParaRPr lang="zh-CN" altLang="en-US" sz="1800" b="1" dirty="0">
                        <a:latin typeface="楷体" panose="02010609060101010101" pitchFamily="49" charset="-122"/>
                        <a:ea typeface="楷体" panose="02010609060101010101" pitchFamily="49" charset="-122"/>
                      </a:endParaRPr>
                    </a:p>
                  </a:txBody>
                  <a:tcPr marT="45715" marB="45715">
                    <a:lnL w="381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noFill/>
                  </a:tcPr>
                </a:tc>
              </a:tr>
              <a:tr h="652391">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sz="1800" b="1">
                          <a:latin typeface="楷体" panose="02010609060101010101" pitchFamily="49" charset="-122"/>
                          <a:ea typeface="楷体" panose="02010609060101010101" pitchFamily="49" charset="-122"/>
                        </a:rPr>
                        <a:t>26</a:t>
                      </a:r>
                      <a:endParaRPr lang="zh-CN" altLang="en-US" sz="1800" b="1">
                        <a:latin typeface="楷体" panose="02010609060101010101" pitchFamily="49" charset="-122"/>
                        <a:ea typeface="楷体" panose="02010609060101010101" pitchFamily="49" charset="-122"/>
                      </a:endParaRPr>
                    </a:p>
                  </a:txBody>
                  <a:tcPr marT="45715" marB="45715">
                    <a:lnL w="381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1800" b="1" dirty="0" smtClean="0">
                          <a:latin typeface="楷体" panose="02010609060101010101" pitchFamily="49" charset="-122"/>
                          <a:ea typeface="楷体" panose="02010609060101010101" pitchFamily="49" charset="-122"/>
                        </a:rPr>
                        <a:t>古代中国的经济</a:t>
                      </a:r>
                      <a:r>
                        <a:rPr lang="en-US" altLang="zh-CN" sz="1800" b="1" dirty="0" smtClean="0">
                          <a:latin typeface="楷体" panose="02010609060101010101" pitchFamily="49" charset="-122"/>
                          <a:ea typeface="楷体" panose="02010609060101010101" pitchFamily="49" charset="-122"/>
                        </a:rPr>
                        <a:t>——</a:t>
                      </a:r>
                      <a:r>
                        <a:rPr lang="zh-CN" altLang="en-US" sz="1800" b="1" dirty="0" smtClean="0">
                          <a:latin typeface="楷体" panose="02010609060101010101" pitchFamily="49" charset="-122"/>
                          <a:ea typeface="楷体" panose="02010609060101010101" pitchFamily="49" charset="-122"/>
                        </a:rPr>
                        <a:t>宋代东南沿海经济的发展</a:t>
                      </a:r>
                      <a:endParaRPr lang="zh-CN" altLang="en-US" sz="1800" b="1" dirty="0">
                        <a:latin typeface="楷体" panose="02010609060101010101" pitchFamily="49" charset="-122"/>
                        <a:ea typeface="楷体" panose="02010609060101010101" pitchFamily="49" charset="-122"/>
                      </a:endParaRPr>
                    </a:p>
                  </a:txBody>
                  <a:tcPr marT="45715" marB="45715">
                    <a:lnL w="381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1800" b="1" dirty="0" smtClean="0">
                          <a:latin typeface="楷体" panose="02010609060101010101" pitchFamily="49" charset="-122"/>
                          <a:ea typeface="楷体" panose="02010609060101010101" pitchFamily="49" charset="-122"/>
                        </a:rPr>
                        <a:t>宋代经济</a:t>
                      </a:r>
                      <a:endParaRPr lang="zh-CN" altLang="en-US" sz="1800" b="1" dirty="0">
                        <a:latin typeface="楷体" panose="02010609060101010101" pitchFamily="49" charset="-122"/>
                        <a:ea typeface="楷体" panose="02010609060101010101" pitchFamily="49" charset="-122"/>
                      </a:endParaRPr>
                    </a:p>
                  </a:txBody>
                  <a:tcPr marT="45715" marB="45715">
                    <a:lnL w="381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1800" b="1" dirty="0">
                          <a:latin typeface="楷体" panose="02010609060101010101" pitchFamily="49" charset="-122"/>
                          <a:ea typeface="楷体" panose="02010609060101010101" pitchFamily="49" charset="-122"/>
                        </a:rPr>
                        <a:t>唐朝</a:t>
                      </a:r>
                      <a:r>
                        <a:rPr lang="en-US" altLang="zh-CN" sz="1800" b="1" dirty="0">
                          <a:latin typeface="楷体" panose="02010609060101010101" pitchFamily="49" charset="-122"/>
                          <a:ea typeface="楷体" panose="02010609060101010101" pitchFamily="49" charset="-122"/>
                        </a:rPr>
                        <a:t>--</a:t>
                      </a:r>
                      <a:r>
                        <a:rPr lang="zh-CN" altLang="en-US" sz="1800" b="1" dirty="0">
                          <a:latin typeface="楷体" panose="02010609060101010101" pitchFamily="49" charset="-122"/>
                          <a:ea typeface="楷体" panose="02010609060101010101" pitchFamily="49" charset="-122"/>
                        </a:rPr>
                        <a:t>史学理论</a:t>
                      </a:r>
                    </a:p>
                  </a:txBody>
                  <a:tcPr marT="45715" marB="45715">
                    <a:lnL w="381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noFill/>
                  </a:tcPr>
                </a:tc>
              </a:tr>
              <a:tr h="652392">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sz="1800" b="1">
                          <a:latin typeface="楷体" panose="02010609060101010101" pitchFamily="49" charset="-122"/>
                          <a:ea typeface="楷体" panose="02010609060101010101" pitchFamily="49" charset="-122"/>
                        </a:rPr>
                        <a:t>27</a:t>
                      </a:r>
                      <a:endParaRPr lang="zh-CN" altLang="en-US" sz="1800" b="1">
                        <a:latin typeface="楷体" panose="02010609060101010101" pitchFamily="49" charset="-122"/>
                        <a:ea typeface="楷体" panose="02010609060101010101" pitchFamily="49" charset="-122"/>
                      </a:endParaRPr>
                    </a:p>
                  </a:txBody>
                  <a:tcPr marT="45715" marB="45715">
                    <a:lnL w="381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1800" b="1" dirty="0" smtClean="0">
                          <a:latin typeface="楷体" panose="02010609060101010101" pitchFamily="49" charset="-122"/>
                          <a:ea typeface="楷体" panose="02010609060101010101" pitchFamily="49" charset="-122"/>
                        </a:rPr>
                        <a:t>古代中国的经济</a:t>
                      </a:r>
                      <a:r>
                        <a:rPr lang="en-US" altLang="zh-CN" sz="1800" b="1" dirty="0" smtClean="0">
                          <a:latin typeface="楷体" panose="02010609060101010101" pitchFamily="49" charset="-122"/>
                          <a:ea typeface="楷体" panose="02010609060101010101" pitchFamily="49" charset="-122"/>
                        </a:rPr>
                        <a:t>——</a:t>
                      </a:r>
                      <a:r>
                        <a:rPr lang="zh-CN" altLang="en-US" sz="1800" b="1" dirty="0" smtClean="0">
                          <a:latin typeface="楷体" panose="02010609060101010101" pitchFamily="49" charset="-122"/>
                          <a:ea typeface="楷体" panose="02010609060101010101" pitchFamily="49" charset="-122"/>
                        </a:rPr>
                        <a:t>经济重心南移</a:t>
                      </a:r>
                      <a:endParaRPr lang="zh-CN" altLang="en-US" sz="1800" b="1" dirty="0">
                        <a:latin typeface="楷体" panose="02010609060101010101" pitchFamily="49" charset="-122"/>
                        <a:ea typeface="楷体" panose="02010609060101010101" pitchFamily="49" charset="-122"/>
                      </a:endParaRPr>
                    </a:p>
                  </a:txBody>
                  <a:tcPr marT="45715" marB="45715">
                    <a:lnL w="381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1800" b="1" dirty="0">
                          <a:latin typeface="楷体" panose="02010609060101010101" pitchFamily="49" charset="-122"/>
                          <a:ea typeface="楷体" panose="02010609060101010101" pitchFamily="49" charset="-122"/>
                        </a:rPr>
                        <a:t>明</a:t>
                      </a:r>
                      <a:r>
                        <a:rPr lang="en-US" altLang="zh-CN" sz="1800" b="1" dirty="0">
                          <a:latin typeface="楷体" panose="02010609060101010101" pitchFamily="49" charset="-122"/>
                          <a:ea typeface="楷体" panose="02010609060101010101" pitchFamily="49" charset="-122"/>
                        </a:rPr>
                        <a:t>――</a:t>
                      </a:r>
                      <a:r>
                        <a:rPr lang="zh-CN" altLang="en-US" sz="1800" b="1" dirty="0">
                          <a:latin typeface="楷体" panose="02010609060101010101" pitchFamily="49" charset="-122"/>
                          <a:ea typeface="楷体" panose="02010609060101010101" pitchFamily="49" charset="-122"/>
                        </a:rPr>
                        <a:t>地方行政管理</a:t>
                      </a:r>
                    </a:p>
                  </a:txBody>
                  <a:tcPr marT="45715" marB="45715">
                    <a:lnL w="381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sz="1800" b="1" dirty="0">
                          <a:latin typeface="楷体" panose="02010609060101010101" pitchFamily="49" charset="-122"/>
                          <a:ea typeface="楷体" panose="02010609060101010101" pitchFamily="49" charset="-122"/>
                        </a:rPr>
                        <a:t> </a:t>
                      </a:r>
                      <a:r>
                        <a:rPr lang="zh-CN" altLang="en-US" sz="1800" b="1" dirty="0">
                          <a:latin typeface="楷体" panose="02010609060101010101" pitchFamily="49" charset="-122"/>
                          <a:ea typeface="楷体" panose="02010609060101010101" pitchFamily="49" charset="-122"/>
                        </a:rPr>
                        <a:t>明</a:t>
                      </a:r>
                      <a:r>
                        <a:rPr lang="en-US" altLang="zh-CN" sz="1800" b="1" dirty="0">
                          <a:latin typeface="楷体" panose="02010609060101010101" pitchFamily="49" charset="-122"/>
                          <a:ea typeface="楷体" panose="02010609060101010101" pitchFamily="49" charset="-122"/>
                        </a:rPr>
                        <a:t>---</a:t>
                      </a:r>
                      <a:r>
                        <a:rPr lang="zh-CN" altLang="en-US" sz="1800" b="1" dirty="0">
                          <a:latin typeface="楷体" panose="02010609060101010101" pitchFamily="49" charset="-122"/>
                          <a:ea typeface="楷体" panose="02010609060101010101" pitchFamily="49" charset="-122"/>
                        </a:rPr>
                        <a:t>手工业</a:t>
                      </a:r>
                    </a:p>
                  </a:txBody>
                  <a:tcPr marT="45715" marB="45715">
                    <a:lnL w="381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noFill/>
                  </a:tcPr>
                </a:tc>
              </a:tr>
              <a:tr h="1188709">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sz="1800" b="1">
                          <a:latin typeface="楷体" panose="02010609060101010101" pitchFamily="49" charset="-122"/>
                          <a:ea typeface="楷体" panose="02010609060101010101" pitchFamily="49" charset="-122"/>
                        </a:rPr>
                        <a:t>28</a:t>
                      </a:r>
                      <a:endParaRPr lang="zh-CN" altLang="en-US" sz="1800" b="1">
                        <a:latin typeface="楷体" panose="02010609060101010101" pitchFamily="49" charset="-122"/>
                        <a:ea typeface="楷体" panose="02010609060101010101" pitchFamily="49" charset="-122"/>
                      </a:endParaRPr>
                    </a:p>
                  </a:txBody>
                  <a:tcPr marT="45715" marB="45715">
                    <a:lnL w="381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1800" b="1" dirty="0" smtClean="0">
                          <a:solidFill>
                            <a:srgbClr val="FF0000"/>
                          </a:solidFill>
                          <a:latin typeface="楷体" panose="02010609060101010101" pitchFamily="49" charset="-122"/>
                          <a:ea typeface="楷体" panose="02010609060101010101" pitchFamily="49" charset="-122"/>
                        </a:rPr>
                        <a:t>晚清中国经济结构的变化</a:t>
                      </a:r>
                      <a:r>
                        <a:rPr lang="en-US" altLang="zh-CN" sz="1800" b="1" dirty="0" smtClean="0">
                          <a:solidFill>
                            <a:srgbClr val="FF0000"/>
                          </a:solidFill>
                          <a:latin typeface="楷体" panose="02010609060101010101" pitchFamily="49" charset="-122"/>
                          <a:ea typeface="楷体" panose="02010609060101010101" pitchFamily="49" charset="-122"/>
                        </a:rPr>
                        <a:t>——</a:t>
                      </a:r>
                      <a:r>
                        <a:rPr lang="zh-CN" altLang="en-US" sz="1800" b="1" dirty="0" smtClean="0">
                          <a:solidFill>
                            <a:srgbClr val="FF0000"/>
                          </a:solidFill>
                          <a:latin typeface="楷体" panose="02010609060101010101" pitchFamily="49" charset="-122"/>
                          <a:ea typeface="楷体" panose="02010609060101010101" pitchFamily="49" charset="-122"/>
                        </a:rPr>
                        <a:t>小农经济顽强抵抗外国经济</a:t>
                      </a:r>
                      <a:endParaRPr lang="zh-CN" altLang="en-US" sz="1800" b="1" dirty="0">
                        <a:solidFill>
                          <a:srgbClr val="FF0000"/>
                        </a:solidFill>
                        <a:latin typeface="楷体" panose="02010609060101010101" pitchFamily="49" charset="-122"/>
                        <a:ea typeface="楷体" panose="02010609060101010101" pitchFamily="49" charset="-122"/>
                      </a:endParaRPr>
                    </a:p>
                  </a:txBody>
                  <a:tcPr marT="45715" marB="45715">
                    <a:lnL w="381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1800" b="1" dirty="0">
                          <a:solidFill>
                            <a:srgbClr val="FF0000"/>
                          </a:solidFill>
                          <a:latin typeface="楷体" panose="02010609060101010101" pitchFamily="49" charset="-122"/>
                          <a:ea typeface="楷体" panose="02010609060101010101" pitchFamily="49" charset="-122"/>
                        </a:rPr>
                        <a:t>近代经济结构变动</a:t>
                      </a:r>
                      <a:r>
                        <a:rPr lang="en-US" altLang="zh-CN" sz="1800" b="1" dirty="0">
                          <a:solidFill>
                            <a:srgbClr val="FF0000"/>
                          </a:solidFill>
                          <a:latin typeface="楷体" panose="02010609060101010101" pitchFamily="49" charset="-122"/>
                          <a:ea typeface="楷体" panose="02010609060101010101" pitchFamily="49" charset="-122"/>
                        </a:rPr>
                        <a:t>――</a:t>
                      </a:r>
                      <a:r>
                        <a:rPr lang="zh-CN" altLang="en-US" sz="1800" b="1" dirty="0">
                          <a:solidFill>
                            <a:srgbClr val="FF0000"/>
                          </a:solidFill>
                          <a:latin typeface="楷体" panose="02010609060101010101" pitchFamily="49" charset="-122"/>
                          <a:ea typeface="楷体" panose="02010609060101010101" pitchFamily="49" charset="-122"/>
                        </a:rPr>
                        <a:t>中国被卷入资本主义世界市场</a:t>
                      </a:r>
                    </a:p>
                  </a:txBody>
                  <a:tcPr marT="45715" marB="45715">
                    <a:lnL w="381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1800" b="1" dirty="0">
                          <a:solidFill>
                            <a:srgbClr val="FF0000"/>
                          </a:solidFill>
                          <a:latin typeface="楷体" panose="02010609060101010101" pitchFamily="49" charset="-122"/>
                          <a:ea typeface="楷体" panose="02010609060101010101" pitchFamily="49" charset="-122"/>
                        </a:rPr>
                        <a:t>晚清中国经济结构的变化——洋务运动的民用企业</a:t>
                      </a:r>
                    </a:p>
                  </a:txBody>
                  <a:tcPr marT="45715" marB="45715">
                    <a:lnL w="381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noFill/>
                  </a:tcPr>
                </a:tc>
              </a:tr>
              <a:tr h="652391">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sz="1800" b="1">
                          <a:latin typeface="楷体" panose="02010609060101010101" pitchFamily="49" charset="-122"/>
                          <a:ea typeface="楷体" panose="02010609060101010101" pitchFamily="49" charset="-122"/>
                        </a:rPr>
                        <a:t>29</a:t>
                      </a:r>
                      <a:endParaRPr lang="zh-CN" altLang="en-US" sz="1800" b="1">
                        <a:latin typeface="楷体" panose="02010609060101010101" pitchFamily="49" charset="-122"/>
                        <a:ea typeface="楷体" panose="02010609060101010101" pitchFamily="49" charset="-122"/>
                      </a:endParaRPr>
                    </a:p>
                  </a:txBody>
                  <a:tcPr marT="45715" marB="45715">
                    <a:lnL w="381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1800" b="1" dirty="0" smtClean="0">
                          <a:latin typeface="楷体" panose="02010609060101010101" pitchFamily="49" charset="-122"/>
                          <a:ea typeface="楷体" panose="02010609060101010101" pitchFamily="49" charset="-122"/>
                        </a:rPr>
                        <a:t>北洋军阀割据混战</a:t>
                      </a:r>
                      <a:endParaRPr lang="zh-CN" altLang="en-US" sz="1800" b="1" dirty="0">
                        <a:latin typeface="楷体" panose="02010609060101010101" pitchFamily="49" charset="-122"/>
                        <a:ea typeface="楷体" panose="02010609060101010101" pitchFamily="49" charset="-122"/>
                      </a:endParaRPr>
                    </a:p>
                  </a:txBody>
                  <a:tcPr marT="45715" marB="45715">
                    <a:lnL w="381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1800" b="1" dirty="0">
                          <a:latin typeface="楷体" panose="02010609060101010101" pitchFamily="49" charset="-122"/>
                          <a:ea typeface="楷体" panose="02010609060101010101" pitchFamily="49" charset="-122"/>
                        </a:rPr>
                        <a:t>洋务运动</a:t>
                      </a:r>
                      <a:r>
                        <a:rPr lang="en-US" altLang="zh-CN" sz="1800" b="1" dirty="0">
                          <a:latin typeface="楷体" panose="02010609060101010101" pitchFamily="49" charset="-122"/>
                          <a:ea typeface="楷体" panose="02010609060101010101" pitchFamily="49" charset="-122"/>
                        </a:rPr>
                        <a:t>――</a:t>
                      </a:r>
                      <a:r>
                        <a:rPr lang="zh-CN" altLang="en-US" sz="1800" b="1" dirty="0">
                          <a:latin typeface="楷体" panose="02010609060101010101" pitchFamily="49" charset="-122"/>
                          <a:ea typeface="楷体" panose="02010609060101010101" pitchFamily="49" charset="-122"/>
                        </a:rPr>
                        <a:t>近代化</a:t>
                      </a:r>
                    </a:p>
                  </a:txBody>
                  <a:tcPr marT="45715" marB="45715">
                    <a:lnL w="381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1800" b="1" dirty="0">
                          <a:solidFill>
                            <a:schemeClr val="tx1"/>
                          </a:solidFill>
                          <a:latin typeface="楷体" panose="02010609060101010101" pitchFamily="49" charset="-122"/>
                          <a:ea typeface="楷体" panose="02010609060101010101" pitchFamily="49" charset="-122"/>
                        </a:rPr>
                        <a:t>近代中国思想解放的潮流</a:t>
                      </a:r>
                      <a:r>
                        <a:rPr lang="zh-CN" altLang="en-US" sz="1800" b="1" dirty="0">
                          <a:latin typeface="楷体" panose="02010609060101010101" pitchFamily="49" charset="-122"/>
                          <a:ea typeface="楷体" panose="02010609060101010101" pitchFamily="49" charset="-122"/>
                        </a:rPr>
                        <a:t>——留日学生区域分布</a:t>
                      </a:r>
                    </a:p>
                  </a:txBody>
                  <a:tcPr marT="45715" marB="45715">
                    <a:lnL w="381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38959" name="矩形 2"/>
          <p:cNvSpPr/>
          <p:nvPr/>
        </p:nvSpPr>
        <p:spPr>
          <a:xfrm>
            <a:off x="1295400" y="558800"/>
            <a:ext cx="4100513" cy="1077913"/>
          </a:xfrm>
          <a:prstGeom prst="rect">
            <a:avLst/>
          </a:prstGeom>
          <a:noFill/>
          <a:ln w="9525">
            <a:noFill/>
          </a:ln>
        </p:spPr>
        <p:txBody>
          <a:bodyPr wrap="none">
            <a:spAutoFit/>
          </a:bodyPr>
          <a:lstStyle/>
          <a:p>
            <a:r>
              <a:rPr lang="zh-CN" altLang="en-US" sz="3200" b="1" dirty="0">
                <a:solidFill>
                  <a:srgbClr val="000000"/>
                </a:solidFill>
                <a:latin typeface="楷体" panose="02010609060101010101" pitchFamily="49" charset="-122"/>
                <a:ea typeface="楷体" panose="02010609060101010101" pitchFamily="49" charset="-122"/>
              </a:rPr>
              <a:t>总体方向</a:t>
            </a:r>
            <a:r>
              <a:rPr lang="en-US" altLang="zh-CN" sz="3200" b="1" dirty="0">
                <a:solidFill>
                  <a:srgbClr val="000000"/>
                </a:solidFill>
                <a:latin typeface="楷体" panose="02010609060101010101" pitchFamily="49" charset="-122"/>
                <a:ea typeface="楷体" panose="02010609060101010101" pitchFamily="49" charset="-122"/>
              </a:rPr>
              <a:t>---</a:t>
            </a:r>
            <a:r>
              <a:rPr lang="zh-CN" altLang="en-US" sz="3200" b="1" dirty="0">
                <a:solidFill>
                  <a:srgbClr val="000000"/>
                </a:solidFill>
                <a:latin typeface="楷体" panose="02010609060101010101" pitchFamily="49" charset="-122"/>
                <a:ea typeface="楷体" panose="02010609060101010101" pitchFamily="49" charset="-122"/>
              </a:rPr>
              <a:t>稳中有变</a:t>
            </a:r>
            <a:endParaRPr lang="zh-CN" altLang="en-US" sz="3200" dirty="0">
              <a:latin typeface="Arial" panose="020B0604020202020204" pitchFamily="34" charset="0"/>
            </a:endParaRPr>
          </a:p>
          <a:p>
            <a:endParaRPr lang="zh-CN" altLang="en-US" sz="3200" dirty="0">
              <a:latin typeface="Arial" panose="020B0604020202020204" pitchFamily="34" charset="0"/>
            </a:endParaRP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420688" y="417513"/>
            <a:ext cx="817563" cy="815975"/>
          </a:xfrm>
          <a:prstGeom prst="ellipse">
            <a:avLst/>
          </a:prstGeom>
          <a:solidFill>
            <a:srgbClr val="C00000"/>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9939" name="文本框 2"/>
          <p:cNvSpPr txBox="1"/>
          <p:nvPr/>
        </p:nvSpPr>
        <p:spPr>
          <a:xfrm>
            <a:off x="519113" y="465138"/>
            <a:ext cx="719137" cy="584200"/>
          </a:xfrm>
          <a:prstGeom prst="rect">
            <a:avLst/>
          </a:prstGeom>
          <a:noFill/>
          <a:ln w="9525">
            <a:noFill/>
          </a:ln>
        </p:spPr>
        <p:txBody>
          <a:bodyPr>
            <a:spAutoFit/>
          </a:bodyPr>
          <a:lstStyle/>
          <a:p>
            <a:r>
              <a:rPr lang="en-US" altLang="zh-CN" sz="3200" dirty="0">
                <a:solidFill>
                  <a:schemeClr val="bg1"/>
                </a:solidFill>
                <a:latin typeface="MS UI Gothic" panose="020B0600070205080204" pitchFamily="34" charset="-128"/>
                <a:ea typeface="MS UI Gothic" panose="020B0600070205080204" pitchFamily="34" charset="-128"/>
              </a:rPr>
              <a:t>01</a:t>
            </a:r>
            <a:endParaRPr lang="zh-CN" altLang="en-US" sz="3200" dirty="0">
              <a:solidFill>
                <a:schemeClr val="bg1"/>
              </a:solidFill>
              <a:latin typeface="MS UI Gothic" panose="020B0600070205080204" pitchFamily="34" charset="-128"/>
              <a:ea typeface="MS UI Gothic" panose="020B0600070205080204" pitchFamily="34" charset="-128"/>
            </a:endParaRPr>
          </a:p>
        </p:txBody>
      </p:sp>
      <p:cxnSp>
        <p:nvCxnSpPr>
          <p:cNvPr id="7" name="直接连接符 6"/>
          <p:cNvCxnSpPr/>
          <p:nvPr/>
        </p:nvCxnSpPr>
        <p:spPr>
          <a:xfrm>
            <a:off x="1468438" y="1093788"/>
            <a:ext cx="2047875" cy="9525"/>
          </a:xfrm>
          <a:prstGeom prst="line">
            <a:avLst/>
          </a:prstGeom>
          <a:ln w="9525" cmpd="dbl">
            <a:solidFill>
              <a:schemeClr val="dk1">
                <a:shade val="95000"/>
                <a:satMod val="105000"/>
              </a:schemeClr>
            </a:solidFill>
            <a:prstDash val="solid"/>
            <a:round/>
            <a:tailEnd type="oval"/>
          </a:ln>
        </p:spPr>
        <p:style>
          <a:lnRef idx="1">
            <a:schemeClr val="dk1"/>
          </a:lnRef>
          <a:fillRef idx="0">
            <a:schemeClr val="dk1"/>
          </a:fillRef>
          <a:effectRef idx="0">
            <a:schemeClr val="dk1"/>
          </a:effectRef>
          <a:fontRef idx="minor">
            <a:schemeClr val="tx1"/>
          </a:fontRef>
        </p:style>
      </p:cxnSp>
      <p:graphicFrame>
        <p:nvGraphicFramePr>
          <p:cNvPr id="412203" name="表格 412202"/>
          <p:cNvGraphicFramePr/>
          <p:nvPr/>
        </p:nvGraphicFramePr>
        <p:xfrm>
          <a:off x="712788" y="1235075"/>
          <a:ext cx="7750175" cy="5486400"/>
        </p:xfrm>
        <a:graphic>
          <a:graphicData uri="http://schemas.openxmlformats.org/drawingml/2006/table">
            <a:tbl>
              <a:tblPr/>
              <a:tblGrid>
                <a:gridCol w="742889"/>
                <a:gridCol w="2465503"/>
                <a:gridCol w="2228667"/>
                <a:gridCol w="2313115"/>
              </a:tblGrid>
              <a:tr h="688213">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zh-CN" altLang="en-US" sz="1800" b="1" dirty="0">
                          <a:latin typeface="楷体" panose="02010609060101010101" pitchFamily="49" charset="-122"/>
                          <a:ea typeface="楷体" panose="02010609060101010101" pitchFamily="49" charset="-122"/>
                        </a:rPr>
                        <a:t>题号</a:t>
                      </a:r>
                    </a:p>
                  </a:txBody>
                  <a:tcPr marL="91433" marR="91433" marT="45713" marB="45713">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en-US" altLang="zh-CN" sz="1800" b="1" dirty="0">
                          <a:latin typeface="楷体" panose="02010609060101010101" pitchFamily="49" charset="-122"/>
                          <a:ea typeface="楷体" panose="02010609060101010101" pitchFamily="49" charset="-122"/>
                        </a:rPr>
                        <a:t>2015</a:t>
                      </a:r>
                      <a:r>
                        <a:rPr lang="zh-CN" altLang="en-US" sz="1800" b="1" dirty="0">
                          <a:latin typeface="楷体" panose="02010609060101010101" pitchFamily="49" charset="-122"/>
                          <a:ea typeface="楷体" panose="02010609060101010101" pitchFamily="49" charset="-122"/>
                        </a:rPr>
                        <a:t>年</a:t>
                      </a:r>
                    </a:p>
                  </a:txBody>
                  <a:tcPr marL="91433" marR="91433" marT="45713" marB="45713">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en-US" altLang="zh-CN" sz="1800" b="1" dirty="0">
                          <a:latin typeface="楷体" panose="02010609060101010101" pitchFamily="49" charset="-122"/>
                          <a:ea typeface="楷体" panose="02010609060101010101" pitchFamily="49" charset="-122"/>
                        </a:rPr>
                        <a:t>2016</a:t>
                      </a:r>
                      <a:r>
                        <a:rPr lang="zh-CN" altLang="en-US" sz="1800" b="1" dirty="0">
                          <a:latin typeface="楷体" panose="02010609060101010101" pitchFamily="49" charset="-122"/>
                          <a:ea typeface="楷体" panose="02010609060101010101" pitchFamily="49" charset="-122"/>
                        </a:rPr>
                        <a:t>年（</a:t>
                      </a:r>
                      <a:r>
                        <a:rPr lang="en-US" altLang="zh-CN" sz="1800" b="1" dirty="0">
                          <a:latin typeface="楷体" panose="02010609060101010101" pitchFamily="49" charset="-122"/>
                          <a:ea typeface="楷体" panose="02010609060101010101" pitchFamily="49" charset="-122"/>
                        </a:rPr>
                        <a:t>1</a:t>
                      </a:r>
                      <a:r>
                        <a:rPr lang="zh-CN" altLang="en-US" sz="1800" b="1" dirty="0">
                          <a:latin typeface="楷体" panose="02010609060101010101" pitchFamily="49" charset="-122"/>
                          <a:ea typeface="楷体" panose="02010609060101010101" pitchFamily="49" charset="-122"/>
                        </a:rPr>
                        <a:t>卷）</a:t>
                      </a:r>
                    </a:p>
                  </a:txBody>
                  <a:tcPr marL="91433" marR="91433" marT="45713" marB="45713">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en-US" altLang="zh-CN" sz="1800" b="1" dirty="0">
                          <a:latin typeface="楷体" panose="02010609060101010101" pitchFamily="49" charset="-122"/>
                          <a:ea typeface="楷体" panose="02010609060101010101" pitchFamily="49" charset="-122"/>
                        </a:rPr>
                        <a:t>2017</a:t>
                      </a:r>
                      <a:r>
                        <a:rPr lang="zh-CN" altLang="en-US" sz="1800" b="1" dirty="0">
                          <a:latin typeface="楷体" panose="02010609060101010101" pitchFamily="49" charset="-122"/>
                          <a:ea typeface="楷体" panose="02010609060101010101" pitchFamily="49" charset="-122"/>
                        </a:rPr>
                        <a:t>年（</a:t>
                      </a:r>
                      <a:r>
                        <a:rPr lang="en-US" altLang="zh-CN" sz="1800" b="1" dirty="0">
                          <a:latin typeface="楷体" panose="02010609060101010101" pitchFamily="49" charset="-122"/>
                          <a:ea typeface="楷体" panose="02010609060101010101" pitchFamily="49" charset="-122"/>
                        </a:rPr>
                        <a:t>1</a:t>
                      </a:r>
                      <a:r>
                        <a:rPr lang="zh-CN" altLang="en-US" sz="1800" b="1" dirty="0">
                          <a:latin typeface="楷体" panose="02010609060101010101" pitchFamily="49" charset="-122"/>
                          <a:ea typeface="楷体" panose="02010609060101010101" pitchFamily="49" charset="-122"/>
                        </a:rPr>
                        <a:t>卷）</a:t>
                      </a:r>
                    </a:p>
                  </a:txBody>
                  <a:tcPr marL="91433" marR="91433" marT="45713" marB="45713">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r h="914386">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sz="1800" b="1">
                          <a:solidFill>
                            <a:srgbClr val="FF0000"/>
                          </a:solidFill>
                          <a:latin typeface="楷体" panose="02010609060101010101" pitchFamily="49" charset="-122"/>
                          <a:ea typeface="楷体" panose="02010609060101010101" pitchFamily="49" charset="-122"/>
                        </a:rPr>
                        <a:t>30</a:t>
                      </a:r>
                      <a:endParaRPr lang="zh-CN" altLang="en-US" sz="1800" b="1">
                        <a:solidFill>
                          <a:srgbClr val="FF0000"/>
                        </a:solidFill>
                        <a:latin typeface="楷体" panose="02010609060101010101" pitchFamily="49" charset="-122"/>
                        <a:ea typeface="楷体" panose="02010609060101010101" pitchFamily="49" charset="-122"/>
                      </a:endParaRPr>
                    </a:p>
                  </a:txBody>
                  <a:tcPr marL="91433" marR="91433" marT="45713" marB="45713">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1800" b="1" dirty="0" smtClean="0">
                          <a:solidFill>
                            <a:srgbClr val="FF0000"/>
                          </a:solidFill>
                          <a:latin typeface="楷体" panose="02010609060101010101" pitchFamily="49" charset="-122"/>
                          <a:ea typeface="楷体" panose="02010609060101010101" pitchFamily="49" charset="-122"/>
                        </a:rPr>
                        <a:t>中国军民的抗日斗争</a:t>
                      </a:r>
                      <a:r>
                        <a:rPr lang="en-US" altLang="zh-CN" sz="1800" b="1" dirty="0" smtClean="0">
                          <a:solidFill>
                            <a:srgbClr val="FF0000"/>
                          </a:solidFill>
                          <a:latin typeface="楷体" panose="02010609060101010101" pitchFamily="49" charset="-122"/>
                          <a:ea typeface="楷体" panose="02010609060101010101" pitchFamily="49" charset="-122"/>
                        </a:rPr>
                        <a:t>——</a:t>
                      </a:r>
                      <a:r>
                        <a:rPr lang="zh-CN" altLang="en-US" sz="1800" b="1" dirty="0" smtClean="0">
                          <a:solidFill>
                            <a:srgbClr val="FF0000"/>
                          </a:solidFill>
                          <a:latin typeface="楷体" panose="02010609060101010101" pitchFamily="49" charset="-122"/>
                          <a:ea typeface="楷体" panose="02010609060101010101" pitchFamily="49" charset="-122"/>
                        </a:rPr>
                        <a:t>国民政府的持久防御作战</a:t>
                      </a:r>
                      <a:endParaRPr lang="zh-CN" altLang="en-US" sz="1800" b="1" dirty="0">
                        <a:solidFill>
                          <a:srgbClr val="FF0000"/>
                        </a:solidFill>
                        <a:latin typeface="楷体" panose="02010609060101010101" pitchFamily="49" charset="-122"/>
                        <a:ea typeface="楷体" panose="02010609060101010101" pitchFamily="49" charset="-122"/>
                      </a:endParaRPr>
                    </a:p>
                  </a:txBody>
                  <a:tcPr marL="91433" marR="91433" marT="45713" marB="45713">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1800" b="1" dirty="0">
                          <a:solidFill>
                            <a:srgbClr val="FF0000"/>
                          </a:solidFill>
                          <a:latin typeface="楷体" panose="02010609060101010101" pitchFamily="49" charset="-122"/>
                          <a:ea typeface="楷体" panose="02010609060101010101" pitchFamily="49" charset="-122"/>
                        </a:rPr>
                        <a:t>抗战时期</a:t>
                      </a:r>
                      <a:r>
                        <a:rPr lang="en-US" altLang="zh-CN" sz="1800" b="1" dirty="0">
                          <a:solidFill>
                            <a:srgbClr val="FF0000"/>
                          </a:solidFill>
                          <a:latin typeface="楷体" panose="02010609060101010101" pitchFamily="49" charset="-122"/>
                          <a:ea typeface="楷体" panose="02010609060101010101" pitchFamily="49" charset="-122"/>
                        </a:rPr>
                        <a:t>――</a:t>
                      </a:r>
                      <a:r>
                        <a:rPr lang="zh-CN" altLang="en-US" sz="1800" b="1" dirty="0">
                          <a:solidFill>
                            <a:srgbClr val="FF0000"/>
                          </a:solidFill>
                          <a:latin typeface="楷体" panose="02010609060101010101" pitchFamily="49" charset="-122"/>
                          <a:ea typeface="楷体" panose="02010609060101010101" pitchFamily="49" charset="-122"/>
                        </a:rPr>
                        <a:t>国共关系</a:t>
                      </a:r>
                    </a:p>
                  </a:txBody>
                  <a:tcPr marL="91433" marR="91433" marT="45713" marB="45713">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1800" b="1" dirty="0">
                          <a:solidFill>
                            <a:srgbClr val="FF0000"/>
                          </a:solidFill>
                          <a:latin typeface="楷体" panose="02010609060101010101" pitchFamily="49" charset="-122"/>
                          <a:ea typeface="楷体" panose="02010609060101010101" pitchFamily="49" charset="-122"/>
                        </a:rPr>
                        <a:t>陕甘宁边区政府的抗日政策</a:t>
                      </a:r>
                    </a:p>
                  </a:txBody>
                  <a:tcPr marL="91433" marR="91433" marT="45713" marB="45713">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r h="688213">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sz="1800" b="1">
                          <a:latin typeface="楷体" panose="02010609060101010101" pitchFamily="49" charset="-122"/>
                          <a:ea typeface="楷体" panose="02010609060101010101" pitchFamily="49" charset="-122"/>
                        </a:rPr>
                        <a:t>31</a:t>
                      </a:r>
                      <a:endParaRPr lang="zh-CN" altLang="en-US" sz="1800" b="1">
                        <a:latin typeface="楷体" panose="02010609060101010101" pitchFamily="49" charset="-122"/>
                        <a:ea typeface="楷体" panose="02010609060101010101" pitchFamily="49" charset="-122"/>
                      </a:endParaRPr>
                    </a:p>
                  </a:txBody>
                  <a:tcPr marL="91433" marR="91433" marT="45713" marB="45713">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sz="1800" b="1" dirty="0">
                          <a:latin typeface="楷体" panose="02010609060101010101" pitchFamily="49" charset="-122"/>
                          <a:ea typeface="楷体" panose="02010609060101010101" pitchFamily="49" charset="-122"/>
                        </a:rPr>
                        <a:t>50-70</a:t>
                      </a:r>
                      <a:r>
                        <a:rPr lang="zh-CN" altLang="en-US" sz="1800" b="1" dirty="0">
                          <a:latin typeface="楷体" panose="02010609060101010101" pitchFamily="49" charset="-122"/>
                          <a:ea typeface="楷体" panose="02010609060101010101" pitchFamily="49" charset="-122"/>
                        </a:rPr>
                        <a:t>年代</a:t>
                      </a:r>
                      <a:r>
                        <a:rPr lang="zh-CN" altLang="en-US" sz="1800" b="1" dirty="0" smtClean="0">
                          <a:latin typeface="楷体" panose="02010609060101010101" pitchFamily="49" charset="-122"/>
                          <a:ea typeface="楷体" panose="02010609060101010101" pitchFamily="49" charset="-122"/>
                        </a:rPr>
                        <a:t>探索</a:t>
                      </a:r>
                      <a:r>
                        <a:rPr lang="en-US" altLang="zh-CN" sz="1800" b="1" dirty="0" smtClean="0">
                          <a:latin typeface="楷体" panose="02010609060101010101" pitchFamily="49" charset="-122"/>
                          <a:ea typeface="楷体" panose="02010609060101010101" pitchFamily="49" charset="-122"/>
                        </a:rPr>
                        <a:t>—</a:t>
                      </a:r>
                      <a:r>
                        <a:rPr lang="zh-CN" altLang="en-US" sz="1800" b="1" dirty="0" smtClean="0">
                          <a:latin typeface="楷体" panose="02010609060101010101" pitchFamily="49" charset="-122"/>
                          <a:ea typeface="楷体" panose="02010609060101010101" pitchFamily="49" charset="-122"/>
                        </a:rPr>
                        <a:t>一五计划</a:t>
                      </a:r>
                      <a:endParaRPr lang="zh-CN" altLang="en-US" sz="1800" b="1" dirty="0">
                        <a:latin typeface="楷体" panose="02010609060101010101" pitchFamily="49" charset="-122"/>
                        <a:ea typeface="楷体" panose="02010609060101010101" pitchFamily="49" charset="-122"/>
                      </a:endParaRPr>
                    </a:p>
                  </a:txBody>
                  <a:tcPr marL="91433" marR="91433" marT="45713" marB="45713">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1800" b="1" dirty="0">
                          <a:latin typeface="楷体" panose="02010609060101010101" pitchFamily="49" charset="-122"/>
                          <a:ea typeface="楷体" panose="02010609060101010101" pitchFamily="49" charset="-122"/>
                        </a:rPr>
                        <a:t>新中国</a:t>
                      </a:r>
                      <a:r>
                        <a:rPr lang="en-US" altLang="zh-CN" sz="1800" b="1" dirty="0">
                          <a:latin typeface="楷体" panose="02010609060101010101" pitchFamily="49" charset="-122"/>
                          <a:ea typeface="楷体" panose="02010609060101010101" pitchFamily="49" charset="-122"/>
                        </a:rPr>
                        <a:t>60</a:t>
                      </a:r>
                      <a:r>
                        <a:rPr lang="zh-CN" altLang="en-US" sz="1800" b="1" dirty="0">
                          <a:latin typeface="楷体" panose="02010609060101010101" pitchFamily="49" charset="-122"/>
                          <a:ea typeface="楷体" panose="02010609060101010101" pitchFamily="49" charset="-122"/>
                        </a:rPr>
                        <a:t>年代经济与外交</a:t>
                      </a:r>
                    </a:p>
                  </a:txBody>
                  <a:tcPr marL="91433" marR="91433" marT="45713" marB="45713">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endParaRPr lang="en-US" altLang="zh-CN" sz="1800" b="1" dirty="0">
                        <a:latin typeface="楷体" panose="02010609060101010101" pitchFamily="49" charset="-122"/>
                        <a:ea typeface="楷体" panose="02010609060101010101" pitchFamily="49" charset="-122"/>
                      </a:endParaRPr>
                    </a:p>
                    <a:p>
                      <a:pPr marL="0" lvl="0" indent="0">
                        <a:spcBef>
                          <a:spcPct val="0"/>
                        </a:spcBef>
                        <a:buNone/>
                      </a:pPr>
                      <a:r>
                        <a:rPr lang="en-US" altLang="zh-CN" sz="1800" b="1" dirty="0">
                          <a:latin typeface="楷体" panose="02010609060101010101" pitchFamily="49" charset="-122"/>
                          <a:ea typeface="楷体" panose="02010609060101010101" pitchFamily="49" charset="-122"/>
                        </a:rPr>
                        <a:t> 90</a:t>
                      </a:r>
                      <a:r>
                        <a:rPr lang="zh-CN" altLang="en-US" sz="1800" b="1" dirty="0">
                          <a:latin typeface="楷体" panose="02010609060101010101" pitchFamily="49" charset="-122"/>
                          <a:ea typeface="楷体" panose="02010609060101010101" pitchFamily="49" charset="-122"/>
                        </a:rPr>
                        <a:t>年代市场经济</a:t>
                      </a:r>
                    </a:p>
                  </a:txBody>
                  <a:tcPr marL="91433" marR="91433" marT="45713" marB="45713">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r h="640066">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sz="1800" b="1">
                          <a:latin typeface="楷体" panose="02010609060101010101" pitchFamily="49" charset="-122"/>
                          <a:ea typeface="楷体" panose="02010609060101010101" pitchFamily="49" charset="-122"/>
                        </a:rPr>
                        <a:t>32</a:t>
                      </a:r>
                      <a:endParaRPr lang="zh-CN" altLang="en-US" sz="1800" b="1">
                        <a:latin typeface="楷体" panose="02010609060101010101" pitchFamily="49" charset="-122"/>
                        <a:ea typeface="楷体" panose="02010609060101010101" pitchFamily="49" charset="-122"/>
                      </a:endParaRPr>
                    </a:p>
                  </a:txBody>
                  <a:tcPr marL="91433" marR="91433" marT="45713" marB="45713">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1800" b="1" dirty="0" smtClean="0">
                          <a:latin typeface="楷体" panose="02010609060101010101" pitchFamily="49" charset="-122"/>
                          <a:ea typeface="楷体" panose="02010609060101010101" pitchFamily="49" charset="-122"/>
                        </a:rPr>
                        <a:t>罗马法</a:t>
                      </a:r>
                      <a:r>
                        <a:rPr lang="en-US" altLang="zh-CN" sz="1800" b="1" dirty="0" smtClean="0">
                          <a:latin typeface="楷体" panose="02010609060101010101" pitchFamily="49" charset="-122"/>
                          <a:ea typeface="楷体" panose="02010609060101010101" pitchFamily="49" charset="-122"/>
                        </a:rPr>
                        <a:t>——</a:t>
                      </a:r>
                      <a:r>
                        <a:rPr lang="zh-CN" altLang="en-US" sz="1800" b="1" dirty="0" smtClean="0">
                          <a:latin typeface="楷体" panose="02010609060101010101" pitchFamily="49" charset="-122"/>
                          <a:ea typeface="楷体" panose="02010609060101010101" pitchFamily="49" charset="-122"/>
                        </a:rPr>
                        <a:t>司法公平原则</a:t>
                      </a:r>
                      <a:endParaRPr lang="zh-CN" altLang="en-US" sz="1800" b="1" dirty="0">
                        <a:latin typeface="楷体" panose="02010609060101010101" pitchFamily="49" charset="-122"/>
                        <a:ea typeface="楷体" panose="02010609060101010101" pitchFamily="49" charset="-122"/>
                      </a:endParaRPr>
                    </a:p>
                  </a:txBody>
                  <a:tcPr marL="91433" marR="91433" marT="45713" marB="45713">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1800" b="1" dirty="0">
                          <a:solidFill>
                            <a:schemeClr val="tx1"/>
                          </a:solidFill>
                          <a:latin typeface="楷体" panose="02010609060101010101" pitchFamily="49" charset="-122"/>
                          <a:ea typeface="楷体" panose="02010609060101010101" pitchFamily="49" charset="-122"/>
                        </a:rPr>
                        <a:t>罗马法的深远影响</a:t>
                      </a:r>
                    </a:p>
                  </a:txBody>
                  <a:tcPr marL="91433" marR="91433" marT="45713" marB="45713">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1800" b="1" dirty="0">
                          <a:solidFill>
                            <a:schemeClr val="tx1"/>
                          </a:solidFill>
                          <a:latin typeface="楷体" panose="02010609060101010101" pitchFamily="49" charset="-122"/>
                          <a:ea typeface="楷体" panose="02010609060101010101" pitchFamily="49" charset="-122"/>
                        </a:rPr>
                        <a:t>古代雅典的人文思想</a:t>
                      </a:r>
                    </a:p>
                  </a:txBody>
                  <a:tcPr marL="91433" marR="91433" marT="45713" marB="45713">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r h="952958">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sz="1800" b="1">
                          <a:latin typeface="楷体" panose="02010609060101010101" pitchFamily="49" charset="-122"/>
                          <a:ea typeface="楷体" panose="02010609060101010101" pitchFamily="49" charset="-122"/>
                        </a:rPr>
                        <a:t>33</a:t>
                      </a:r>
                      <a:endParaRPr lang="zh-CN" altLang="en-US" sz="1800" b="1">
                        <a:latin typeface="楷体" panose="02010609060101010101" pitchFamily="49" charset="-122"/>
                        <a:ea typeface="楷体" panose="02010609060101010101" pitchFamily="49" charset="-122"/>
                      </a:endParaRPr>
                    </a:p>
                  </a:txBody>
                  <a:tcPr marL="91433" marR="91433" marT="45713" marB="45713">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endParaRPr lang="en-US" altLang="zh-CN" sz="1800" b="1" dirty="0" smtClean="0">
                        <a:solidFill>
                          <a:srgbClr val="FF0000"/>
                        </a:solidFill>
                        <a:latin typeface="楷体" panose="02010609060101010101" pitchFamily="49" charset="-122"/>
                        <a:ea typeface="楷体" panose="02010609060101010101" pitchFamily="49" charset="-122"/>
                      </a:endParaRPr>
                    </a:p>
                    <a:p>
                      <a:pPr marL="0" lvl="0" indent="0">
                        <a:spcBef>
                          <a:spcPct val="0"/>
                        </a:spcBef>
                        <a:buNone/>
                      </a:pPr>
                      <a:r>
                        <a:rPr lang="zh-CN" altLang="en-US" sz="1800" b="1" dirty="0" smtClean="0">
                          <a:solidFill>
                            <a:srgbClr val="FF0000"/>
                          </a:solidFill>
                          <a:latin typeface="楷体" panose="02010609060101010101" pitchFamily="49" charset="-122"/>
                          <a:ea typeface="楷体" panose="02010609060101010101" pitchFamily="49" charset="-122"/>
                        </a:rPr>
                        <a:t>英国君主立宪制的确立</a:t>
                      </a:r>
                      <a:endParaRPr lang="zh-CN" altLang="en-US" sz="1800" b="1" dirty="0">
                        <a:solidFill>
                          <a:srgbClr val="FF0000"/>
                        </a:solidFill>
                        <a:latin typeface="楷体" panose="02010609060101010101" pitchFamily="49" charset="-122"/>
                        <a:ea typeface="楷体" panose="02010609060101010101" pitchFamily="49" charset="-122"/>
                      </a:endParaRPr>
                    </a:p>
                  </a:txBody>
                  <a:tcPr marL="91433" marR="91433" marT="45713" marB="45713">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1800" b="1" dirty="0">
                          <a:latin typeface="楷体" panose="02010609060101010101" pitchFamily="49" charset="-122"/>
                          <a:ea typeface="楷体" panose="02010609060101010101" pitchFamily="49" charset="-122"/>
                        </a:rPr>
                        <a:t>近代欧美资产阶级代议制</a:t>
                      </a:r>
                      <a:r>
                        <a:rPr lang="en-US" altLang="zh-CN" sz="1800" b="1" dirty="0">
                          <a:latin typeface="楷体" panose="02010609060101010101" pitchFamily="49" charset="-122"/>
                          <a:ea typeface="楷体" panose="02010609060101010101" pitchFamily="49" charset="-122"/>
                        </a:rPr>
                        <a:t>――</a:t>
                      </a:r>
                      <a:r>
                        <a:rPr lang="zh-CN" altLang="en-US" sz="1800" b="1" dirty="0">
                          <a:solidFill>
                            <a:srgbClr val="FF0000"/>
                          </a:solidFill>
                          <a:latin typeface="楷体" panose="02010609060101010101" pitchFamily="49" charset="-122"/>
                          <a:ea typeface="楷体" panose="02010609060101010101" pitchFamily="49" charset="-122"/>
                        </a:rPr>
                        <a:t>英国君主立宪制的完善</a:t>
                      </a:r>
                    </a:p>
                  </a:txBody>
                  <a:tcPr marL="91433" marR="91433" marT="45713" marB="45713">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endParaRPr lang="zh-CN" altLang="en-US" sz="1800" b="1" dirty="0">
                        <a:solidFill>
                          <a:srgbClr val="FF0000"/>
                        </a:solidFill>
                        <a:latin typeface="楷体" panose="02010609060101010101" pitchFamily="49" charset="-122"/>
                        <a:ea typeface="楷体" panose="02010609060101010101" pitchFamily="49" charset="-122"/>
                      </a:endParaRPr>
                    </a:p>
                    <a:p>
                      <a:pPr marL="0" lvl="0" indent="0">
                        <a:spcBef>
                          <a:spcPct val="0"/>
                        </a:spcBef>
                        <a:buNone/>
                      </a:pPr>
                      <a:r>
                        <a:rPr lang="zh-CN" altLang="en-US" sz="1800" b="1" dirty="0">
                          <a:solidFill>
                            <a:srgbClr val="FF0000"/>
                          </a:solidFill>
                          <a:latin typeface="楷体" panose="02010609060101010101" pitchFamily="49" charset="-122"/>
                          <a:ea typeface="楷体" panose="02010609060101010101" pitchFamily="49" charset="-122"/>
                        </a:rPr>
                        <a:t> </a:t>
                      </a:r>
                      <a:r>
                        <a:rPr lang="zh-CN" altLang="en-US" sz="1800" b="1" dirty="0">
                          <a:solidFill>
                            <a:schemeClr val="tx1"/>
                          </a:solidFill>
                          <a:latin typeface="楷体" panose="02010609060101010101" pitchFamily="49" charset="-122"/>
                          <a:ea typeface="楷体" panose="02010609060101010101" pitchFamily="49" charset="-122"/>
                        </a:rPr>
                        <a:t>工业革命的影响</a:t>
                      </a:r>
                    </a:p>
                  </a:txBody>
                  <a:tcPr marL="91433" marR="91433" marT="45713" marB="45713">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r h="914353">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sz="1800" b="1">
                          <a:latin typeface="楷体" panose="02010609060101010101" pitchFamily="49" charset="-122"/>
                          <a:ea typeface="楷体" panose="02010609060101010101" pitchFamily="49" charset="-122"/>
                        </a:rPr>
                        <a:t>34</a:t>
                      </a:r>
                      <a:endParaRPr lang="zh-CN" altLang="en-US" sz="1800" b="1">
                        <a:latin typeface="楷体" panose="02010609060101010101" pitchFamily="49" charset="-122"/>
                        <a:ea typeface="楷体" panose="02010609060101010101" pitchFamily="49" charset="-122"/>
                      </a:endParaRPr>
                    </a:p>
                  </a:txBody>
                  <a:tcPr marL="91433" marR="91433" marT="45713" marB="45713">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1800" b="1" dirty="0" smtClean="0">
                          <a:latin typeface="楷体" panose="02010609060101010101" pitchFamily="49" charset="-122"/>
                          <a:ea typeface="楷体" panose="02010609060101010101" pitchFamily="49" charset="-122"/>
                        </a:rPr>
                        <a:t>罗斯福新政</a:t>
                      </a:r>
                      <a:r>
                        <a:rPr lang="en-US" altLang="zh-CN" sz="1800" b="1" dirty="0" smtClean="0">
                          <a:latin typeface="楷体" panose="02010609060101010101" pitchFamily="49" charset="-122"/>
                          <a:ea typeface="楷体" panose="02010609060101010101" pitchFamily="49" charset="-122"/>
                        </a:rPr>
                        <a:t>——</a:t>
                      </a:r>
                      <a:r>
                        <a:rPr lang="zh-CN" altLang="en-US" sz="1800" b="1" dirty="0" smtClean="0">
                          <a:latin typeface="楷体" panose="02010609060101010101" pitchFamily="49" charset="-122"/>
                          <a:ea typeface="楷体" panose="02010609060101010101" pitchFamily="49" charset="-122"/>
                        </a:rPr>
                        <a:t>社会保障</a:t>
                      </a:r>
                      <a:endParaRPr lang="zh-CN" altLang="en-US" sz="1800" b="1" dirty="0">
                        <a:latin typeface="楷体" panose="02010609060101010101" pitchFamily="49" charset="-122"/>
                        <a:ea typeface="楷体" panose="02010609060101010101" pitchFamily="49" charset="-122"/>
                      </a:endParaRPr>
                    </a:p>
                  </a:txBody>
                  <a:tcPr marL="91433" marR="91433" marT="45713" marB="45713">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1800" b="1" dirty="0">
                          <a:latin typeface="楷体" panose="02010609060101010101" pitchFamily="49" charset="-122"/>
                          <a:ea typeface="楷体" panose="02010609060101010101" pitchFamily="49" charset="-122"/>
                        </a:rPr>
                        <a:t>战后世界经济区域化和全球化</a:t>
                      </a:r>
                    </a:p>
                  </a:txBody>
                  <a:tcPr marL="91433" marR="91433" marT="45713" marB="45713">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endParaRPr lang="zh-CN" altLang="en-US" sz="1800" b="1" dirty="0">
                        <a:latin typeface="楷体" panose="02010609060101010101" pitchFamily="49" charset="-122"/>
                        <a:ea typeface="楷体" panose="02010609060101010101" pitchFamily="49" charset="-122"/>
                      </a:endParaRPr>
                    </a:p>
                    <a:p>
                      <a:pPr marL="0" lvl="0" indent="0">
                        <a:spcBef>
                          <a:spcPct val="0"/>
                        </a:spcBef>
                        <a:buNone/>
                      </a:pPr>
                      <a:r>
                        <a:rPr lang="zh-CN" altLang="en-US" sz="1800" b="1" dirty="0">
                          <a:solidFill>
                            <a:schemeClr val="tx1"/>
                          </a:solidFill>
                          <a:latin typeface="楷体" panose="02010609060101010101" pitchFamily="49" charset="-122"/>
                          <a:ea typeface="楷体" panose="02010609060101010101" pitchFamily="49" charset="-122"/>
                        </a:rPr>
                        <a:t>  苏联的经济政策</a:t>
                      </a:r>
                    </a:p>
                  </a:txBody>
                  <a:tcPr marL="91433" marR="91433" marT="45713" marB="45713">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r h="688213">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sz="1800" b="1">
                          <a:latin typeface="楷体" panose="02010609060101010101" pitchFamily="49" charset="-122"/>
                          <a:ea typeface="楷体" panose="02010609060101010101" pitchFamily="49" charset="-122"/>
                        </a:rPr>
                        <a:t>35</a:t>
                      </a:r>
                      <a:endParaRPr lang="zh-CN" altLang="en-US" sz="1800" b="1">
                        <a:latin typeface="楷体" panose="02010609060101010101" pitchFamily="49" charset="-122"/>
                        <a:ea typeface="楷体" panose="02010609060101010101" pitchFamily="49" charset="-122"/>
                      </a:endParaRPr>
                    </a:p>
                  </a:txBody>
                  <a:tcPr marL="91433" marR="91433" marT="45713" marB="45713">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1800" b="1" dirty="0" smtClean="0">
                          <a:latin typeface="楷体" panose="02010609060101010101" pitchFamily="49" charset="-122"/>
                          <a:ea typeface="楷体" panose="02010609060101010101" pitchFamily="49" charset="-122"/>
                        </a:rPr>
                        <a:t>布雷顿森林体系的建立</a:t>
                      </a:r>
                      <a:r>
                        <a:rPr lang="en-US" altLang="zh-CN" sz="1800" b="1" dirty="0" smtClean="0">
                          <a:latin typeface="楷体" panose="02010609060101010101" pitchFamily="49" charset="-122"/>
                          <a:ea typeface="楷体" panose="02010609060101010101" pitchFamily="49" charset="-122"/>
                        </a:rPr>
                        <a:t>——</a:t>
                      </a:r>
                      <a:r>
                        <a:rPr lang="zh-CN" altLang="en-US" sz="1800" b="1" dirty="0" smtClean="0">
                          <a:latin typeface="楷体" panose="02010609060101010101" pitchFamily="49" charset="-122"/>
                          <a:ea typeface="楷体" panose="02010609060101010101" pitchFamily="49" charset="-122"/>
                        </a:rPr>
                        <a:t>世界银行</a:t>
                      </a:r>
                      <a:endParaRPr lang="zh-CN" altLang="en-US" sz="1800" b="1" dirty="0">
                        <a:latin typeface="楷体" panose="02010609060101010101" pitchFamily="49" charset="-122"/>
                        <a:ea typeface="楷体" panose="02010609060101010101" pitchFamily="49" charset="-122"/>
                      </a:endParaRPr>
                    </a:p>
                  </a:txBody>
                  <a:tcPr marL="91433" marR="91433" marT="45713" marB="45713">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sz="1800" b="1" dirty="0">
                          <a:latin typeface="楷体" panose="02010609060101010101" pitchFamily="49" charset="-122"/>
                          <a:ea typeface="楷体" panose="02010609060101010101" pitchFamily="49" charset="-122"/>
                        </a:rPr>
                        <a:t> </a:t>
                      </a:r>
                      <a:r>
                        <a:rPr lang="zh-CN" altLang="en-US" sz="1800" b="1" dirty="0">
                          <a:latin typeface="楷体" panose="02010609060101010101" pitchFamily="49" charset="-122"/>
                          <a:ea typeface="楷体" panose="02010609060101010101" pitchFamily="49" charset="-122"/>
                        </a:rPr>
                        <a:t>冷战，</a:t>
                      </a:r>
                      <a:r>
                        <a:rPr lang="zh-CN" altLang="en-US" sz="1800" b="1" dirty="0">
                          <a:solidFill>
                            <a:srgbClr val="FF0000"/>
                          </a:solidFill>
                          <a:latin typeface="楷体" panose="02010609060101010101" pitchFamily="49" charset="-122"/>
                          <a:ea typeface="楷体" panose="02010609060101010101" pitchFamily="49" charset="-122"/>
                        </a:rPr>
                        <a:t>两极格局</a:t>
                      </a:r>
                      <a:r>
                        <a:rPr lang="zh-CN" altLang="en-US" sz="1800" b="1" dirty="0">
                          <a:latin typeface="楷体" panose="02010609060101010101" pitchFamily="49" charset="-122"/>
                          <a:ea typeface="楷体" panose="02010609060101010101" pitchFamily="49" charset="-122"/>
                        </a:rPr>
                        <a:t>，马歇尔计划</a:t>
                      </a:r>
                    </a:p>
                  </a:txBody>
                  <a:tcPr marL="91433" marR="91433" marT="45713" marB="45713">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1800" b="1" dirty="0">
                          <a:solidFill>
                            <a:srgbClr val="FF0000"/>
                          </a:solidFill>
                          <a:latin typeface="楷体" panose="02010609060101010101" pitchFamily="49" charset="-122"/>
                          <a:ea typeface="楷体" panose="02010609060101010101" pitchFamily="49" charset="-122"/>
                        </a:rPr>
                        <a:t>两极格局</a:t>
                      </a:r>
                      <a:r>
                        <a:rPr lang="zh-CN" altLang="en-US" sz="1800" b="1" dirty="0">
                          <a:latin typeface="楷体" panose="02010609060101010101" pitchFamily="49" charset="-122"/>
                          <a:ea typeface="楷体" panose="02010609060101010101" pitchFamily="49" charset="-122"/>
                        </a:rPr>
                        <a:t>瓦解和多极化趋势的加强</a:t>
                      </a:r>
                    </a:p>
                  </a:txBody>
                  <a:tcPr marL="91433" marR="91433" marT="45713" marB="45713">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39983" name="矩形 7"/>
          <p:cNvSpPr/>
          <p:nvPr/>
        </p:nvSpPr>
        <p:spPr>
          <a:xfrm>
            <a:off x="1295400" y="533400"/>
            <a:ext cx="4100513" cy="584200"/>
          </a:xfrm>
          <a:prstGeom prst="rect">
            <a:avLst/>
          </a:prstGeom>
          <a:noFill/>
          <a:ln w="9525">
            <a:noFill/>
          </a:ln>
        </p:spPr>
        <p:txBody>
          <a:bodyPr wrap="none">
            <a:spAutoFit/>
          </a:bodyPr>
          <a:lstStyle/>
          <a:p>
            <a:r>
              <a:rPr lang="zh-CN" altLang="en-US" sz="3200" b="1" dirty="0">
                <a:solidFill>
                  <a:srgbClr val="000000"/>
                </a:solidFill>
                <a:latin typeface="楷体" panose="02010609060101010101" pitchFamily="49" charset="-122"/>
                <a:ea typeface="楷体" panose="02010609060101010101" pitchFamily="49" charset="-122"/>
              </a:rPr>
              <a:t>总体方向</a:t>
            </a:r>
            <a:r>
              <a:rPr lang="en-US" altLang="zh-CN" sz="3200" b="1" dirty="0">
                <a:solidFill>
                  <a:srgbClr val="000000"/>
                </a:solidFill>
                <a:latin typeface="楷体" panose="02010609060101010101" pitchFamily="49" charset="-122"/>
                <a:ea typeface="楷体" panose="02010609060101010101" pitchFamily="49" charset="-122"/>
              </a:rPr>
              <a:t>---</a:t>
            </a:r>
            <a:r>
              <a:rPr lang="zh-CN" altLang="en-US" sz="3200" b="1" dirty="0">
                <a:solidFill>
                  <a:srgbClr val="000000"/>
                </a:solidFill>
                <a:latin typeface="楷体" panose="02010609060101010101" pitchFamily="49" charset="-122"/>
                <a:ea typeface="楷体" panose="02010609060101010101" pitchFamily="49" charset="-122"/>
              </a:rPr>
              <a:t>稳中有变</a:t>
            </a:r>
            <a:endParaRPr lang="zh-CN" altLang="en-US" sz="3200" dirty="0">
              <a:latin typeface="Arial" panose="020B0604020202020204" pitchFamily="34" charset="0"/>
            </a:endParaRP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7200" y="457200"/>
            <a:ext cx="7086600" cy="8863330"/>
          </a:xfrm>
          <a:prstGeom prst="rect">
            <a:avLst/>
          </a:prstGeom>
          <a:noFill/>
        </p:spPr>
        <p:txBody>
          <a:bodyPr>
            <a:spAutoFit/>
          </a:bodyPr>
          <a:lstStyle/>
          <a:p>
            <a:pPr marR="0" defTabSz="914400">
              <a:lnSpc>
                <a:spcPct val="150000"/>
              </a:lnSpc>
              <a:buClrTx/>
              <a:buSzTx/>
              <a:buFont typeface="Arial" panose="020B0604020202020204" pitchFamily="34" charset="0"/>
              <a:buNone/>
              <a:defRPr/>
            </a:pPr>
            <a:r>
              <a:rPr kumimoji="0" lang="zh-CN" altLang="en-US" sz="3600" kern="1200" cap="none" spc="0" normalizeH="0" baseline="0" noProof="0" dirty="0">
                <a:latin typeface="+mn-ea"/>
                <a:ea typeface="+mn-ea"/>
                <a:cs typeface="+mn-cs"/>
              </a:rPr>
              <a:t>    </a:t>
            </a:r>
            <a:r>
              <a:rPr kumimoji="0" lang="zh-CN" altLang="en-US" sz="4400" kern="1200" cap="none" spc="0" normalizeH="0" baseline="0" noProof="0" dirty="0">
                <a:latin typeface="华文行楷" pitchFamily="2" charset="-122"/>
                <a:ea typeface="华文行楷" pitchFamily="2" charset="-122"/>
                <a:cs typeface="+mn-cs"/>
              </a:rPr>
              <a:t>第一部分     精细研究</a:t>
            </a:r>
            <a:r>
              <a:rPr kumimoji="0" lang="en-US" altLang="zh-CN" sz="4400" kern="1200" cap="none" spc="0" normalizeH="0" baseline="0" noProof="0" dirty="0">
                <a:latin typeface="+mn-ea"/>
                <a:ea typeface="+mn-ea"/>
                <a:cs typeface="+mn-cs"/>
              </a:rPr>
              <a:t/>
            </a:r>
            <a:br>
              <a:rPr kumimoji="0" lang="en-US" altLang="zh-CN" sz="4400" kern="1200" cap="none" spc="0" normalizeH="0" baseline="0" noProof="0" dirty="0">
                <a:latin typeface="+mn-ea"/>
                <a:ea typeface="+mn-ea"/>
                <a:cs typeface="+mn-cs"/>
              </a:rPr>
            </a:br>
            <a:r>
              <a:rPr kumimoji="0" lang="en-US" altLang="zh-CN" sz="3600" kern="1200" cap="none" spc="0" normalizeH="0" baseline="0" noProof="0" dirty="0">
                <a:latin typeface="+mn-ea"/>
                <a:ea typeface="+mn-ea"/>
                <a:cs typeface="+mn-cs"/>
              </a:rPr>
              <a:t>      </a:t>
            </a:r>
            <a:r>
              <a:rPr kumimoji="0" lang="zh-CN" altLang="en-US" sz="3600" b="1" kern="1200" cap="none" spc="0" normalizeH="0" baseline="0" noProof="0" dirty="0">
                <a:latin typeface="楷体" panose="02010609060101010101" pitchFamily="49" charset="-122"/>
                <a:ea typeface="楷体" panose="02010609060101010101" pitchFamily="49" charset="-122"/>
                <a:cs typeface="+mn-cs"/>
              </a:rPr>
              <a:t>一、研考纲明方向     </a:t>
            </a:r>
            <a:r>
              <a:rPr kumimoji="0" lang="en-US" altLang="zh-CN" sz="3600" b="1" kern="1200" cap="none" spc="0" normalizeH="0" baseline="0" noProof="0" dirty="0">
                <a:latin typeface="楷体" panose="02010609060101010101" pitchFamily="49" charset="-122"/>
                <a:ea typeface="楷体" panose="02010609060101010101" pitchFamily="49" charset="-122"/>
                <a:cs typeface="+mn-cs"/>
              </a:rPr>
              <a:t/>
            </a:r>
            <a:br>
              <a:rPr kumimoji="0" lang="en-US" altLang="zh-CN" sz="3600" b="1" kern="1200" cap="none" spc="0" normalizeH="0" baseline="0" noProof="0" dirty="0">
                <a:latin typeface="楷体" panose="02010609060101010101" pitchFamily="49" charset="-122"/>
                <a:ea typeface="楷体" panose="02010609060101010101" pitchFamily="49" charset="-122"/>
                <a:cs typeface="+mn-cs"/>
              </a:rPr>
            </a:br>
            <a:r>
              <a:rPr kumimoji="0" lang="en-US" altLang="zh-CN" sz="3600" b="1" kern="1200" cap="none" spc="0" normalizeH="0" baseline="0" noProof="0" dirty="0">
                <a:latin typeface="楷体" panose="02010609060101010101" pitchFamily="49" charset="-122"/>
                <a:ea typeface="楷体" panose="02010609060101010101" pitchFamily="49" charset="-122"/>
                <a:cs typeface="+mn-cs"/>
              </a:rPr>
              <a:t>      </a:t>
            </a:r>
            <a:r>
              <a:rPr kumimoji="0" lang="zh-CN" altLang="en-US" sz="3600" b="1" kern="1200" cap="none" spc="0" normalizeH="0" baseline="0" noProof="0" dirty="0">
                <a:latin typeface="楷体" panose="02010609060101010101" pitchFamily="49" charset="-122"/>
                <a:ea typeface="楷体" panose="02010609060101010101" pitchFamily="49" charset="-122"/>
                <a:cs typeface="+mn-cs"/>
              </a:rPr>
              <a:t>二、研考题析规律</a:t>
            </a:r>
            <a:endParaRPr kumimoji="0" lang="en-US" altLang="zh-CN" sz="3600" b="1" kern="1200" cap="none" spc="0" normalizeH="0" baseline="0" noProof="0" dirty="0">
              <a:latin typeface="楷体" panose="02010609060101010101" pitchFamily="49" charset="-122"/>
              <a:ea typeface="楷体" panose="02010609060101010101" pitchFamily="49" charset="-122"/>
              <a:cs typeface="+mn-cs"/>
            </a:endParaRPr>
          </a:p>
          <a:p>
            <a:pPr marR="0" defTabSz="914400">
              <a:lnSpc>
                <a:spcPct val="150000"/>
              </a:lnSpc>
              <a:buClrTx/>
              <a:buSzTx/>
              <a:buFont typeface="Arial" panose="020B0604020202020204" pitchFamily="34" charset="0"/>
              <a:buNone/>
              <a:defRPr/>
            </a:pPr>
            <a:r>
              <a:rPr kumimoji="0" lang="zh-CN" altLang="en-US" sz="4400" kern="1200" cap="none" spc="0" normalizeH="0" baseline="0" noProof="0" dirty="0">
                <a:solidFill>
                  <a:prstClr val="black"/>
                </a:solidFill>
                <a:latin typeface="华文行楷" pitchFamily="2" charset="-122"/>
                <a:ea typeface="华文行楷" pitchFamily="2" charset="-122"/>
                <a:cs typeface="+mn-cs"/>
              </a:rPr>
              <a:t>       第二部分    精准备考</a:t>
            </a:r>
          </a:p>
          <a:p>
            <a:pPr marR="0" defTabSz="914400">
              <a:lnSpc>
                <a:spcPct val="150000"/>
              </a:lnSpc>
              <a:buClrTx/>
              <a:buSzTx/>
              <a:buFont typeface="Arial" panose="020B0604020202020204" pitchFamily="34" charset="0"/>
              <a:buNone/>
              <a:defRPr/>
            </a:pPr>
            <a:r>
              <a:rPr kumimoji="0" lang="zh-CN" altLang="en-US" sz="3600" b="1" kern="1200" cap="none" spc="0" normalizeH="0" baseline="0" noProof="0" dirty="0">
                <a:solidFill>
                  <a:prstClr val="black"/>
                </a:solidFill>
                <a:latin typeface="楷体" panose="02010609060101010101" pitchFamily="49" charset="-122"/>
                <a:ea typeface="楷体" panose="02010609060101010101" pitchFamily="49" charset="-122"/>
                <a:cs typeface="+mn-cs"/>
              </a:rPr>
              <a:t>      </a:t>
            </a:r>
            <a:r>
              <a:rPr kumimoji="0" lang="zh-CN" altLang="en-US" sz="3600" b="1" kern="1200" cap="none" spc="0" normalizeH="0" baseline="0" noProof="0" dirty="0">
                <a:latin typeface="楷体" panose="02010609060101010101" pitchFamily="49" charset="-122"/>
                <a:ea typeface="楷体" panose="02010609060101010101" pitchFamily="49" charset="-122"/>
                <a:cs typeface="+mn-cs"/>
              </a:rPr>
              <a:t>一、一轮复习计划</a:t>
            </a:r>
          </a:p>
          <a:p>
            <a:pPr marR="0" defTabSz="914400">
              <a:lnSpc>
                <a:spcPct val="150000"/>
              </a:lnSpc>
              <a:buClrTx/>
              <a:buSzTx/>
              <a:buFont typeface="Arial" panose="020B0604020202020204" pitchFamily="34" charset="0"/>
              <a:buNone/>
              <a:defRPr/>
            </a:pPr>
            <a:r>
              <a:rPr kumimoji="0" lang="zh-CN" altLang="en-US" sz="3600" b="1" kern="1200" cap="none" spc="0" normalizeH="0" baseline="0" noProof="0" dirty="0">
                <a:solidFill>
                  <a:prstClr val="black"/>
                </a:solidFill>
                <a:latin typeface="楷体" panose="02010609060101010101" pitchFamily="49" charset="-122"/>
                <a:ea typeface="楷体" panose="02010609060101010101" pitchFamily="49" charset="-122"/>
                <a:cs typeface="+mn-cs"/>
              </a:rPr>
              <a:t>      二、一轮复习策略</a:t>
            </a:r>
            <a:r>
              <a:rPr kumimoji="0" lang="en-US" altLang="zh-CN" sz="3600" b="1" kern="1200" cap="none" spc="0" normalizeH="0" baseline="0" noProof="0" dirty="0">
                <a:solidFill>
                  <a:prstClr val="black"/>
                </a:solidFill>
                <a:latin typeface="楷体" panose="02010609060101010101" pitchFamily="49" charset="-122"/>
                <a:ea typeface="楷体" panose="02010609060101010101" pitchFamily="49" charset="-122"/>
                <a:cs typeface="+mn-cs"/>
              </a:rPr>
              <a:t/>
            </a:r>
            <a:br>
              <a:rPr kumimoji="0" lang="en-US" altLang="zh-CN" sz="3600" b="1" kern="1200" cap="none" spc="0" normalizeH="0" baseline="0" noProof="0" dirty="0">
                <a:solidFill>
                  <a:prstClr val="black"/>
                </a:solidFill>
                <a:latin typeface="楷体" panose="02010609060101010101" pitchFamily="49" charset="-122"/>
                <a:ea typeface="楷体" panose="02010609060101010101" pitchFamily="49" charset="-122"/>
                <a:cs typeface="+mn-cs"/>
              </a:rPr>
            </a:br>
            <a:endParaRPr kumimoji="0" lang="en-US" altLang="zh-CN" sz="3200" b="1" kern="1200" cap="none" spc="0" normalizeH="0" baseline="0" noProof="0" dirty="0">
              <a:solidFill>
                <a:srgbClr val="FF0000"/>
              </a:solidFill>
              <a:latin typeface="楷体" panose="02010609060101010101" pitchFamily="49" charset="-122"/>
              <a:ea typeface="楷体" panose="02010609060101010101" pitchFamily="49" charset="-122"/>
              <a:cs typeface="+mn-cs"/>
            </a:endParaRPr>
          </a:p>
          <a:p>
            <a:pPr marR="0" defTabSz="914400">
              <a:lnSpc>
                <a:spcPct val="150000"/>
              </a:lnSpc>
              <a:buClrTx/>
              <a:buSzTx/>
              <a:buFont typeface="Arial" panose="020B0604020202020204" pitchFamily="34" charset="0"/>
              <a:buNone/>
              <a:defRPr/>
            </a:pPr>
            <a:r>
              <a:rPr kumimoji="0" lang="en-US" altLang="zh-CN" sz="4400" kern="1200" cap="none" spc="0" normalizeH="0" baseline="0" noProof="0" dirty="0">
                <a:solidFill>
                  <a:prstClr val="black"/>
                </a:solidFill>
                <a:latin typeface="宋体" panose="02010600030101010101" pitchFamily="2" charset="-122"/>
                <a:ea typeface="宋体" panose="02010600030101010101" pitchFamily="2" charset="-122"/>
                <a:cs typeface="+mn-cs"/>
              </a:rPr>
              <a:t/>
            </a:r>
            <a:br>
              <a:rPr kumimoji="0" lang="en-US" altLang="zh-CN" sz="4400" kern="1200" cap="none" spc="0" normalizeH="0" baseline="0" noProof="0" dirty="0">
                <a:solidFill>
                  <a:prstClr val="black"/>
                </a:solidFill>
                <a:latin typeface="宋体" panose="02010600030101010101" pitchFamily="2" charset="-122"/>
                <a:ea typeface="宋体" panose="02010600030101010101" pitchFamily="2" charset="-122"/>
                <a:cs typeface="+mn-cs"/>
              </a:rPr>
            </a:br>
            <a:endParaRPr kumimoji="0" lang="zh-CN" altLang="en-US" sz="3600" b="1" kern="1200" cap="none" spc="0" normalizeH="0" baseline="0" noProof="0" dirty="0">
              <a:latin typeface="楷体" panose="02010609060101010101" pitchFamily="49" charset="-122"/>
              <a:ea typeface="楷体" panose="02010609060101010101" pitchFamily="49" charset="-122"/>
              <a:cs typeface="+mn-cs"/>
            </a:endParaRPr>
          </a:p>
          <a:p>
            <a:pPr marR="0" defTabSz="914400">
              <a:lnSpc>
                <a:spcPct val="150000"/>
              </a:lnSpc>
              <a:buClrTx/>
              <a:buSzTx/>
              <a:buFont typeface="Arial" panose="020B0604020202020204" pitchFamily="34" charset="0"/>
              <a:buNone/>
              <a:defRPr/>
            </a:pPr>
            <a:r>
              <a:rPr kumimoji="0" lang="en-US" altLang="zh-CN" sz="3600" b="1" kern="1200" cap="none" spc="0" normalizeH="0" baseline="0" noProof="0" dirty="0">
                <a:latin typeface="楷体" panose="02010609060101010101" pitchFamily="49" charset="-122"/>
                <a:ea typeface="楷体" panose="02010609060101010101" pitchFamily="49" charset="-122"/>
                <a:cs typeface="+mn-cs"/>
              </a:rPr>
              <a:t>      </a:t>
            </a:r>
            <a:endParaRPr kumimoji="0" lang="zh-CN" altLang="en-US" sz="3600" kern="1200" cap="none" spc="0" normalizeH="0" baseline="0" noProof="0" dirty="0">
              <a:latin typeface="楷体" panose="02010609060101010101" pitchFamily="49" charset="-122"/>
              <a:ea typeface="楷体" panose="02010609060101010101" pitchFamily="49" charset="-122"/>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420688" y="417513"/>
            <a:ext cx="817563" cy="815975"/>
          </a:xfrm>
          <a:prstGeom prst="ellipse">
            <a:avLst/>
          </a:prstGeom>
          <a:solidFill>
            <a:srgbClr val="C00000"/>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0963" name="文本框 2"/>
          <p:cNvSpPr txBox="1"/>
          <p:nvPr/>
        </p:nvSpPr>
        <p:spPr>
          <a:xfrm>
            <a:off x="519113" y="465138"/>
            <a:ext cx="719137" cy="584200"/>
          </a:xfrm>
          <a:prstGeom prst="rect">
            <a:avLst/>
          </a:prstGeom>
          <a:noFill/>
          <a:ln w="9525">
            <a:noFill/>
          </a:ln>
        </p:spPr>
        <p:txBody>
          <a:bodyPr>
            <a:spAutoFit/>
          </a:bodyPr>
          <a:lstStyle/>
          <a:p>
            <a:r>
              <a:rPr lang="en-US" altLang="zh-CN" sz="3200" dirty="0">
                <a:solidFill>
                  <a:schemeClr val="bg1"/>
                </a:solidFill>
                <a:latin typeface="MS UI Gothic" panose="020B0600070205080204" pitchFamily="34" charset="-128"/>
                <a:ea typeface="MS UI Gothic" panose="020B0600070205080204" pitchFamily="34" charset="-128"/>
              </a:rPr>
              <a:t>01</a:t>
            </a:r>
            <a:endParaRPr lang="zh-CN" altLang="en-US" sz="3200" dirty="0">
              <a:solidFill>
                <a:schemeClr val="bg1"/>
              </a:solidFill>
              <a:latin typeface="MS UI Gothic" panose="020B0600070205080204" pitchFamily="34" charset="-128"/>
              <a:ea typeface="MS UI Gothic" panose="020B0600070205080204" pitchFamily="34" charset="-128"/>
            </a:endParaRPr>
          </a:p>
        </p:txBody>
      </p:sp>
      <p:cxnSp>
        <p:nvCxnSpPr>
          <p:cNvPr id="7" name="直接连接符 6"/>
          <p:cNvCxnSpPr/>
          <p:nvPr/>
        </p:nvCxnSpPr>
        <p:spPr>
          <a:xfrm>
            <a:off x="1468438" y="1093788"/>
            <a:ext cx="2047875" cy="9525"/>
          </a:xfrm>
          <a:prstGeom prst="line">
            <a:avLst/>
          </a:prstGeom>
          <a:ln w="9525" cmpd="dbl">
            <a:solidFill>
              <a:schemeClr val="dk1">
                <a:shade val="95000"/>
                <a:satMod val="105000"/>
              </a:schemeClr>
            </a:solidFill>
            <a:prstDash val="solid"/>
            <a:round/>
            <a:tailEnd type="oval"/>
          </a:ln>
        </p:spPr>
        <p:style>
          <a:lnRef idx="1">
            <a:schemeClr val="dk1"/>
          </a:lnRef>
          <a:fillRef idx="0">
            <a:schemeClr val="dk1"/>
          </a:fillRef>
          <a:effectRef idx="0">
            <a:schemeClr val="dk1"/>
          </a:effectRef>
          <a:fontRef idx="minor">
            <a:schemeClr val="tx1"/>
          </a:fontRef>
        </p:style>
      </p:cxnSp>
      <p:graphicFrame>
        <p:nvGraphicFramePr>
          <p:cNvPr id="413751" name="表格 413750"/>
          <p:cNvGraphicFramePr/>
          <p:nvPr/>
        </p:nvGraphicFramePr>
        <p:xfrm>
          <a:off x="238125" y="1771650"/>
          <a:ext cx="8540750" cy="3314700"/>
        </p:xfrm>
        <a:graphic>
          <a:graphicData uri="http://schemas.openxmlformats.org/drawingml/2006/table">
            <a:tbl>
              <a:tblPr/>
              <a:tblGrid>
                <a:gridCol w="889635"/>
                <a:gridCol w="2268855"/>
                <a:gridCol w="2747010"/>
                <a:gridCol w="2635250"/>
              </a:tblGrid>
              <a:tr h="936715">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1800" b="1" dirty="0">
                          <a:latin typeface="楷体" panose="02010609060101010101" pitchFamily="49" charset="-122"/>
                          <a:ea typeface="楷体" panose="02010609060101010101" pitchFamily="49" charset="-122"/>
                        </a:rPr>
                        <a:t>题号</a:t>
                      </a:r>
                    </a:p>
                  </a:txBody>
                  <a:tcPr marT="45724" marB="45724">
                    <a:lnL w="381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sz="1800" b="1" dirty="0">
                          <a:latin typeface="楷体" panose="02010609060101010101" pitchFamily="49" charset="-122"/>
                          <a:ea typeface="楷体" panose="02010609060101010101" pitchFamily="49" charset="-122"/>
                        </a:rPr>
                        <a:t>2015</a:t>
                      </a:r>
                      <a:r>
                        <a:rPr lang="zh-CN" altLang="en-US" sz="1800" b="1" dirty="0">
                          <a:latin typeface="楷体" panose="02010609060101010101" pitchFamily="49" charset="-122"/>
                          <a:ea typeface="楷体" panose="02010609060101010101" pitchFamily="49" charset="-122"/>
                        </a:rPr>
                        <a:t>年</a:t>
                      </a:r>
                    </a:p>
                  </a:txBody>
                  <a:tcPr marT="45724" marB="45724">
                    <a:lnL w="381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sz="1800" b="1" dirty="0">
                          <a:latin typeface="楷体" panose="02010609060101010101" pitchFamily="49" charset="-122"/>
                          <a:ea typeface="楷体" panose="02010609060101010101" pitchFamily="49" charset="-122"/>
                        </a:rPr>
                        <a:t>2016</a:t>
                      </a:r>
                      <a:r>
                        <a:rPr lang="zh-CN" altLang="en-US" sz="1800" b="1" dirty="0">
                          <a:latin typeface="楷体" panose="02010609060101010101" pitchFamily="49" charset="-122"/>
                          <a:ea typeface="楷体" panose="02010609060101010101" pitchFamily="49" charset="-122"/>
                        </a:rPr>
                        <a:t>年（</a:t>
                      </a:r>
                      <a:r>
                        <a:rPr lang="en-US" altLang="zh-CN" sz="1800" b="1" dirty="0">
                          <a:latin typeface="楷体" panose="02010609060101010101" pitchFamily="49" charset="-122"/>
                          <a:ea typeface="楷体" panose="02010609060101010101" pitchFamily="49" charset="-122"/>
                        </a:rPr>
                        <a:t>1</a:t>
                      </a:r>
                      <a:r>
                        <a:rPr lang="zh-CN" altLang="en-US" sz="1800" b="1" dirty="0">
                          <a:latin typeface="楷体" panose="02010609060101010101" pitchFamily="49" charset="-122"/>
                          <a:ea typeface="楷体" panose="02010609060101010101" pitchFamily="49" charset="-122"/>
                        </a:rPr>
                        <a:t>卷）</a:t>
                      </a:r>
                    </a:p>
                  </a:txBody>
                  <a:tcPr marT="45724" marB="45724">
                    <a:lnL w="381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sz="1800" b="1" dirty="0">
                          <a:latin typeface="楷体" panose="02010609060101010101" pitchFamily="49" charset="-122"/>
                          <a:ea typeface="楷体" panose="02010609060101010101" pitchFamily="49" charset="-122"/>
                        </a:rPr>
                        <a:t>2017</a:t>
                      </a:r>
                      <a:r>
                        <a:rPr lang="zh-CN" altLang="en-US" sz="1800" b="1" dirty="0">
                          <a:latin typeface="楷体" panose="02010609060101010101" pitchFamily="49" charset="-122"/>
                          <a:ea typeface="楷体" panose="02010609060101010101" pitchFamily="49" charset="-122"/>
                        </a:rPr>
                        <a:t>年（</a:t>
                      </a:r>
                      <a:r>
                        <a:rPr lang="en-US" altLang="zh-CN" sz="1800" b="1" dirty="0">
                          <a:latin typeface="楷体" panose="02010609060101010101" pitchFamily="49" charset="-122"/>
                          <a:ea typeface="楷体" panose="02010609060101010101" pitchFamily="49" charset="-122"/>
                        </a:rPr>
                        <a:t>1</a:t>
                      </a:r>
                      <a:r>
                        <a:rPr lang="zh-CN" altLang="en-US" sz="1800" b="1" dirty="0">
                          <a:latin typeface="楷体" panose="02010609060101010101" pitchFamily="49" charset="-122"/>
                          <a:ea typeface="楷体" panose="02010609060101010101" pitchFamily="49" charset="-122"/>
                        </a:rPr>
                        <a:t>卷）</a:t>
                      </a:r>
                    </a:p>
                  </a:txBody>
                  <a:tcPr marT="45724" marB="45724">
                    <a:lnL w="381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noFill/>
                  </a:tcPr>
                </a:tc>
              </a:tr>
              <a:tr h="1189152">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sz="1800" b="1">
                          <a:latin typeface="楷体" panose="02010609060101010101" pitchFamily="49" charset="-122"/>
                          <a:ea typeface="楷体" panose="02010609060101010101" pitchFamily="49" charset="-122"/>
                        </a:rPr>
                        <a:t>40</a:t>
                      </a:r>
                      <a:r>
                        <a:rPr lang="zh-CN" altLang="en-US" sz="1800" b="1">
                          <a:latin typeface="楷体" panose="02010609060101010101" pitchFamily="49" charset="-122"/>
                          <a:ea typeface="楷体" panose="02010609060101010101" pitchFamily="49" charset="-122"/>
                        </a:rPr>
                        <a:t>（</a:t>
                      </a:r>
                      <a:r>
                        <a:rPr lang="en-US" altLang="zh-CN" sz="1800" b="1">
                          <a:latin typeface="楷体" panose="02010609060101010101" pitchFamily="49" charset="-122"/>
                          <a:ea typeface="楷体" panose="02010609060101010101" pitchFamily="49" charset="-122"/>
                        </a:rPr>
                        <a:t>41</a:t>
                      </a:r>
                      <a:r>
                        <a:rPr lang="zh-CN" altLang="en-US" sz="1800" b="1">
                          <a:latin typeface="楷体" panose="02010609060101010101" pitchFamily="49" charset="-122"/>
                          <a:ea typeface="楷体" panose="02010609060101010101" pitchFamily="49" charset="-122"/>
                        </a:rPr>
                        <a:t>）</a:t>
                      </a:r>
                    </a:p>
                  </a:txBody>
                  <a:tcPr marT="45724" marB="45724">
                    <a:lnL w="381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1800" b="1" dirty="0">
                          <a:latin typeface="楷体" panose="02010609060101010101" pitchFamily="49" charset="-122"/>
                          <a:ea typeface="楷体" panose="02010609060101010101" pitchFamily="49" charset="-122"/>
                        </a:rPr>
                        <a:t>传统文化</a:t>
                      </a:r>
                      <a:r>
                        <a:rPr lang="en-US" altLang="zh-CN" sz="1800" b="1" dirty="0" smtClean="0">
                          <a:latin typeface="楷体" panose="02010609060101010101" pitchFamily="49" charset="-122"/>
                          <a:ea typeface="楷体" panose="02010609060101010101" pitchFamily="49" charset="-122"/>
                        </a:rPr>
                        <a:t>-</a:t>
                      </a:r>
                      <a:r>
                        <a:rPr lang="zh-CN" altLang="en-US" sz="1800" b="1" baseline="0" dirty="0" smtClean="0">
                          <a:latin typeface="楷体" panose="02010609060101010101" pitchFamily="49" charset="-122"/>
                          <a:ea typeface="楷体" panose="02010609060101010101" pitchFamily="49" charset="-122"/>
                        </a:rPr>
                        <a:t> 孔孟儒学、汉代儒学、宋明理学的比较</a:t>
                      </a:r>
                      <a:endParaRPr lang="zh-CN" altLang="en-US" sz="1800" b="1" dirty="0">
                        <a:latin typeface="楷体" panose="02010609060101010101" pitchFamily="49" charset="-122"/>
                        <a:ea typeface="楷体" panose="02010609060101010101" pitchFamily="49" charset="-122"/>
                      </a:endParaRPr>
                    </a:p>
                  </a:txBody>
                  <a:tcPr marT="45724" marB="45724">
                    <a:lnL w="381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1800" b="1" dirty="0">
                          <a:latin typeface="楷体" panose="02010609060101010101" pitchFamily="49" charset="-122"/>
                          <a:ea typeface="楷体" panose="02010609060101010101" pitchFamily="49" charset="-122"/>
                        </a:rPr>
                        <a:t>考查社会史</a:t>
                      </a:r>
                      <a:r>
                        <a:rPr lang="en-US" altLang="zh-CN" sz="1800" b="1" dirty="0">
                          <a:latin typeface="楷体" panose="02010609060101010101" pitchFamily="49" charset="-122"/>
                          <a:ea typeface="楷体" panose="02010609060101010101" pitchFamily="49" charset="-122"/>
                        </a:rPr>
                        <a:t>――</a:t>
                      </a:r>
                      <a:r>
                        <a:rPr lang="zh-CN" altLang="en-US" sz="1800" b="1" dirty="0">
                          <a:solidFill>
                            <a:srgbClr val="FF0000"/>
                          </a:solidFill>
                          <a:latin typeface="楷体" panose="02010609060101010101" pitchFamily="49" charset="-122"/>
                          <a:ea typeface="楷体" panose="02010609060101010101" pitchFamily="49" charset="-122"/>
                        </a:rPr>
                        <a:t>从人口问题切入</a:t>
                      </a:r>
                      <a:r>
                        <a:rPr lang="zh-CN" altLang="en-US" sz="1800" b="1" dirty="0">
                          <a:latin typeface="楷体" panose="02010609060101010101" pitchFamily="49" charset="-122"/>
                          <a:ea typeface="楷体" panose="02010609060101010101" pitchFamily="49" charset="-122"/>
                        </a:rPr>
                        <a:t>，农耕经济高度发达、明清农业发展、清初税制改革等等。</a:t>
                      </a:r>
                    </a:p>
                  </a:txBody>
                  <a:tcPr marT="45724" marB="45724">
                    <a:lnL w="381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1800" b="1" dirty="0">
                          <a:solidFill>
                            <a:srgbClr val="0000FF"/>
                          </a:solidFill>
                          <a:latin typeface="楷体" panose="02010609060101010101" pitchFamily="49" charset="-122"/>
                          <a:ea typeface="楷体" panose="02010609060101010101" pitchFamily="49" charset="-122"/>
                        </a:rPr>
                        <a:t>法国大革命</a:t>
                      </a:r>
                      <a:r>
                        <a:rPr lang="zh-CN" altLang="en-US" sz="1800" b="1" dirty="0">
                          <a:latin typeface="楷体" panose="02010609060101010101" pitchFamily="49" charset="-122"/>
                          <a:ea typeface="楷体" panose="02010609060101010101" pitchFamily="49" charset="-122"/>
                        </a:rPr>
                        <a:t>与近代法国民族主义，新三民主义（</a:t>
                      </a:r>
                      <a:r>
                        <a:rPr lang="zh-CN" altLang="en-US" sz="1800" b="1" dirty="0">
                          <a:solidFill>
                            <a:srgbClr val="FF0000"/>
                          </a:solidFill>
                          <a:latin typeface="楷体" panose="02010609060101010101" pitchFamily="49" charset="-122"/>
                          <a:ea typeface="楷体" panose="02010609060101010101" pitchFamily="49" charset="-122"/>
                        </a:rPr>
                        <a:t>民族主义</a:t>
                      </a:r>
                      <a:r>
                        <a:rPr lang="zh-CN" altLang="en-US" sz="1800" b="1" dirty="0">
                          <a:latin typeface="楷体" panose="02010609060101010101" pitchFamily="49" charset="-122"/>
                          <a:ea typeface="楷体" panose="02010609060101010101" pitchFamily="49" charset="-122"/>
                        </a:rPr>
                        <a:t>）</a:t>
                      </a:r>
                    </a:p>
                  </a:txBody>
                  <a:tcPr marT="45724" marB="45724">
                    <a:lnL w="381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noFill/>
                  </a:tcPr>
                </a:tc>
              </a:tr>
              <a:tr h="1188834">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sz="1800" b="1">
                          <a:latin typeface="楷体" panose="02010609060101010101" pitchFamily="49" charset="-122"/>
                          <a:ea typeface="楷体" panose="02010609060101010101" pitchFamily="49" charset="-122"/>
                        </a:rPr>
                        <a:t>41</a:t>
                      </a:r>
                      <a:r>
                        <a:rPr lang="zh-CN" altLang="en-US" sz="1800" b="1">
                          <a:latin typeface="楷体" panose="02010609060101010101" pitchFamily="49" charset="-122"/>
                          <a:ea typeface="楷体" panose="02010609060101010101" pitchFamily="49" charset="-122"/>
                        </a:rPr>
                        <a:t>（</a:t>
                      </a:r>
                      <a:r>
                        <a:rPr lang="en-US" altLang="zh-CN" sz="1800" b="1">
                          <a:latin typeface="楷体" panose="02010609060101010101" pitchFamily="49" charset="-122"/>
                          <a:ea typeface="楷体" panose="02010609060101010101" pitchFamily="49" charset="-122"/>
                        </a:rPr>
                        <a:t>42</a:t>
                      </a:r>
                      <a:r>
                        <a:rPr lang="zh-CN" altLang="en-US" sz="1800" b="1">
                          <a:latin typeface="楷体" panose="02010609060101010101" pitchFamily="49" charset="-122"/>
                          <a:ea typeface="楷体" panose="02010609060101010101" pitchFamily="49" charset="-122"/>
                        </a:rPr>
                        <a:t>）</a:t>
                      </a:r>
                    </a:p>
                  </a:txBody>
                  <a:tcPr marT="45724" marB="45724">
                    <a:lnL w="381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1800" b="1" dirty="0" smtClean="0">
                          <a:solidFill>
                            <a:schemeClr val="tx1"/>
                          </a:solidFill>
                          <a:latin typeface="楷体" panose="02010609060101010101" pitchFamily="49" charset="-122"/>
                          <a:ea typeface="楷体" panose="02010609060101010101" pitchFamily="49" charset="-122"/>
                        </a:rPr>
                        <a:t>运用世界近现代史的史实，对上述公式进行探讨。</a:t>
                      </a:r>
                      <a:endParaRPr lang="zh-CN" altLang="en-US" sz="1800" b="1" dirty="0">
                        <a:solidFill>
                          <a:schemeClr val="tx1"/>
                        </a:solidFill>
                        <a:latin typeface="楷体" panose="02010609060101010101" pitchFamily="49" charset="-122"/>
                        <a:ea typeface="楷体" panose="02010609060101010101" pitchFamily="49" charset="-122"/>
                      </a:endParaRPr>
                    </a:p>
                  </a:txBody>
                  <a:tcPr marT="45724" marB="45724">
                    <a:lnL w="381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1800" b="1" dirty="0">
                          <a:solidFill>
                            <a:srgbClr val="FF0000"/>
                          </a:solidFill>
                          <a:latin typeface="楷体" panose="02010609060101010101" pitchFamily="49" charset="-122"/>
                          <a:ea typeface="楷体" panose="02010609060101010101" pitchFamily="49" charset="-122"/>
                        </a:rPr>
                        <a:t>小论文</a:t>
                      </a:r>
                      <a:r>
                        <a:rPr lang="en-US" altLang="zh-CN" sz="1800" b="1" dirty="0">
                          <a:latin typeface="楷体" panose="02010609060101010101" pitchFamily="49" charset="-122"/>
                          <a:ea typeface="楷体" panose="02010609060101010101" pitchFamily="49" charset="-122"/>
                        </a:rPr>
                        <a:t>――</a:t>
                      </a:r>
                      <a:r>
                        <a:rPr lang="zh-CN" altLang="en-US" sz="1800" b="1" dirty="0">
                          <a:latin typeface="楷体" panose="02010609060101010101" pitchFamily="49" charset="-122"/>
                          <a:ea typeface="楷体" panose="02010609060101010101" pitchFamily="49" charset="-122"/>
                        </a:rPr>
                        <a:t>启蒙思想与近代西方资产阶级民主代议制相</a:t>
                      </a:r>
                      <a:r>
                        <a:rPr lang="zh-CN" altLang="en-US" sz="1800" b="1" dirty="0">
                          <a:solidFill>
                            <a:schemeClr val="tx1"/>
                          </a:solidFill>
                          <a:latin typeface="楷体" panose="02010609060101010101" pitchFamily="49" charset="-122"/>
                          <a:ea typeface="楷体" panose="02010609060101010101" pitchFamily="49" charset="-122"/>
                        </a:rPr>
                        <a:t>关理论与实践</a:t>
                      </a:r>
                    </a:p>
                  </a:txBody>
                  <a:tcPr marT="45724" marB="45724">
                    <a:lnL w="381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1800" b="1" dirty="0">
                          <a:solidFill>
                            <a:srgbClr val="FF0000"/>
                          </a:solidFill>
                          <a:latin typeface="楷体" panose="02010609060101010101" pitchFamily="49" charset="-122"/>
                          <a:ea typeface="楷体" panose="02010609060101010101" pitchFamily="49" charset="-122"/>
                        </a:rPr>
                        <a:t>小论文</a:t>
                      </a:r>
                      <a:r>
                        <a:rPr lang="en-US" altLang="zh-CN" sz="1800" b="1" dirty="0">
                          <a:solidFill>
                            <a:srgbClr val="FF0000"/>
                          </a:solidFill>
                          <a:latin typeface="楷体" panose="02010609060101010101" pitchFamily="49" charset="-122"/>
                          <a:ea typeface="楷体" panose="02010609060101010101" pitchFamily="49" charset="-122"/>
                        </a:rPr>
                        <a:t>--</a:t>
                      </a:r>
                      <a:r>
                        <a:rPr lang="zh-CN" altLang="en-US" sz="1800" b="1" dirty="0">
                          <a:solidFill>
                            <a:srgbClr val="FF0000"/>
                          </a:solidFill>
                          <a:latin typeface="楷体" panose="02010609060101010101" pitchFamily="49" charset="-122"/>
                          <a:ea typeface="楷体" panose="02010609060101010101" pitchFamily="49" charset="-122"/>
                        </a:rPr>
                        <a:t>14～17世纪中外重大历史事件的内在联系</a:t>
                      </a:r>
                    </a:p>
                  </a:txBody>
                  <a:tcPr marT="45724" marB="45724">
                    <a:lnL w="381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40987" name="矩形 7"/>
          <p:cNvSpPr/>
          <p:nvPr/>
        </p:nvSpPr>
        <p:spPr>
          <a:xfrm>
            <a:off x="1309688" y="533400"/>
            <a:ext cx="4100512" cy="584200"/>
          </a:xfrm>
          <a:prstGeom prst="rect">
            <a:avLst/>
          </a:prstGeom>
          <a:noFill/>
          <a:ln w="9525">
            <a:noFill/>
          </a:ln>
        </p:spPr>
        <p:txBody>
          <a:bodyPr wrap="none">
            <a:spAutoFit/>
          </a:bodyPr>
          <a:lstStyle/>
          <a:p>
            <a:r>
              <a:rPr lang="zh-CN" altLang="en-US" sz="3200" b="1" dirty="0">
                <a:solidFill>
                  <a:srgbClr val="000000"/>
                </a:solidFill>
                <a:latin typeface="楷体" panose="02010609060101010101" pitchFamily="49" charset="-122"/>
                <a:ea typeface="楷体" panose="02010609060101010101" pitchFamily="49" charset="-122"/>
              </a:rPr>
              <a:t>总体方向</a:t>
            </a:r>
            <a:r>
              <a:rPr lang="en-US" altLang="zh-CN" sz="3200" b="1" dirty="0">
                <a:solidFill>
                  <a:srgbClr val="000000"/>
                </a:solidFill>
                <a:latin typeface="楷体" panose="02010609060101010101" pitchFamily="49" charset="-122"/>
                <a:ea typeface="楷体" panose="02010609060101010101" pitchFamily="49" charset="-122"/>
              </a:rPr>
              <a:t>---</a:t>
            </a:r>
            <a:r>
              <a:rPr lang="zh-CN" altLang="en-US" sz="3200" b="1" dirty="0">
                <a:solidFill>
                  <a:srgbClr val="000000"/>
                </a:solidFill>
                <a:latin typeface="楷体" panose="02010609060101010101" pitchFamily="49" charset="-122"/>
                <a:ea typeface="楷体" panose="02010609060101010101" pitchFamily="49" charset="-122"/>
              </a:rPr>
              <a:t>稳中有变</a:t>
            </a:r>
            <a:endParaRPr lang="zh-CN" altLang="en-US" sz="3200" dirty="0">
              <a:latin typeface="Arial" panose="020B0604020202020204" pitchFamily="34" charset="0"/>
            </a:endParaRP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420688" y="417513"/>
            <a:ext cx="817563" cy="815975"/>
          </a:xfrm>
          <a:prstGeom prst="ellipse">
            <a:avLst/>
          </a:prstGeom>
          <a:solidFill>
            <a:srgbClr val="C00000"/>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1987" name="文本框 2"/>
          <p:cNvSpPr txBox="1"/>
          <p:nvPr/>
        </p:nvSpPr>
        <p:spPr>
          <a:xfrm>
            <a:off x="519113" y="465138"/>
            <a:ext cx="719137" cy="584200"/>
          </a:xfrm>
          <a:prstGeom prst="rect">
            <a:avLst/>
          </a:prstGeom>
          <a:noFill/>
          <a:ln w="9525">
            <a:noFill/>
          </a:ln>
        </p:spPr>
        <p:txBody>
          <a:bodyPr>
            <a:spAutoFit/>
          </a:bodyPr>
          <a:lstStyle/>
          <a:p>
            <a:r>
              <a:rPr lang="en-US" altLang="zh-CN" sz="3200" dirty="0">
                <a:solidFill>
                  <a:schemeClr val="bg1"/>
                </a:solidFill>
                <a:latin typeface="MS UI Gothic" panose="020B0600070205080204" pitchFamily="34" charset="-128"/>
                <a:ea typeface="MS UI Gothic" panose="020B0600070205080204" pitchFamily="34" charset="-128"/>
              </a:rPr>
              <a:t>01</a:t>
            </a:r>
            <a:endParaRPr lang="zh-CN" altLang="en-US" sz="3200" dirty="0">
              <a:solidFill>
                <a:schemeClr val="bg1"/>
              </a:solidFill>
              <a:latin typeface="MS UI Gothic" panose="020B0600070205080204" pitchFamily="34" charset="-128"/>
              <a:ea typeface="MS UI Gothic" panose="020B0600070205080204" pitchFamily="34" charset="-128"/>
            </a:endParaRPr>
          </a:p>
        </p:txBody>
      </p:sp>
      <p:cxnSp>
        <p:nvCxnSpPr>
          <p:cNvPr id="7" name="直接连接符 6"/>
          <p:cNvCxnSpPr/>
          <p:nvPr/>
        </p:nvCxnSpPr>
        <p:spPr>
          <a:xfrm>
            <a:off x="1468438" y="1093788"/>
            <a:ext cx="2047875" cy="9525"/>
          </a:xfrm>
          <a:prstGeom prst="line">
            <a:avLst/>
          </a:prstGeom>
          <a:ln w="9525" cmpd="dbl">
            <a:solidFill>
              <a:schemeClr val="dk1">
                <a:shade val="95000"/>
                <a:satMod val="105000"/>
              </a:schemeClr>
            </a:solidFill>
            <a:prstDash val="solid"/>
            <a:round/>
            <a:tailEnd type="oval"/>
          </a:ln>
        </p:spPr>
        <p:style>
          <a:lnRef idx="1">
            <a:schemeClr val="dk1"/>
          </a:lnRef>
          <a:fillRef idx="0">
            <a:schemeClr val="dk1"/>
          </a:fillRef>
          <a:effectRef idx="0">
            <a:schemeClr val="dk1"/>
          </a:effectRef>
          <a:fontRef idx="minor">
            <a:schemeClr val="tx1"/>
          </a:fontRef>
        </p:style>
      </p:cxnSp>
      <p:graphicFrame>
        <p:nvGraphicFramePr>
          <p:cNvPr id="414806" name="表格 414805"/>
          <p:cNvGraphicFramePr/>
          <p:nvPr/>
        </p:nvGraphicFramePr>
        <p:xfrm>
          <a:off x="763588" y="1452563"/>
          <a:ext cx="7543800" cy="5138738"/>
        </p:xfrm>
        <a:graphic>
          <a:graphicData uri="http://schemas.openxmlformats.org/drawingml/2006/table">
            <a:tbl>
              <a:tblPr/>
              <a:tblGrid>
                <a:gridCol w="677545"/>
                <a:gridCol w="1948180"/>
                <a:gridCol w="2589213"/>
                <a:gridCol w="2328862"/>
              </a:tblGrid>
              <a:tr h="649424">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1800" b="1" dirty="0">
                          <a:latin typeface="楷体" panose="02010609060101010101" pitchFamily="49" charset="-122"/>
                          <a:ea typeface="楷体" panose="02010609060101010101" pitchFamily="49" charset="-122"/>
                        </a:rPr>
                        <a:t>题号</a:t>
                      </a:r>
                    </a:p>
                  </a:txBody>
                  <a:tcPr marT="45707" marB="45707">
                    <a:lnL w="381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sz="1800" b="1" dirty="0">
                          <a:latin typeface="楷体" panose="02010609060101010101" pitchFamily="49" charset="-122"/>
                          <a:ea typeface="楷体" panose="02010609060101010101" pitchFamily="49" charset="-122"/>
                        </a:rPr>
                        <a:t>2015</a:t>
                      </a:r>
                      <a:r>
                        <a:rPr lang="zh-CN" altLang="en-US" sz="1800" b="1" dirty="0">
                          <a:latin typeface="楷体" panose="02010609060101010101" pitchFamily="49" charset="-122"/>
                          <a:ea typeface="楷体" panose="02010609060101010101" pitchFamily="49" charset="-122"/>
                        </a:rPr>
                        <a:t>年</a:t>
                      </a:r>
                    </a:p>
                  </a:txBody>
                  <a:tcPr marT="45707" marB="45707">
                    <a:lnL w="381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sz="1800" b="1" dirty="0">
                          <a:latin typeface="楷体" panose="02010609060101010101" pitchFamily="49" charset="-122"/>
                          <a:ea typeface="楷体" panose="02010609060101010101" pitchFamily="49" charset="-122"/>
                        </a:rPr>
                        <a:t>2016</a:t>
                      </a:r>
                      <a:r>
                        <a:rPr lang="zh-CN" altLang="en-US" sz="1800" b="1" dirty="0">
                          <a:latin typeface="楷体" panose="02010609060101010101" pitchFamily="49" charset="-122"/>
                          <a:ea typeface="楷体" panose="02010609060101010101" pitchFamily="49" charset="-122"/>
                        </a:rPr>
                        <a:t>年（</a:t>
                      </a:r>
                      <a:r>
                        <a:rPr lang="en-US" altLang="zh-CN" sz="1800" b="1" dirty="0">
                          <a:latin typeface="楷体" panose="02010609060101010101" pitchFamily="49" charset="-122"/>
                          <a:ea typeface="楷体" panose="02010609060101010101" pitchFamily="49" charset="-122"/>
                        </a:rPr>
                        <a:t>1</a:t>
                      </a:r>
                      <a:r>
                        <a:rPr lang="zh-CN" altLang="en-US" sz="1800" b="1" dirty="0">
                          <a:latin typeface="楷体" panose="02010609060101010101" pitchFamily="49" charset="-122"/>
                          <a:ea typeface="楷体" panose="02010609060101010101" pitchFamily="49" charset="-122"/>
                        </a:rPr>
                        <a:t>卷）</a:t>
                      </a:r>
                    </a:p>
                  </a:txBody>
                  <a:tcPr marT="45707" marB="45707">
                    <a:lnL w="381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sz="1800" b="1" dirty="0">
                          <a:latin typeface="楷体" panose="02010609060101010101" pitchFamily="49" charset="-122"/>
                          <a:ea typeface="楷体" panose="02010609060101010101" pitchFamily="49" charset="-122"/>
                        </a:rPr>
                        <a:t>2017</a:t>
                      </a:r>
                      <a:r>
                        <a:rPr lang="zh-CN" altLang="en-US" sz="1800" b="1" dirty="0">
                          <a:latin typeface="楷体" panose="02010609060101010101" pitchFamily="49" charset="-122"/>
                          <a:ea typeface="楷体" panose="02010609060101010101" pitchFamily="49" charset="-122"/>
                        </a:rPr>
                        <a:t>年（</a:t>
                      </a:r>
                      <a:r>
                        <a:rPr lang="en-US" altLang="zh-CN" sz="1800" b="1" dirty="0">
                          <a:latin typeface="楷体" panose="02010609060101010101" pitchFamily="49" charset="-122"/>
                          <a:ea typeface="楷体" panose="02010609060101010101" pitchFamily="49" charset="-122"/>
                        </a:rPr>
                        <a:t>1</a:t>
                      </a:r>
                      <a:r>
                        <a:rPr lang="zh-CN" altLang="en-US" sz="1800" b="1" dirty="0">
                          <a:latin typeface="楷体" panose="02010609060101010101" pitchFamily="49" charset="-122"/>
                          <a:ea typeface="楷体" panose="02010609060101010101" pitchFamily="49" charset="-122"/>
                        </a:rPr>
                        <a:t>卷）</a:t>
                      </a:r>
                    </a:p>
                  </a:txBody>
                  <a:tcPr marT="45707" marB="45707">
                    <a:lnL w="381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noFill/>
                  </a:tcPr>
                </a:tc>
              </a:tr>
              <a:tr h="649106">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sz="1800" b="1" dirty="0">
                          <a:latin typeface="楷体" panose="02010609060101010101" pitchFamily="49" charset="-122"/>
                          <a:ea typeface="楷体" panose="02010609060101010101" pitchFamily="49" charset="-122"/>
                        </a:rPr>
                        <a:t>45</a:t>
                      </a:r>
                      <a:endParaRPr lang="zh-CN" altLang="en-US" sz="1800" b="1" dirty="0">
                        <a:latin typeface="楷体" panose="02010609060101010101" pitchFamily="49" charset="-122"/>
                        <a:ea typeface="楷体" panose="02010609060101010101" pitchFamily="49" charset="-122"/>
                      </a:endParaRPr>
                    </a:p>
                  </a:txBody>
                  <a:tcPr marT="45707" marB="45707">
                    <a:lnL w="381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1800" b="1" dirty="0">
                          <a:latin typeface="楷体" panose="02010609060101010101" pitchFamily="49" charset="-122"/>
                          <a:ea typeface="楷体" panose="02010609060101010101" pitchFamily="49" charset="-122"/>
                        </a:rPr>
                        <a:t>改革</a:t>
                      </a:r>
                      <a:r>
                        <a:rPr lang="en-US" altLang="zh-CN" sz="1800" b="1" dirty="0" smtClean="0">
                          <a:latin typeface="楷体" panose="02010609060101010101" pitchFamily="49" charset="-122"/>
                          <a:ea typeface="楷体" panose="02010609060101010101" pitchFamily="49" charset="-122"/>
                        </a:rPr>
                        <a:t>——</a:t>
                      </a:r>
                      <a:r>
                        <a:rPr lang="zh-CN" altLang="en-US" sz="1800" b="1" dirty="0" smtClean="0">
                          <a:latin typeface="楷体" panose="02010609060101010101" pitchFamily="49" charset="-122"/>
                          <a:ea typeface="楷体" panose="02010609060101010101" pitchFamily="49" charset="-122"/>
                        </a:rPr>
                        <a:t>唐代币制改革</a:t>
                      </a:r>
                      <a:endParaRPr lang="zh-CN" altLang="en-US" sz="1800" b="1" dirty="0">
                        <a:latin typeface="楷体" panose="02010609060101010101" pitchFamily="49" charset="-122"/>
                        <a:ea typeface="楷体" panose="02010609060101010101" pitchFamily="49" charset="-122"/>
                      </a:endParaRPr>
                    </a:p>
                  </a:txBody>
                  <a:tcPr marT="45707" marB="45707">
                    <a:lnL w="381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1800" b="1" dirty="0">
                          <a:solidFill>
                            <a:schemeClr val="tx1"/>
                          </a:solidFill>
                          <a:latin typeface="楷体" panose="02010609060101010101" pitchFamily="49" charset="-122"/>
                          <a:ea typeface="楷体" panose="02010609060101010101" pitchFamily="49" charset="-122"/>
                        </a:rPr>
                        <a:t>唐初改革的内容和作用</a:t>
                      </a:r>
                    </a:p>
                  </a:txBody>
                  <a:tcPr marT="45707" marB="45707">
                    <a:lnL w="381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1800" b="1" dirty="0">
                          <a:latin typeface="楷体" panose="02010609060101010101" pitchFamily="49" charset="-122"/>
                          <a:ea typeface="楷体" panose="02010609060101010101" pitchFamily="49" charset="-122"/>
                        </a:rPr>
                        <a:t>20世纪</a:t>
                      </a:r>
                      <a:r>
                        <a:rPr lang="zh-CN" altLang="en-US" sz="1800" b="1" dirty="0">
                          <a:solidFill>
                            <a:srgbClr val="FF0000"/>
                          </a:solidFill>
                          <a:latin typeface="楷体" panose="02010609060101010101" pitchFamily="49" charset="-122"/>
                          <a:ea typeface="楷体" panose="02010609060101010101" pitchFamily="49" charset="-122"/>
                        </a:rPr>
                        <a:t>80年代</a:t>
                      </a:r>
                      <a:r>
                        <a:rPr lang="zh-CN" altLang="en-US" sz="1800" b="1" dirty="0">
                          <a:latin typeface="楷体" panose="02010609060101010101" pitchFamily="49" charset="-122"/>
                          <a:ea typeface="楷体" panose="02010609060101010101" pitchFamily="49" charset="-122"/>
                        </a:rPr>
                        <a:t>工资改革</a:t>
                      </a:r>
                    </a:p>
                  </a:txBody>
                  <a:tcPr marT="45707" marB="45707">
                    <a:lnL w="381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noFill/>
                  </a:tcPr>
                </a:tc>
              </a:tr>
              <a:tr h="914374">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sz="1800" b="1" dirty="0">
                          <a:latin typeface="楷体" panose="02010609060101010101" pitchFamily="49" charset="-122"/>
                          <a:ea typeface="楷体" panose="02010609060101010101" pitchFamily="49" charset="-122"/>
                        </a:rPr>
                        <a:t>46</a:t>
                      </a:r>
                      <a:endParaRPr lang="zh-CN" altLang="en-US" sz="1800" b="1" dirty="0">
                        <a:latin typeface="楷体" panose="02010609060101010101" pitchFamily="49" charset="-122"/>
                        <a:ea typeface="楷体" panose="02010609060101010101" pitchFamily="49" charset="-122"/>
                      </a:endParaRPr>
                    </a:p>
                  </a:txBody>
                  <a:tcPr marT="45707" marB="45707">
                    <a:lnL w="381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1800" b="1" dirty="0">
                          <a:solidFill>
                            <a:schemeClr val="tx1"/>
                          </a:solidFill>
                          <a:latin typeface="楷体" panose="02010609060101010101" pitchFamily="49" charset="-122"/>
                          <a:ea typeface="楷体" panose="02010609060101010101" pitchFamily="49" charset="-122"/>
                        </a:rPr>
                        <a:t>民主实践</a:t>
                      </a:r>
                      <a:r>
                        <a:rPr lang="en-US" altLang="zh-CN" sz="1800" b="1" dirty="0" smtClean="0">
                          <a:latin typeface="楷体" panose="02010609060101010101" pitchFamily="49" charset="-122"/>
                          <a:ea typeface="楷体" panose="02010609060101010101" pitchFamily="49" charset="-122"/>
                        </a:rPr>
                        <a:t>——</a:t>
                      </a:r>
                      <a:r>
                        <a:rPr lang="zh-CN" altLang="en-US" sz="1800" b="1" dirty="0" smtClean="0">
                          <a:latin typeface="楷体" panose="02010609060101010101" pitchFamily="49" charset="-122"/>
                          <a:ea typeface="楷体" panose="02010609060101010101" pitchFamily="49" charset="-122"/>
                        </a:rPr>
                        <a:t>抗战胜利前后各党派地位</a:t>
                      </a:r>
                      <a:endParaRPr lang="zh-CN" altLang="en-US" sz="1800" b="1" dirty="0">
                        <a:latin typeface="楷体" panose="02010609060101010101" pitchFamily="49" charset="-122"/>
                        <a:ea typeface="楷体" panose="02010609060101010101" pitchFamily="49" charset="-122"/>
                      </a:endParaRPr>
                    </a:p>
                  </a:txBody>
                  <a:tcPr marT="45707" marB="45707">
                    <a:lnL w="381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solidFill>
                      <a:srgbClr val="FFFF00"/>
                    </a:solid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1800" b="1" dirty="0">
                          <a:latin typeface="楷体" panose="02010609060101010101" pitchFamily="49" charset="-122"/>
                          <a:ea typeface="楷体" panose="02010609060101010101" pitchFamily="49" charset="-122"/>
                        </a:rPr>
                        <a:t>英国君主立宪制完善的内容及</a:t>
                      </a:r>
                      <a:r>
                        <a:rPr lang="zh-CN" altLang="en-US" sz="1800" b="1" dirty="0" smtClean="0">
                          <a:latin typeface="楷体" panose="02010609060101010101" pitchFamily="49" charset="-122"/>
                          <a:ea typeface="楷体" panose="02010609060101010101" pitchFamily="49" charset="-122"/>
                        </a:rPr>
                        <a:t>作用</a:t>
                      </a:r>
                      <a:endParaRPr lang="zh-CN" altLang="en-US" sz="1800" b="1" dirty="0">
                        <a:latin typeface="楷体" panose="02010609060101010101" pitchFamily="49" charset="-122"/>
                        <a:ea typeface="楷体" panose="02010609060101010101" pitchFamily="49" charset="-122"/>
                      </a:endParaRPr>
                    </a:p>
                  </a:txBody>
                  <a:tcPr marT="45707" marB="45707">
                    <a:lnL w="381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endParaRPr lang="zh-CN" altLang="en-US" sz="1800" b="1" dirty="0">
                        <a:latin typeface="楷体" panose="02010609060101010101" pitchFamily="49" charset="-122"/>
                        <a:ea typeface="楷体" panose="02010609060101010101" pitchFamily="49" charset="-122"/>
                      </a:endParaRPr>
                    </a:p>
                    <a:p>
                      <a:pPr marL="0" lvl="0" indent="0">
                        <a:spcBef>
                          <a:spcPct val="0"/>
                        </a:spcBef>
                        <a:buNone/>
                      </a:pPr>
                      <a:endParaRPr lang="zh-CN" altLang="en-US" sz="1800" b="1" dirty="0">
                        <a:latin typeface="楷体" panose="02010609060101010101" pitchFamily="49" charset="-122"/>
                        <a:ea typeface="楷体" panose="02010609060101010101" pitchFamily="49" charset="-122"/>
                      </a:endParaRPr>
                    </a:p>
                    <a:p>
                      <a:pPr marL="0" lvl="0" indent="0">
                        <a:spcBef>
                          <a:spcPct val="0"/>
                        </a:spcBef>
                        <a:buNone/>
                      </a:pPr>
                      <a:endParaRPr lang="zh-CN" altLang="en-US" sz="1800" b="1" dirty="0">
                        <a:latin typeface="楷体" panose="02010609060101010101" pitchFamily="49" charset="-122"/>
                        <a:ea typeface="楷体" panose="02010609060101010101" pitchFamily="49" charset="-122"/>
                      </a:endParaRPr>
                    </a:p>
                  </a:txBody>
                  <a:tcPr marT="45707" marB="45707">
                    <a:lnL w="381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noFill/>
                  </a:tcPr>
                </a:tc>
              </a:tr>
              <a:tr h="1737218">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sz="1800" b="1" dirty="0">
                          <a:latin typeface="楷体" panose="02010609060101010101" pitchFamily="49" charset="-122"/>
                          <a:ea typeface="楷体" panose="02010609060101010101" pitchFamily="49" charset="-122"/>
                        </a:rPr>
                        <a:t>47</a:t>
                      </a:r>
                    </a:p>
                    <a:p>
                      <a:pPr marL="0" lvl="0" indent="0">
                        <a:spcBef>
                          <a:spcPct val="0"/>
                        </a:spcBef>
                        <a:buNone/>
                      </a:pPr>
                      <a:r>
                        <a:rPr lang="zh-CN" altLang="en-US" sz="1800" b="1" dirty="0">
                          <a:latin typeface="楷体" panose="02010609060101010101" pitchFamily="49" charset="-122"/>
                          <a:ea typeface="楷体" panose="02010609060101010101" pitchFamily="49" charset="-122"/>
                        </a:rPr>
                        <a:t>（</a:t>
                      </a:r>
                      <a:r>
                        <a:rPr lang="en-US" altLang="zh-CN" sz="1800" b="1" dirty="0">
                          <a:latin typeface="楷体" panose="02010609060101010101" pitchFamily="49" charset="-122"/>
                          <a:ea typeface="楷体" panose="02010609060101010101" pitchFamily="49" charset="-122"/>
                        </a:rPr>
                        <a:t>46</a:t>
                      </a:r>
                      <a:r>
                        <a:rPr lang="zh-CN" altLang="en-US" sz="1800" b="1" dirty="0">
                          <a:latin typeface="楷体" panose="02010609060101010101" pitchFamily="49" charset="-122"/>
                          <a:ea typeface="楷体" panose="02010609060101010101" pitchFamily="49" charset="-122"/>
                        </a:rPr>
                        <a:t>）</a:t>
                      </a:r>
                    </a:p>
                  </a:txBody>
                  <a:tcPr marT="45707" marB="45707">
                    <a:lnL w="381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endParaRPr lang="en-US" altLang="zh-CN" sz="1800" b="1" dirty="0" smtClean="0">
                        <a:latin typeface="楷体" panose="02010609060101010101" pitchFamily="49" charset="-122"/>
                        <a:ea typeface="楷体" panose="02010609060101010101" pitchFamily="49" charset="-122"/>
                      </a:endParaRPr>
                    </a:p>
                    <a:p>
                      <a:pPr marL="0" lvl="0" indent="0">
                        <a:spcBef>
                          <a:spcPct val="0"/>
                        </a:spcBef>
                        <a:buNone/>
                      </a:pPr>
                      <a:r>
                        <a:rPr lang="zh-CN" altLang="en-US" sz="1800" b="1" dirty="0" smtClean="0">
                          <a:latin typeface="楷体" panose="02010609060101010101" pitchFamily="49" charset="-122"/>
                          <a:ea typeface="楷体" panose="02010609060101010101" pitchFamily="49" charset="-122"/>
                        </a:rPr>
                        <a:t>第二次世界大战的进程</a:t>
                      </a:r>
                      <a:r>
                        <a:rPr lang="en-US" altLang="zh-CN" sz="1800" b="1" dirty="0" smtClean="0">
                          <a:latin typeface="楷体" panose="02010609060101010101" pitchFamily="49" charset="-122"/>
                          <a:ea typeface="楷体" panose="02010609060101010101" pitchFamily="49" charset="-122"/>
                        </a:rPr>
                        <a:t>——“</a:t>
                      </a:r>
                      <a:r>
                        <a:rPr lang="zh-CN" altLang="en-US" sz="1800" b="1" dirty="0" smtClean="0">
                          <a:latin typeface="楷体" panose="02010609060101010101" pitchFamily="49" charset="-122"/>
                          <a:ea typeface="楷体" panose="02010609060101010101" pitchFamily="49" charset="-122"/>
                        </a:rPr>
                        <a:t>自由法国”运动</a:t>
                      </a:r>
                      <a:endParaRPr lang="zh-CN" altLang="en-US" sz="1800" b="1" dirty="0">
                        <a:latin typeface="楷体" panose="02010609060101010101" pitchFamily="49" charset="-122"/>
                        <a:ea typeface="楷体" panose="02010609060101010101" pitchFamily="49" charset="-122"/>
                      </a:endParaRPr>
                    </a:p>
                  </a:txBody>
                  <a:tcPr marT="45707" marB="45707">
                    <a:lnL w="381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endParaRPr lang="en-US" altLang="zh-CN" sz="1800" b="1" dirty="0" smtClean="0">
                        <a:latin typeface="楷体" panose="02010609060101010101" pitchFamily="49" charset="-122"/>
                        <a:ea typeface="楷体" panose="02010609060101010101" pitchFamily="49" charset="-122"/>
                      </a:endParaRPr>
                    </a:p>
                    <a:p>
                      <a:pPr marL="0" lvl="0" indent="0">
                        <a:spcBef>
                          <a:spcPct val="0"/>
                        </a:spcBef>
                        <a:buNone/>
                      </a:pPr>
                      <a:r>
                        <a:rPr lang="en-US" altLang="zh-CN" sz="1800" b="1" dirty="0" smtClean="0">
                          <a:latin typeface="楷体" panose="02010609060101010101" pitchFamily="49" charset="-122"/>
                          <a:ea typeface="楷体" panose="02010609060101010101" pitchFamily="49" charset="-122"/>
                        </a:rPr>
                        <a:t>60</a:t>
                      </a:r>
                      <a:r>
                        <a:rPr lang="zh-CN" altLang="en-US" sz="1800" b="1" dirty="0">
                          <a:latin typeface="楷体" panose="02010609060101010101" pitchFamily="49" charset="-122"/>
                          <a:ea typeface="楷体" panose="02010609060101010101" pitchFamily="49" charset="-122"/>
                        </a:rPr>
                        <a:t>－</a:t>
                      </a:r>
                      <a:r>
                        <a:rPr lang="en-US" altLang="zh-CN" sz="1800" b="1" dirty="0">
                          <a:latin typeface="楷体" panose="02010609060101010101" pitchFamily="49" charset="-122"/>
                          <a:ea typeface="楷体" panose="02010609060101010101" pitchFamily="49" charset="-122"/>
                        </a:rPr>
                        <a:t>70</a:t>
                      </a:r>
                      <a:r>
                        <a:rPr lang="zh-CN" altLang="en-US" sz="1800" b="1" dirty="0">
                          <a:latin typeface="楷体" panose="02010609060101010101" pitchFamily="49" charset="-122"/>
                          <a:ea typeface="楷体" panose="02010609060101010101" pitchFamily="49" charset="-122"/>
                        </a:rPr>
                        <a:t>年代中美外交</a:t>
                      </a:r>
                    </a:p>
                    <a:p>
                      <a:pPr marL="0" lvl="0" indent="0" eaLnBrk="0" hangingPunct="0">
                        <a:spcBef>
                          <a:spcPct val="0"/>
                        </a:spcBef>
                        <a:buNone/>
                      </a:pPr>
                      <a:r>
                        <a:rPr lang="zh-CN" altLang="en-US" sz="1800" b="1" dirty="0">
                          <a:latin typeface="楷体" panose="02010609060101010101" pitchFamily="49" charset="-122"/>
                          <a:ea typeface="楷体" panose="02010609060101010101" pitchFamily="49" charset="-122"/>
                        </a:rPr>
                        <a:t>美国</a:t>
                      </a:r>
                      <a:r>
                        <a:rPr lang="en-US" altLang="zh-CN" sz="1800" b="1" dirty="0">
                          <a:latin typeface="楷体" panose="02010609060101010101" pitchFamily="49" charset="-122"/>
                          <a:ea typeface="楷体" panose="02010609060101010101" pitchFamily="49" charset="-122"/>
                        </a:rPr>
                        <a:t>70</a:t>
                      </a:r>
                      <a:r>
                        <a:rPr lang="zh-CN" altLang="en-US" sz="1800" b="1" dirty="0">
                          <a:latin typeface="楷体" panose="02010609060101010101" pitchFamily="49" charset="-122"/>
                          <a:ea typeface="楷体" panose="02010609060101010101" pitchFamily="49" charset="-122"/>
                        </a:rPr>
                        <a:t>年代霸主地位的动摇</a:t>
                      </a:r>
                    </a:p>
                  </a:txBody>
                  <a:tcPr marT="45707" marB="45707">
                    <a:lnL w="381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endParaRPr lang="en-US" altLang="zh-CN" sz="1800" b="1" dirty="0" smtClean="0">
                        <a:latin typeface="楷体" panose="02010609060101010101" pitchFamily="49" charset="-122"/>
                        <a:ea typeface="楷体" panose="02010609060101010101" pitchFamily="49" charset="-122"/>
                      </a:endParaRPr>
                    </a:p>
                    <a:p>
                      <a:pPr marL="0" lvl="0" indent="0">
                        <a:spcBef>
                          <a:spcPct val="0"/>
                        </a:spcBef>
                        <a:buNone/>
                      </a:pPr>
                      <a:r>
                        <a:rPr lang="zh-CN" altLang="en-US" sz="1800" b="1" dirty="0" smtClean="0">
                          <a:latin typeface="楷体" panose="02010609060101010101" pitchFamily="49" charset="-122"/>
                          <a:ea typeface="楷体" panose="02010609060101010101" pitchFamily="49" charset="-122"/>
                        </a:rPr>
                        <a:t>第二次世界大战</a:t>
                      </a:r>
                      <a:r>
                        <a:rPr lang="zh-CN" altLang="en-US" sz="1800" b="1" dirty="0">
                          <a:latin typeface="楷体" panose="02010609060101010101" pitchFamily="49" charset="-122"/>
                          <a:ea typeface="楷体" panose="02010609060101010101" pitchFamily="49" charset="-122"/>
                        </a:rPr>
                        <a:t>的进程</a:t>
                      </a:r>
                      <a:r>
                        <a:rPr lang="en-US" altLang="zh-CN" sz="1800" b="1" dirty="0">
                          <a:latin typeface="楷体" panose="02010609060101010101" pitchFamily="49" charset="-122"/>
                          <a:ea typeface="楷体" panose="02010609060101010101" pitchFamily="49" charset="-122"/>
                        </a:rPr>
                        <a:t>----</a:t>
                      </a:r>
                      <a:r>
                        <a:rPr lang="zh-CN" altLang="en-US" sz="1800" b="1" dirty="0">
                          <a:latin typeface="楷体" panose="02010609060101010101" pitchFamily="49" charset="-122"/>
                          <a:ea typeface="楷体" panose="02010609060101010101" pitchFamily="49" charset="-122"/>
                        </a:rPr>
                        <a:t>开罗会议中美政府首脑会晤</a:t>
                      </a:r>
                    </a:p>
                  </a:txBody>
                  <a:tcPr marT="45707" marB="45707">
                    <a:lnL w="381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noFill/>
                  </a:tcPr>
                </a:tc>
              </a:tr>
              <a:tr h="1188616">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sz="1800" b="1" dirty="0">
                          <a:latin typeface="楷体" panose="02010609060101010101" pitchFamily="49" charset="-122"/>
                          <a:ea typeface="楷体" panose="02010609060101010101" pitchFamily="49" charset="-122"/>
                        </a:rPr>
                        <a:t>48</a:t>
                      </a:r>
                      <a:r>
                        <a:rPr lang="zh-CN" altLang="en-US" sz="1800" b="1" dirty="0">
                          <a:latin typeface="楷体" panose="02010609060101010101" pitchFamily="49" charset="-122"/>
                          <a:ea typeface="楷体" panose="02010609060101010101" pitchFamily="49" charset="-122"/>
                        </a:rPr>
                        <a:t>（</a:t>
                      </a:r>
                      <a:r>
                        <a:rPr lang="en-US" altLang="zh-CN" sz="1800" b="1" dirty="0">
                          <a:latin typeface="楷体" panose="02010609060101010101" pitchFamily="49" charset="-122"/>
                          <a:ea typeface="楷体" panose="02010609060101010101" pitchFamily="49" charset="-122"/>
                        </a:rPr>
                        <a:t>47</a:t>
                      </a:r>
                      <a:r>
                        <a:rPr lang="zh-CN" altLang="en-US" sz="1800" b="1" dirty="0">
                          <a:latin typeface="楷体" panose="02010609060101010101" pitchFamily="49" charset="-122"/>
                          <a:ea typeface="楷体" panose="02010609060101010101" pitchFamily="49" charset="-122"/>
                        </a:rPr>
                        <a:t>）</a:t>
                      </a:r>
                    </a:p>
                  </a:txBody>
                  <a:tcPr marT="45707" marB="45707">
                    <a:lnL w="381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1800" b="1" dirty="0">
                          <a:latin typeface="楷体" panose="02010609060101010101" pitchFamily="49" charset="-122"/>
                          <a:ea typeface="楷体" panose="02010609060101010101" pitchFamily="49" charset="-122"/>
                        </a:rPr>
                        <a:t>人物</a:t>
                      </a:r>
                      <a:r>
                        <a:rPr lang="en-US" altLang="zh-CN" sz="1800" b="1" dirty="0" smtClean="0">
                          <a:latin typeface="楷体" panose="02010609060101010101" pitchFamily="49" charset="-122"/>
                          <a:ea typeface="楷体" panose="02010609060101010101" pitchFamily="49" charset="-122"/>
                        </a:rPr>
                        <a:t>——</a:t>
                      </a:r>
                      <a:r>
                        <a:rPr lang="zh-CN" altLang="en-US" sz="1800" b="1" dirty="0" smtClean="0">
                          <a:latin typeface="楷体" panose="02010609060101010101" pitchFamily="49" charset="-122"/>
                          <a:ea typeface="楷体" panose="02010609060101010101" pitchFamily="49" charset="-122"/>
                        </a:rPr>
                        <a:t>丘处机</a:t>
                      </a:r>
                      <a:endParaRPr lang="zh-CN" altLang="en-US" sz="1800" b="1" dirty="0">
                        <a:latin typeface="楷体" panose="02010609060101010101" pitchFamily="49" charset="-122"/>
                        <a:ea typeface="楷体" panose="02010609060101010101" pitchFamily="49" charset="-122"/>
                      </a:endParaRPr>
                    </a:p>
                  </a:txBody>
                  <a:tcPr marT="45707" marB="45707">
                    <a:lnL w="381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1800" b="1" dirty="0">
                          <a:solidFill>
                            <a:schemeClr val="tx1"/>
                          </a:solidFill>
                          <a:latin typeface="楷体" panose="02010609060101010101" pitchFamily="49" charset="-122"/>
                          <a:ea typeface="楷体" panose="02010609060101010101" pitchFamily="49" charset="-122"/>
                        </a:rPr>
                        <a:t>唐中期地方管理政策</a:t>
                      </a:r>
                    </a:p>
                    <a:p>
                      <a:pPr marL="0" lvl="0" indent="0" eaLnBrk="0" hangingPunct="0">
                        <a:spcBef>
                          <a:spcPct val="0"/>
                        </a:spcBef>
                        <a:buNone/>
                      </a:pPr>
                      <a:r>
                        <a:rPr lang="zh-CN" altLang="en-US" sz="1800" b="1" dirty="0">
                          <a:solidFill>
                            <a:schemeClr val="tx1"/>
                          </a:solidFill>
                          <a:latin typeface="楷体" panose="02010609060101010101" pitchFamily="49" charset="-122"/>
                          <a:ea typeface="楷体" panose="02010609060101010101" pitchFamily="49" charset="-122"/>
                        </a:rPr>
                        <a:t>人文素养</a:t>
                      </a:r>
                      <a:r>
                        <a:rPr lang="en-US" altLang="zh-CN" sz="1800" b="1" dirty="0">
                          <a:solidFill>
                            <a:schemeClr val="tx1"/>
                          </a:solidFill>
                          <a:latin typeface="楷体" panose="02010609060101010101" pitchFamily="49" charset="-122"/>
                          <a:ea typeface="楷体" panose="02010609060101010101" pitchFamily="49" charset="-122"/>
                        </a:rPr>
                        <a:t>――</a:t>
                      </a:r>
                      <a:r>
                        <a:rPr lang="zh-CN" altLang="en-US" sz="1800" b="1" dirty="0">
                          <a:solidFill>
                            <a:schemeClr val="tx1"/>
                          </a:solidFill>
                          <a:latin typeface="楷体" panose="02010609060101010101" pitchFamily="49" charset="-122"/>
                          <a:ea typeface="楷体" panose="02010609060101010101" pitchFamily="49" charset="-122"/>
                        </a:rPr>
                        <a:t>评价高仙芝的征战</a:t>
                      </a:r>
                    </a:p>
                  </a:txBody>
                  <a:tcPr marT="45707" marB="45707">
                    <a:lnL w="381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endParaRPr lang="zh-CN" altLang="en-US" sz="1800" b="1" dirty="0">
                        <a:latin typeface="楷体" panose="02010609060101010101" pitchFamily="49" charset="-122"/>
                        <a:ea typeface="楷体" panose="02010609060101010101" pitchFamily="49" charset="-122"/>
                      </a:endParaRPr>
                    </a:p>
                    <a:p>
                      <a:pPr marL="0" lvl="0" indent="0">
                        <a:spcBef>
                          <a:spcPct val="0"/>
                        </a:spcBef>
                        <a:buNone/>
                      </a:pPr>
                      <a:r>
                        <a:rPr lang="zh-CN" altLang="en-US" sz="1800" b="1" dirty="0">
                          <a:latin typeface="楷体" panose="02010609060101010101" pitchFamily="49" charset="-122"/>
                          <a:ea typeface="楷体" panose="02010609060101010101" pitchFamily="49" charset="-122"/>
                        </a:rPr>
                        <a:t>春秋战国时期</a:t>
                      </a:r>
                      <a:r>
                        <a:rPr lang="en-US" altLang="zh-CN" sz="1800" b="1" dirty="0">
                          <a:latin typeface="楷体" panose="02010609060101010101" pitchFamily="49" charset="-122"/>
                          <a:ea typeface="楷体" panose="02010609060101010101" pitchFamily="49" charset="-122"/>
                        </a:rPr>
                        <a:t>--</a:t>
                      </a:r>
                      <a:r>
                        <a:rPr lang="zh-CN" altLang="en-US" sz="1800" b="1" dirty="0">
                          <a:latin typeface="楷体" panose="02010609060101010101" pitchFamily="49" charset="-122"/>
                          <a:ea typeface="楷体" panose="02010609060101010101" pitchFamily="49" charset="-122"/>
                        </a:rPr>
                        <a:t>季札</a:t>
                      </a:r>
                      <a:r>
                        <a:rPr lang="zh-CN" altLang="en-US" sz="1800" b="1" dirty="0">
                          <a:solidFill>
                            <a:srgbClr val="FF0000"/>
                          </a:solidFill>
                          <a:latin typeface="楷体" panose="02010609060101010101" pitchFamily="49" charset="-122"/>
                          <a:ea typeface="楷体" panose="02010609060101010101" pitchFamily="49" charset="-122"/>
                        </a:rPr>
                        <a:t>（弘扬传统文化）</a:t>
                      </a:r>
                    </a:p>
                  </a:txBody>
                  <a:tcPr marT="45707" marB="45707">
                    <a:lnL w="381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42021" name="矩形 7"/>
          <p:cNvSpPr/>
          <p:nvPr/>
        </p:nvSpPr>
        <p:spPr>
          <a:xfrm>
            <a:off x="1295400" y="533400"/>
            <a:ext cx="4100513" cy="584200"/>
          </a:xfrm>
          <a:prstGeom prst="rect">
            <a:avLst/>
          </a:prstGeom>
          <a:noFill/>
          <a:ln w="9525">
            <a:noFill/>
          </a:ln>
        </p:spPr>
        <p:txBody>
          <a:bodyPr wrap="none">
            <a:spAutoFit/>
          </a:bodyPr>
          <a:lstStyle/>
          <a:p>
            <a:r>
              <a:rPr lang="zh-CN" altLang="en-US" sz="3200" b="1" dirty="0">
                <a:solidFill>
                  <a:srgbClr val="000000"/>
                </a:solidFill>
                <a:latin typeface="楷体" panose="02010609060101010101" pitchFamily="49" charset="-122"/>
                <a:ea typeface="楷体" panose="02010609060101010101" pitchFamily="49" charset="-122"/>
              </a:rPr>
              <a:t>总体方向</a:t>
            </a:r>
            <a:r>
              <a:rPr lang="en-US" altLang="zh-CN" sz="3200" b="1" dirty="0">
                <a:solidFill>
                  <a:srgbClr val="000000"/>
                </a:solidFill>
                <a:latin typeface="楷体" panose="02010609060101010101" pitchFamily="49" charset="-122"/>
                <a:ea typeface="楷体" panose="02010609060101010101" pitchFamily="49" charset="-122"/>
              </a:rPr>
              <a:t>---</a:t>
            </a:r>
            <a:r>
              <a:rPr lang="zh-CN" altLang="en-US" sz="3200" b="1" dirty="0">
                <a:solidFill>
                  <a:srgbClr val="000000"/>
                </a:solidFill>
                <a:latin typeface="楷体" panose="02010609060101010101" pitchFamily="49" charset="-122"/>
                <a:ea typeface="楷体" panose="02010609060101010101" pitchFamily="49" charset="-122"/>
              </a:rPr>
              <a:t>稳中有变</a:t>
            </a:r>
            <a:endParaRPr lang="zh-CN" altLang="en-US" sz="3200" dirty="0">
              <a:latin typeface="Arial" panose="020B0604020202020204" pitchFamily="34" charset="0"/>
            </a:endParaRPr>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04800" y="76200"/>
            <a:ext cx="817563" cy="815975"/>
          </a:xfrm>
          <a:prstGeom prst="ellipse">
            <a:avLst/>
          </a:prstGeom>
          <a:solidFill>
            <a:srgbClr val="C00000"/>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4035" name="文本框 2"/>
          <p:cNvSpPr txBox="1"/>
          <p:nvPr/>
        </p:nvSpPr>
        <p:spPr>
          <a:xfrm>
            <a:off x="423863" y="177800"/>
            <a:ext cx="719137" cy="584200"/>
          </a:xfrm>
          <a:prstGeom prst="rect">
            <a:avLst/>
          </a:prstGeom>
          <a:noFill/>
          <a:ln w="9525">
            <a:noFill/>
          </a:ln>
        </p:spPr>
        <p:txBody>
          <a:bodyPr>
            <a:spAutoFit/>
          </a:bodyPr>
          <a:lstStyle/>
          <a:p>
            <a:r>
              <a:rPr lang="en-US" altLang="zh-CN" sz="3200" dirty="0">
                <a:solidFill>
                  <a:schemeClr val="bg1"/>
                </a:solidFill>
                <a:latin typeface="MS UI Gothic" panose="020B0600070205080204" pitchFamily="34" charset="-128"/>
                <a:ea typeface="MS UI Gothic" panose="020B0600070205080204" pitchFamily="34" charset="-128"/>
              </a:rPr>
              <a:t>01</a:t>
            </a:r>
            <a:endParaRPr lang="zh-CN" altLang="en-US" sz="3200" dirty="0">
              <a:solidFill>
                <a:schemeClr val="bg1"/>
              </a:solidFill>
              <a:latin typeface="MS UI Gothic" panose="020B0600070205080204" pitchFamily="34" charset="-128"/>
              <a:ea typeface="MS UI Gothic" panose="020B0600070205080204" pitchFamily="34" charset="-128"/>
            </a:endParaRPr>
          </a:p>
        </p:txBody>
      </p:sp>
      <p:cxnSp>
        <p:nvCxnSpPr>
          <p:cNvPr id="7" name="直接连接符 6"/>
          <p:cNvCxnSpPr/>
          <p:nvPr/>
        </p:nvCxnSpPr>
        <p:spPr>
          <a:xfrm>
            <a:off x="1371600" y="685800"/>
            <a:ext cx="2047875" cy="9525"/>
          </a:xfrm>
          <a:prstGeom prst="line">
            <a:avLst/>
          </a:prstGeom>
          <a:ln w="9525" cmpd="dbl">
            <a:solidFill>
              <a:schemeClr val="dk1">
                <a:shade val="95000"/>
                <a:satMod val="105000"/>
              </a:schemeClr>
            </a:solidFill>
            <a:prstDash val="solid"/>
            <a:round/>
            <a:tailEnd type="oval"/>
          </a:ln>
        </p:spPr>
        <p:style>
          <a:lnRef idx="1">
            <a:schemeClr val="dk1"/>
          </a:lnRef>
          <a:fillRef idx="0">
            <a:schemeClr val="dk1"/>
          </a:fillRef>
          <a:effectRef idx="0">
            <a:schemeClr val="dk1"/>
          </a:effectRef>
          <a:fontRef idx="minor">
            <a:schemeClr val="tx1"/>
          </a:fontRef>
        </p:style>
      </p:cxnSp>
      <p:sp>
        <p:nvSpPr>
          <p:cNvPr id="44037" name="矩形 7"/>
          <p:cNvSpPr/>
          <p:nvPr/>
        </p:nvSpPr>
        <p:spPr>
          <a:xfrm>
            <a:off x="1157288" y="101600"/>
            <a:ext cx="4100512" cy="584200"/>
          </a:xfrm>
          <a:prstGeom prst="rect">
            <a:avLst/>
          </a:prstGeom>
          <a:noFill/>
          <a:ln w="9525">
            <a:noFill/>
          </a:ln>
        </p:spPr>
        <p:txBody>
          <a:bodyPr wrap="none">
            <a:spAutoFit/>
          </a:bodyPr>
          <a:lstStyle/>
          <a:p>
            <a:r>
              <a:rPr lang="zh-CN" altLang="en-US" sz="3200" b="1" dirty="0">
                <a:solidFill>
                  <a:srgbClr val="000000"/>
                </a:solidFill>
                <a:latin typeface="楷体" panose="02010609060101010101" pitchFamily="49" charset="-122"/>
                <a:ea typeface="楷体" panose="02010609060101010101" pitchFamily="49" charset="-122"/>
              </a:rPr>
              <a:t>总体方向</a:t>
            </a:r>
            <a:r>
              <a:rPr lang="en-US" altLang="zh-CN" sz="3200" b="1" dirty="0">
                <a:solidFill>
                  <a:srgbClr val="000000"/>
                </a:solidFill>
                <a:latin typeface="楷体" panose="02010609060101010101" pitchFamily="49" charset="-122"/>
                <a:ea typeface="楷体" panose="02010609060101010101" pitchFamily="49" charset="-122"/>
              </a:rPr>
              <a:t>---</a:t>
            </a:r>
            <a:r>
              <a:rPr lang="zh-CN" altLang="en-US" sz="3200" b="1" dirty="0">
                <a:solidFill>
                  <a:srgbClr val="000000"/>
                </a:solidFill>
                <a:latin typeface="楷体" panose="02010609060101010101" pitchFamily="49" charset="-122"/>
                <a:ea typeface="楷体" panose="02010609060101010101" pitchFamily="49" charset="-122"/>
              </a:rPr>
              <a:t>稳中有变</a:t>
            </a:r>
            <a:endParaRPr lang="zh-CN" altLang="en-US" sz="3200" dirty="0">
              <a:latin typeface="Arial" panose="020B0604020202020204" pitchFamily="34" charset="0"/>
            </a:endParaRPr>
          </a:p>
        </p:txBody>
      </p:sp>
      <p:sp>
        <p:nvSpPr>
          <p:cNvPr id="44038" name="矩形 9"/>
          <p:cNvSpPr/>
          <p:nvPr/>
        </p:nvSpPr>
        <p:spPr>
          <a:xfrm>
            <a:off x="76200" y="990600"/>
            <a:ext cx="8915400" cy="4524375"/>
          </a:xfrm>
          <a:prstGeom prst="rect">
            <a:avLst/>
          </a:prstGeom>
          <a:noFill/>
          <a:ln w="9525">
            <a:noFill/>
          </a:ln>
        </p:spPr>
        <p:txBody>
          <a:bodyPr>
            <a:spAutoFit/>
          </a:bodyPr>
          <a:lstStyle/>
          <a:p>
            <a:pPr>
              <a:lnSpc>
                <a:spcPct val="150000"/>
              </a:lnSpc>
            </a:pPr>
            <a:r>
              <a:rPr lang="zh-CN" altLang="en-US" sz="2400" b="1" dirty="0">
                <a:latin typeface="Arial" panose="020B0604020202020204" pitchFamily="34" charset="0"/>
              </a:rPr>
              <a:t>命题角度：基本围绕抗战不同主体政策调整进行命题</a:t>
            </a:r>
            <a:endParaRPr lang="zh-CN" altLang="en-US" sz="2400" dirty="0">
              <a:latin typeface="Arial" panose="020B0604020202020204" pitchFamily="34" charset="0"/>
            </a:endParaRPr>
          </a:p>
          <a:p>
            <a:pPr>
              <a:lnSpc>
                <a:spcPct val="150000"/>
              </a:lnSpc>
            </a:pPr>
            <a:r>
              <a:rPr lang="zh-CN" altLang="en-US" sz="2400" b="1" dirty="0">
                <a:latin typeface="Arial" panose="020B0604020202020204" pitchFamily="34" charset="0"/>
              </a:rPr>
              <a:t>涉及国民政府主体：</a:t>
            </a:r>
            <a:r>
              <a:rPr lang="en-US" altLang="zh-CN" sz="2400" b="1" dirty="0">
                <a:latin typeface="Arial" panose="020B0604020202020204" pitchFamily="34" charset="0"/>
              </a:rPr>
              <a:t>2016</a:t>
            </a:r>
            <a:r>
              <a:rPr lang="zh-CN" altLang="en-US" sz="2400" b="1" dirty="0">
                <a:latin typeface="Arial" panose="020B0604020202020204" pitchFamily="34" charset="0"/>
              </a:rPr>
              <a:t>全国</a:t>
            </a:r>
            <a:r>
              <a:rPr lang="en-US" altLang="zh-CN" sz="2400" b="1" dirty="0">
                <a:latin typeface="Arial" panose="020B0604020202020204" pitchFamily="34" charset="0"/>
              </a:rPr>
              <a:t>Ⅰ</a:t>
            </a:r>
            <a:r>
              <a:rPr lang="zh-CN" altLang="en-US" sz="2400" b="1" dirty="0">
                <a:latin typeface="Arial" panose="020B0604020202020204" pitchFamily="34" charset="0"/>
              </a:rPr>
              <a:t>卷 考察国民党对内政策（消极）</a:t>
            </a:r>
            <a:endParaRPr lang="zh-CN" altLang="en-US" sz="2400" dirty="0">
              <a:latin typeface="Arial" panose="020B0604020202020204" pitchFamily="34" charset="0"/>
            </a:endParaRPr>
          </a:p>
          <a:p>
            <a:pPr>
              <a:lnSpc>
                <a:spcPct val="150000"/>
              </a:lnSpc>
            </a:pPr>
            <a:r>
              <a:rPr lang="zh-CN" altLang="en-US" sz="2400" b="1" dirty="0">
                <a:latin typeface="Arial" panose="020B0604020202020204" pitchFamily="34" charset="0"/>
              </a:rPr>
              <a:t>                                 </a:t>
            </a:r>
            <a:r>
              <a:rPr lang="en-US" altLang="zh-CN" sz="2400" b="1" dirty="0">
                <a:latin typeface="Arial" panose="020B0604020202020204" pitchFamily="34" charset="0"/>
              </a:rPr>
              <a:t>2015</a:t>
            </a:r>
            <a:r>
              <a:rPr lang="zh-CN" altLang="en-US" sz="2400" b="1" dirty="0">
                <a:latin typeface="Arial" panose="020B0604020202020204" pitchFamily="34" charset="0"/>
              </a:rPr>
              <a:t>全国</a:t>
            </a:r>
            <a:r>
              <a:rPr lang="en-US" altLang="zh-CN" sz="2400" b="1" dirty="0">
                <a:latin typeface="Arial" panose="020B0604020202020204" pitchFamily="34" charset="0"/>
              </a:rPr>
              <a:t>Ⅰ</a:t>
            </a:r>
            <a:r>
              <a:rPr lang="zh-CN" altLang="en-US" sz="2400" b="1" dirty="0">
                <a:latin typeface="Arial" panose="020B0604020202020204" pitchFamily="34" charset="0"/>
              </a:rPr>
              <a:t>卷 国民政府的抗战准备（积极）</a:t>
            </a:r>
            <a:endParaRPr lang="zh-CN" altLang="en-US" sz="2400" dirty="0">
              <a:latin typeface="Arial" panose="020B0604020202020204" pitchFamily="34" charset="0"/>
            </a:endParaRPr>
          </a:p>
          <a:p>
            <a:pPr>
              <a:lnSpc>
                <a:spcPct val="150000"/>
              </a:lnSpc>
            </a:pPr>
            <a:r>
              <a:rPr lang="en-US" altLang="zh-CN" sz="2400" b="1" dirty="0">
                <a:latin typeface="Arial" panose="020B0604020202020204" pitchFamily="34" charset="0"/>
              </a:rPr>
              <a:t>                                 2014</a:t>
            </a:r>
            <a:r>
              <a:rPr lang="zh-CN" altLang="en-US" sz="2400" b="1" dirty="0">
                <a:latin typeface="Arial" panose="020B0604020202020204" pitchFamily="34" charset="0"/>
              </a:rPr>
              <a:t>年全国</a:t>
            </a:r>
            <a:r>
              <a:rPr lang="en-US" altLang="zh-CN" sz="2400" b="1" dirty="0">
                <a:latin typeface="Arial" panose="020B0604020202020204" pitchFamily="34" charset="0"/>
              </a:rPr>
              <a:t>Ⅱ</a:t>
            </a:r>
            <a:r>
              <a:rPr lang="zh-CN" altLang="en-US" sz="2400" b="1" dirty="0">
                <a:latin typeface="Arial" panose="020B0604020202020204" pitchFamily="34" charset="0"/>
              </a:rPr>
              <a:t>卷 国民政府外交政策（积极）</a:t>
            </a:r>
            <a:endParaRPr lang="zh-CN" altLang="en-US" sz="2400" dirty="0">
              <a:latin typeface="Arial" panose="020B0604020202020204" pitchFamily="34" charset="0"/>
            </a:endParaRPr>
          </a:p>
          <a:p>
            <a:pPr>
              <a:lnSpc>
                <a:spcPct val="150000"/>
              </a:lnSpc>
            </a:pPr>
            <a:r>
              <a:rPr lang="en-US" altLang="zh-CN" sz="2400" b="1" dirty="0">
                <a:latin typeface="Arial" panose="020B0604020202020204" pitchFamily="34" charset="0"/>
              </a:rPr>
              <a:t>                                 2013</a:t>
            </a:r>
            <a:r>
              <a:rPr lang="zh-CN" altLang="en-US" sz="2400" b="1" dirty="0">
                <a:latin typeface="Arial" panose="020B0604020202020204" pitchFamily="34" charset="0"/>
              </a:rPr>
              <a:t>年全国</a:t>
            </a:r>
            <a:r>
              <a:rPr lang="en-US" altLang="zh-CN" sz="2400" b="1" dirty="0">
                <a:latin typeface="Arial" panose="020B0604020202020204" pitchFamily="34" charset="0"/>
              </a:rPr>
              <a:t>Ⅱ</a:t>
            </a:r>
            <a:r>
              <a:rPr lang="zh-CN" altLang="en-US" sz="2400" b="1" dirty="0">
                <a:latin typeface="Arial" panose="020B0604020202020204" pitchFamily="34" charset="0"/>
              </a:rPr>
              <a:t>卷 国民政府对内调整（消极）</a:t>
            </a:r>
            <a:endParaRPr lang="zh-CN" altLang="en-US" sz="2400" dirty="0">
              <a:latin typeface="Arial" panose="020B0604020202020204" pitchFamily="34" charset="0"/>
            </a:endParaRPr>
          </a:p>
          <a:p>
            <a:pPr>
              <a:lnSpc>
                <a:spcPct val="150000"/>
              </a:lnSpc>
            </a:pPr>
            <a:r>
              <a:rPr lang="zh-CN" altLang="en-US" sz="2400" b="1" dirty="0">
                <a:latin typeface="Arial" panose="020B0604020202020204" pitchFamily="34" charset="0"/>
              </a:rPr>
              <a:t>涉及中共主体： </a:t>
            </a:r>
            <a:r>
              <a:rPr lang="en-US" altLang="zh-CN" sz="2400" b="1" dirty="0">
                <a:latin typeface="Arial" panose="020B0604020202020204" pitchFamily="34" charset="0"/>
              </a:rPr>
              <a:t>2017</a:t>
            </a:r>
            <a:r>
              <a:rPr lang="zh-CN" altLang="en-US" sz="2400" b="1" dirty="0">
                <a:latin typeface="Arial" panose="020B0604020202020204" pitchFamily="34" charset="0"/>
              </a:rPr>
              <a:t>年 全国</a:t>
            </a:r>
            <a:r>
              <a:rPr lang="en-US" altLang="zh-CN" sz="2400" b="1" dirty="0">
                <a:latin typeface="Arial" panose="020B0604020202020204" pitchFamily="34" charset="0"/>
              </a:rPr>
              <a:t>Ⅰ</a:t>
            </a:r>
            <a:r>
              <a:rPr lang="zh-CN" altLang="en-US" sz="2400" b="1" dirty="0">
                <a:latin typeface="Arial" panose="020B0604020202020204" pitchFamily="34" charset="0"/>
              </a:rPr>
              <a:t>卷 中共对内政策调整</a:t>
            </a:r>
            <a:endParaRPr lang="zh-CN" altLang="en-US" sz="2400" dirty="0">
              <a:latin typeface="Arial" panose="020B0604020202020204" pitchFamily="34" charset="0"/>
            </a:endParaRPr>
          </a:p>
          <a:p>
            <a:pPr>
              <a:lnSpc>
                <a:spcPct val="150000"/>
              </a:lnSpc>
            </a:pPr>
            <a:r>
              <a:rPr lang="en-US" altLang="zh-CN" sz="2400" b="1" dirty="0">
                <a:latin typeface="Arial" panose="020B0604020202020204" pitchFamily="34" charset="0"/>
              </a:rPr>
              <a:t>                          2017</a:t>
            </a:r>
            <a:r>
              <a:rPr lang="zh-CN" altLang="en-US" sz="2400" b="1" dirty="0">
                <a:latin typeface="Arial" panose="020B0604020202020204" pitchFamily="34" charset="0"/>
              </a:rPr>
              <a:t>年全国</a:t>
            </a:r>
            <a:r>
              <a:rPr lang="en-US" altLang="zh-CN" sz="2400" b="1" dirty="0">
                <a:latin typeface="Arial" panose="020B0604020202020204" pitchFamily="34" charset="0"/>
              </a:rPr>
              <a:t>Ⅱ</a:t>
            </a:r>
            <a:r>
              <a:rPr lang="zh-CN" altLang="en-US" sz="2400" b="1" dirty="0">
                <a:latin typeface="Arial" panose="020B0604020202020204" pitchFamily="34" charset="0"/>
              </a:rPr>
              <a:t>卷 中共力量发展</a:t>
            </a:r>
            <a:endParaRPr lang="zh-CN" altLang="en-US" sz="2400" dirty="0">
              <a:latin typeface="Arial" panose="020B0604020202020204" pitchFamily="34" charset="0"/>
            </a:endParaRPr>
          </a:p>
          <a:p>
            <a:pPr>
              <a:lnSpc>
                <a:spcPct val="150000"/>
              </a:lnSpc>
            </a:pPr>
            <a:r>
              <a:rPr lang="zh-CN" altLang="en-US" sz="2400" b="1" dirty="0">
                <a:latin typeface="Arial" panose="020B0604020202020204" pitchFamily="34" charset="0"/>
              </a:rPr>
              <a:t>涉及日本主体：</a:t>
            </a:r>
            <a:r>
              <a:rPr lang="en-US" altLang="zh-CN" sz="2400" b="1" dirty="0">
                <a:latin typeface="Arial" panose="020B0604020202020204" pitchFamily="34" charset="0"/>
              </a:rPr>
              <a:t>2015</a:t>
            </a:r>
            <a:r>
              <a:rPr lang="zh-CN" altLang="en-US" sz="2400" b="1" dirty="0">
                <a:latin typeface="Arial" panose="020B0604020202020204" pitchFamily="34" charset="0"/>
              </a:rPr>
              <a:t>年全国</a:t>
            </a:r>
            <a:r>
              <a:rPr lang="en-US" altLang="zh-CN" sz="2400" b="1" dirty="0">
                <a:latin typeface="Arial" panose="020B0604020202020204" pitchFamily="34" charset="0"/>
              </a:rPr>
              <a:t>Ⅱ</a:t>
            </a:r>
            <a:r>
              <a:rPr lang="zh-CN" altLang="en-US" sz="2400" b="1" dirty="0">
                <a:latin typeface="Arial" panose="020B0604020202020204" pitchFamily="34" charset="0"/>
              </a:rPr>
              <a:t>卷日本以战养战侵略目的</a:t>
            </a:r>
            <a:endParaRPr lang="zh-CN" altLang="en-US" sz="2400" dirty="0">
              <a:latin typeface="Arial" panose="020B0604020202020204" pitchFamily="34" charset="0"/>
            </a:endParaRPr>
          </a:p>
        </p:txBody>
      </p:sp>
      <p:sp>
        <p:nvSpPr>
          <p:cNvPr id="2" name="矩形 1"/>
          <p:cNvSpPr/>
          <p:nvPr/>
        </p:nvSpPr>
        <p:spPr>
          <a:xfrm>
            <a:off x="152400" y="2903538"/>
            <a:ext cx="8763000" cy="830262"/>
          </a:xfrm>
          <a:prstGeom prst="rect">
            <a:avLst/>
          </a:prstGeom>
          <a:solidFill>
            <a:srgbClr val="FFFF00"/>
          </a:solidFill>
          <a:ln w="9525">
            <a:noFill/>
          </a:ln>
        </p:spPr>
        <p:txBody>
          <a:bodyPr>
            <a:spAutoFit/>
          </a:bodyPr>
          <a:lstStyle/>
          <a:p>
            <a:pPr>
              <a:lnSpc>
                <a:spcPct val="150000"/>
              </a:lnSpc>
            </a:pPr>
            <a:r>
              <a:rPr lang="zh-CN" altLang="en-US" sz="3200" b="1" dirty="0">
                <a:solidFill>
                  <a:srgbClr val="000000"/>
                </a:solidFill>
                <a:latin typeface="华文楷体" pitchFamily="2" charset="-122"/>
                <a:ea typeface="华文楷体" pitchFamily="2" charset="-122"/>
              </a:rPr>
              <a:t>明显的趋势：</a:t>
            </a:r>
            <a:r>
              <a:rPr lang="en-US" altLang="zh-CN" sz="3200" b="1" dirty="0">
                <a:solidFill>
                  <a:srgbClr val="000000"/>
                </a:solidFill>
                <a:latin typeface="华文楷体" pitchFamily="2" charset="-122"/>
                <a:ea typeface="华文楷体" pitchFamily="2" charset="-122"/>
              </a:rPr>
              <a:t>2017</a:t>
            </a:r>
            <a:r>
              <a:rPr lang="zh-CN" altLang="en-US" sz="3200" b="1" dirty="0">
                <a:solidFill>
                  <a:srgbClr val="000000"/>
                </a:solidFill>
                <a:latin typeface="华文楷体" pitchFamily="2" charset="-122"/>
                <a:ea typeface="华文楷体" pitchFamily="2" charset="-122"/>
              </a:rPr>
              <a:t>年加大对中共党史的考察力度</a:t>
            </a:r>
            <a:endParaRPr lang="zh-CN" altLang="en-US" sz="3200" dirty="0">
              <a:solidFill>
                <a:srgbClr val="000000"/>
              </a:solidFill>
              <a:latin typeface="华文楷体" pitchFamily="2" charset="-122"/>
              <a:ea typeface="华文楷体" pitchFamily="2" charset="-122"/>
            </a:endParaRPr>
          </a:p>
        </p:txBody>
      </p:sp>
      <p:sp>
        <p:nvSpPr>
          <p:cNvPr id="3" name="动作按钮: 上一张 2">
            <a:hlinkClick r:id="rId2" action="ppaction://hlinksldjump" highlightClick="1"/>
          </p:cNvPr>
          <p:cNvSpPr/>
          <p:nvPr/>
        </p:nvSpPr>
        <p:spPr>
          <a:xfrm>
            <a:off x="8305800" y="6324600"/>
            <a:ext cx="457200" cy="2286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lt1"/>
              </a:solidFill>
              <a:effectLst/>
              <a:uLnTx/>
              <a:uFillTx/>
              <a:latin typeface="+mn-lt"/>
              <a:ea typeface="+mn-ea"/>
              <a:cs typeface="+mn-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椭圆 23"/>
          <p:cNvSpPr/>
          <p:nvPr/>
        </p:nvSpPr>
        <p:spPr>
          <a:xfrm>
            <a:off x="420688" y="417513"/>
            <a:ext cx="817563" cy="815975"/>
          </a:xfrm>
          <a:prstGeom prst="ellipse">
            <a:avLst/>
          </a:prstGeom>
          <a:solidFill>
            <a:srgbClr val="C00000"/>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 name="AutoShape 3"/>
          <p:cNvSpPr>
            <a:spLocks noChangeArrowheads="1"/>
          </p:cNvSpPr>
          <p:nvPr/>
        </p:nvSpPr>
        <p:spPr bwMode="gray">
          <a:xfrm rot="5400000">
            <a:off x="-369094" y="2878932"/>
            <a:ext cx="3703637" cy="1593850"/>
          </a:xfrm>
          <a:prstGeom prst="roundRect">
            <a:avLst>
              <a:gd name="adj" fmla="val 19894"/>
            </a:avLst>
          </a:prstGeom>
          <a:gradFill rotWithShape="1">
            <a:gsLst>
              <a:gs pos="0">
                <a:srgbClr val="F8F8F8">
                  <a:gamma/>
                  <a:shade val="77647"/>
                  <a:invGamma/>
                  <a:alpha val="98000"/>
                </a:srgbClr>
              </a:gs>
              <a:gs pos="50000">
                <a:srgbClr val="F8F8F8"/>
              </a:gs>
              <a:gs pos="100000">
                <a:srgbClr val="F8F8F8">
                  <a:gamma/>
                  <a:shade val="77647"/>
                  <a:invGamma/>
                  <a:alpha val="98000"/>
                </a:srgbClr>
              </a:gs>
            </a:gsLst>
            <a:lin ang="5400000" scaled="1"/>
          </a:gradFill>
          <a:ln w="38100" algn="ctr">
            <a:solidFill>
              <a:srgbClr val="808080"/>
            </a:solidFill>
            <a:round/>
          </a:ln>
          <a:effectLst>
            <a:prstShdw prst="shdw12">
              <a:srgbClr val="1C1C1C">
                <a:alpha val="50000"/>
              </a:srgbClr>
            </a:prstShdw>
          </a:effectLst>
        </p:spPr>
        <p:txBody>
          <a:bodyPr wrap="none" lIns="76782" tIns="38391" rIns="76782" bIns="38391"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Text Box 4"/>
          <p:cNvSpPr txBox="1"/>
          <p:nvPr/>
        </p:nvSpPr>
        <p:spPr>
          <a:xfrm>
            <a:off x="814388" y="3944938"/>
            <a:ext cx="1465262" cy="1323975"/>
          </a:xfrm>
          <a:prstGeom prst="rect">
            <a:avLst/>
          </a:prstGeom>
          <a:noFill/>
          <a:ln w="9525">
            <a:noFill/>
          </a:ln>
        </p:spPr>
        <p:txBody>
          <a:bodyPr lIns="76782" tIns="38391" rIns="76782" bIns="38391">
            <a:spAutoFit/>
          </a:bodyPr>
          <a:lstStyle/>
          <a:p>
            <a:pPr algn="ctr" eaLnBrk="0" hangingPunct="0"/>
            <a:r>
              <a:rPr lang="zh-CN" altLang="en-US" sz="2700" b="1" dirty="0">
                <a:solidFill>
                  <a:srgbClr val="FF0000"/>
                </a:solidFill>
                <a:latin typeface="Arial" panose="020B0604020202020204" pitchFamily="34" charset="0"/>
              </a:rPr>
              <a:t>历史</a:t>
            </a:r>
            <a:endParaRPr lang="en-US" altLang="zh-CN" sz="2700" b="1" dirty="0">
              <a:solidFill>
                <a:srgbClr val="FF0000"/>
              </a:solidFill>
              <a:latin typeface="Arial" panose="020B0604020202020204" pitchFamily="34" charset="0"/>
            </a:endParaRPr>
          </a:p>
          <a:p>
            <a:pPr algn="ctr" eaLnBrk="0" hangingPunct="0"/>
            <a:r>
              <a:rPr lang="zh-CN" altLang="en-US" sz="2700" b="1" dirty="0">
                <a:solidFill>
                  <a:srgbClr val="FF0000"/>
                </a:solidFill>
                <a:latin typeface="Arial" panose="020B0604020202020204" pitchFamily="34" charset="0"/>
              </a:rPr>
              <a:t>知识</a:t>
            </a:r>
          </a:p>
          <a:p>
            <a:pPr algn="ctr" eaLnBrk="0" hangingPunct="0"/>
            <a:r>
              <a:rPr lang="zh-CN" altLang="en-US" sz="2700" b="1" dirty="0">
                <a:solidFill>
                  <a:srgbClr val="740502"/>
                </a:solidFill>
                <a:latin typeface="Arial" panose="020B0604020202020204" pitchFamily="34" charset="0"/>
                <a:ea typeface="楷体_GB2312" pitchFamily="49" charset="-122"/>
              </a:rPr>
              <a:t>基础</a:t>
            </a:r>
          </a:p>
        </p:txBody>
      </p:sp>
      <p:sp>
        <p:nvSpPr>
          <p:cNvPr id="4" name="AutoShape 5"/>
          <p:cNvSpPr>
            <a:spLocks noChangeArrowheads="1"/>
          </p:cNvSpPr>
          <p:nvPr/>
        </p:nvSpPr>
        <p:spPr bwMode="gray">
          <a:xfrm rot="5400000">
            <a:off x="1544637" y="2917825"/>
            <a:ext cx="3703637" cy="1477963"/>
          </a:xfrm>
          <a:prstGeom prst="roundRect">
            <a:avLst>
              <a:gd name="adj" fmla="val 19894"/>
            </a:avLst>
          </a:prstGeom>
          <a:gradFill rotWithShape="1">
            <a:gsLst>
              <a:gs pos="0">
                <a:srgbClr val="F8F8F8">
                  <a:gamma/>
                  <a:shade val="77647"/>
                  <a:invGamma/>
                  <a:alpha val="98000"/>
                </a:srgbClr>
              </a:gs>
              <a:gs pos="50000">
                <a:srgbClr val="F8F8F8"/>
              </a:gs>
              <a:gs pos="100000">
                <a:srgbClr val="F8F8F8">
                  <a:gamma/>
                  <a:shade val="77647"/>
                  <a:invGamma/>
                  <a:alpha val="98000"/>
                </a:srgbClr>
              </a:gs>
            </a:gsLst>
            <a:lin ang="5400000" scaled="1"/>
          </a:gradFill>
          <a:ln w="38100" algn="ctr">
            <a:solidFill>
              <a:srgbClr val="808080"/>
            </a:solidFill>
            <a:round/>
          </a:ln>
          <a:effectLst>
            <a:prstShdw prst="shdw12">
              <a:srgbClr val="1C1C1C">
                <a:alpha val="50000"/>
              </a:srgbClr>
            </a:prstShdw>
          </a:effectLst>
        </p:spPr>
        <p:txBody>
          <a:bodyPr wrap="none" lIns="76782" tIns="38391" rIns="76782" bIns="38391"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Text Box 6"/>
          <p:cNvSpPr txBox="1"/>
          <p:nvPr/>
        </p:nvSpPr>
        <p:spPr>
          <a:xfrm>
            <a:off x="2651125" y="3944938"/>
            <a:ext cx="1465263" cy="1323975"/>
          </a:xfrm>
          <a:prstGeom prst="rect">
            <a:avLst/>
          </a:prstGeom>
          <a:noFill/>
          <a:ln w="9525">
            <a:noFill/>
          </a:ln>
        </p:spPr>
        <p:txBody>
          <a:bodyPr lIns="76782" tIns="38391" rIns="76782" bIns="38391">
            <a:spAutoFit/>
          </a:bodyPr>
          <a:lstStyle/>
          <a:p>
            <a:pPr algn="ctr" eaLnBrk="0" hangingPunct="0"/>
            <a:r>
              <a:rPr lang="zh-CN" altLang="en-US" sz="2700" b="1" dirty="0">
                <a:solidFill>
                  <a:srgbClr val="FF0000"/>
                </a:solidFill>
                <a:latin typeface="Arial" panose="020B0604020202020204" pitchFamily="34" charset="0"/>
              </a:rPr>
              <a:t>学科</a:t>
            </a:r>
            <a:endParaRPr lang="en-US" altLang="zh-CN" sz="2700" b="1" dirty="0">
              <a:solidFill>
                <a:srgbClr val="FF0000"/>
              </a:solidFill>
              <a:latin typeface="Arial" panose="020B0604020202020204" pitchFamily="34" charset="0"/>
            </a:endParaRPr>
          </a:p>
          <a:p>
            <a:pPr algn="ctr" eaLnBrk="0" hangingPunct="0"/>
            <a:r>
              <a:rPr lang="zh-CN" altLang="en-US" sz="2700" b="1" dirty="0">
                <a:solidFill>
                  <a:srgbClr val="FF0000"/>
                </a:solidFill>
                <a:latin typeface="Arial" panose="020B0604020202020204" pitchFamily="34" charset="0"/>
              </a:rPr>
              <a:t>能力</a:t>
            </a:r>
          </a:p>
          <a:p>
            <a:pPr algn="ctr" eaLnBrk="0" hangingPunct="0"/>
            <a:r>
              <a:rPr lang="zh-CN" altLang="en-US" sz="2700" b="1" dirty="0">
                <a:solidFill>
                  <a:srgbClr val="740502"/>
                </a:solidFill>
                <a:latin typeface="Arial" panose="020B0604020202020204" pitchFamily="34" charset="0"/>
                <a:ea typeface="楷体_GB2312" pitchFamily="49" charset="-122"/>
              </a:rPr>
              <a:t>依托</a:t>
            </a:r>
          </a:p>
        </p:txBody>
      </p:sp>
      <p:sp>
        <p:nvSpPr>
          <p:cNvPr id="6" name="AutoShape 7"/>
          <p:cNvSpPr>
            <a:spLocks noChangeArrowheads="1"/>
          </p:cNvSpPr>
          <p:nvPr/>
        </p:nvSpPr>
        <p:spPr bwMode="gray">
          <a:xfrm rot="5400000">
            <a:off x="3395663" y="2898775"/>
            <a:ext cx="3703637" cy="1477963"/>
          </a:xfrm>
          <a:prstGeom prst="roundRect">
            <a:avLst>
              <a:gd name="adj" fmla="val 19894"/>
            </a:avLst>
          </a:prstGeom>
          <a:gradFill rotWithShape="1">
            <a:gsLst>
              <a:gs pos="0">
                <a:srgbClr val="F8F8F8">
                  <a:gamma/>
                  <a:shade val="77647"/>
                  <a:invGamma/>
                  <a:alpha val="98000"/>
                </a:srgbClr>
              </a:gs>
              <a:gs pos="50000">
                <a:srgbClr val="F8F8F8"/>
              </a:gs>
              <a:gs pos="100000">
                <a:srgbClr val="F8F8F8">
                  <a:gamma/>
                  <a:shade val="77647"/>
                  <a:invGamma/>
                  <a:alpha val="98000"/>
                </a:srgbClr>
              </a:gs>
            </a:gsLst>
            <a:lin ang="5400000" scaled="1"/>
          </a:gradFill>
          <a:ln w="38100" algn="ctr">
            <a:solidFill>
              <a:srgbClr val="808080"/>
            </a:solidFill>
            <a:round/>
          </a:ln>
          <a:effectLst>
            <a:prstShdw prst="shdw12" dist="88900" dir="10800000">
              <a:srgbClr val="1C1C1C">
                <a:alpha val="50000"/>
              </a:srgbClr>
            </a:prstShdw>
          </a:effectLst>
        </p:spPr>
        <p:txBody>
          <a:bodyPr wrap="none" lIns="76782" tIns="38391" rIns="76782" bIns="38391"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Text Box 8"/>
          <p:cNvSpPr txBox="1"/>
          <p:nvPr/>
        </p:nvSpPr>
        <p:spPr>
          <a:xfrm>
            <a:off x="4508500" y="3944938"/>
            <a:ext cx="1465263" cy="1323975"/>
          </a:xfrm>
          <a:prstGeom prst="rect">
            <a:avLst/>
          </a:prstGeom>
          <a:noFill/>
          <a:ln w="9525">
            <a:noFill/>
          </a:ln>
        </p:spPr>
        <p:txBody>
          <a:bodyPr lIns="76782" tIns="38391" rIns="76782" bIns="38391">
            <a:spAutoFit/>
          </a:bodyPr>
          <a:lstStyle/>
          <a:p>
            <a:pPr algn="ctr" eaLnBrk="0" hangingPunct="0"/>
            <a:r>
              <a:rPr lang="zh-CN" altLang="en-US" sz="2700" b="1" dirty="0">
                <a:solidFill>
                  <a:srgbClr val="FF0000"/>
                </a:solidFill>
                <a:latin typeface="Arial" panose="020B0604020202020204" pitchFamily="34" charset="0"/>
              </a:rPr>
              <a:t>历史</a:t>
            </a:r>
            <a:endParaRPr lang="en-US" altLang="zh-CN" sz="2700" b="1" dirty="0">
              <a:solidFill>
                <a:srgbClr val="FF0000"/>
              </a:solidFill>
              <a:latin typeface="Arial" panose="020B0604020202020204" pitchFamily="34" charset="0"/>
            </a:endParaRPr>
          </a:p>
          <a:p>
            <a:pPr algn="ctr" eaLnBrk="0" hangingPunct="0"/>
            <a:r>
              <a:rPr lang="zh-CN" altLang="en-US" sz="2700" b="1" dirty="0">
                <a:solidFill>
                  <a:srgbClr val="FF0000"/>
                </a:solidFill>
                <a:latin typeface="Arial" panose="020B0604020202020204" pitchFamily="34" charset="0"/>
              </a:rPr>
              <a:t>素养</a:t>
            </a:r>
          </a:p>
          <a:p>
            <a:pPr algn="ctr" eaLnBrk="0" hangingPunct="0"/>
            <a:r>
              <a:rPr lang="zh-CN" altLang="en-US" sz="2700" b="1" dirty="0">
                <a:solidFill>
                  <a:srgbClr val="740502"/>
                </a:solidFill>
                <a:latin typeface="Arial" panose="020B0604020202020204" pitchFamily="34" charset="0"/>
                <a:ea typeface="楷体_GB2312" pitchFamily="49" charset="-122"/>
              </a:rPr>
              <a:t>目标</a:t>
            </a:r>
          </a:p>
        </p:txBody>
      </p:sp>
      <p:pic>
        <p:nvPicPr>
          <p:cNvPr id="8" name="Picture 9" descr="RY_circle001"/>
          <p:cNvPicPr>
            <a:picLocks noChangeAspect="1"/>
          </p:cNvPicPr>
          <p:nvPr/>
        </p:nvPicPr>
        <p:blipFill>
          <a:blip r:embed="rId2"/>
          <a:stretch>
            <a:fillRect/>
          </a:stretch>
        </p:blipFill>
        <p:spPr>
          <a:xfrm>
            <a:off x="4797425" y="2030413"/>
            <a:ext cx="830263" cy="1108075"/>
          </a:xfrm>
          <a:prstGeom prst="rect">
            <a:avLst/>
          </a:prstGeom>
          <a:noFill/>
          <a:ln w="9525">
            <a:noFill/>
          </a:ln>
        </p:spPr>
      </p:pic>
      <p:pic>
        <p:nvPicPr>
          <p:cNvPr id="9" name="Picture 10" descr="LB_circle001"/>
          <p:cNvPicPr>
            <a:picLocks noChangeAspect="1"/>
          </p:cNvPicPr>
          <p:nvPr/>
        </p:nvPicPr>
        <p:blipFill>
          <a:blip r:embed="rId3"/>
          <a:stretch>
            <a:fillRect/>
          </a:stretch>
        </p:blipFill>
        <p:spPr>
          <a:xfrm>
            <a:off x="1076325" y="2030413"/>
            <a:ext cx="881063" cy="1174750"/>
          </a:xfrm>
          <a:prstGeom prst="rect">
            <a:avLst/>
          </a:prstGeom>
          <a:noFill/>
          <a:ln w="9525">
            <a:noFill/>
          </a:ln>
        </p:spPr>
      </p:pic>
      <p:pic>
        <p:nvPicPr>
          <p:cNvPr id="10" name="Picture 11" descr="YG_circle001"/>
          <p:cNvPicPr>
            <a:picLocks noChangeAspect="1"/>
          </p:cNvPicPr>
          <p:nvPr/>
        </p:nvPicPr>
        <p:blipFill>
          <a:blip r:embed="rId4"/>
          <a:stretch>
            <a:fillRect/>
          </a:stretch>
        </p:blipFill>
        <p:spPr>
          <a:xfrm>
            <a:off x="2911475" y="2005013"/>
            <a:ext cx="893763" cy="1192212"/>
          </a:xfrm>
          <a:prstGeom prst="rect">
            <a:avLst/>
          </a:prstGeom>
          <a:noFill/>
          <a:ln w="9525">
            <a:noFill/>
          </a:ln>
        </p:spPr>
      </p:pic>
      <p:sp>
        <p:nvSpPr>
          <p:cNvPr id="11" name="Text Box 12"/>
          <p:cNvSpPr txBox="1"/>
          <p:nvPr/>
        </p:nvSpPr>
        <p:spPr>
          <a:xfrm>
            <a:off x="1144588" y="2381250"/>
            <a:ext cx="684212" cy="596900"/>
          </a:xfrm>
          <a:prstGeom prst="rect">
            <a:avLst/>
          </a:prstGeom>
          <a:noFill/>
          <a:ln w="9525">
            <a:noFill/>
          </a:ln>
        </p:spPr>
        <p:txBody>
          <a:bodyPr lIns="76782" tIns="38391" rIns="76782" bIns="38391">
            <a:spAutoFit/>
          </a:bodyPr>
          <a:lstStyle/>
          <a:p>
            <a:pPr algn="ctr" eaLnBrk="0" hangingPunct="0">
              <a:lnSpc>
                <a:spcPct val="70000"/>
              </a:lnSpc>
              <a:spcBef>
                <a:spcPct val="50000"/>
              </a:spcBef>
            </a:pPr>
            <a:r>
              <a:rPr lang="zh-CN" altLang="en-US" sz="2400" b="1" dirty="0">
                <a:solidFill>
                  <a:srgbClr val="150872"/>
                </a:solidFill>
                <a:latin typeface="Arial" panose="020B0604020202020204" pitchFamily="34" charset="0"/>
              </a:rPr>
              <a:t>知识</a:t>
            </a:r>
            <a:endParaRPr lang="zh-CN" altLang="en-US" b="1" dirty="0">
              <a:solidFill>
                <a:srgbClr val="150872"/>
              </a:solidFill>
              <a:latin typeface="Arial" panose="020B0604020202020204" pitchFamily="34" charset="0"/>
            </a:endParaRPr>
          </a:p>
        </p:txBody>
      </p:sp>
      <p:sp>
        <p:nvSpPr>
          <p:cNvPr id="12" name="Text Box 13"/>
          <p:cNvSpPr txBox="1"/>
          <p:nvPr/>
        </p:nvSpPr>
        <p:spPr>
          <a:xfrm>
            <a:off x="4870450" y="2381250"/>
            <a:ext cx="685800" cy="596900"/>
          </a:xfrm>
          <a:prstGeom prst="rect">
            <a:avLst/>
          </a:prstGeom>
          <a:noFill/>
          <a:ln w="9525">
            <a:noFill/>
          </a:ln>
        </p:spPr>
        <p:txBody>
          <a:bodyPr lIns="76782" tIns="38391" rIns="76782" bIns="38391">
            <a:spAutoFit/>
          </a:bodyPr>
          <a:lstStyle/>
          <a:p>
            <a:pPr algn="ctr" eaLnBrk="0" hangingPunct="0">
              <a:lnSpc>
                <a:spcPct val="70000"/>
              </a:lnSpc>
              <a:spcBef>
                <a:spcPct val="50000"/>
              </a:spcBef>
            </a:pPr>
            <a:r>
              <a:rPr lang="zh-CN" altLang="en-US" sz="2400" b="1" dirty="0">
                <a:solidFill>
                  <a:srgbClr val="150872"/>
                </a:solidFill>
                <a:latin typeface="Arial" panose="020B0604020202020204" pitchFamily="34" charset="0"/>
              </a:rPr>
              <a:t>素养</a:t>
            </a:r>
            <a:endParaRPr lang="zh-CN" altLang="en-US" b="1" dirty="0">
              <a:solidFill>
                <a:srgbClr val="150872"/>
              </a:solidFill>
              <a:latin typeface="Arial" panose="020B0604020202020204" pitchFamily="34" charset="0"/>
            </a:endParaRPr>
          </a:p>
        </p:txBody>
      </p:sp>
      <p:sp>
        <p:nvSpPr>
          <p:cNvPr id="13" name="Text Box 14"/>
          <p:cNvSpPr txBox="1"/>
          <p:nvPr/>
        </p:nvSpPr>
        <p:spPr>
          <a:xfrm>
            <a:off x="3033713" y="2381250"/>
            <a:ext cx="685800" cy="596900"/>
          </a:xfrm>
          <a:prstGeom prst="rect">
            <a:avLst/>
          </a:prstGeom>
          <a:noFill/>
          <a:ln w="9525">
            <a:noFill/>
          </a:ln>
        </p:spPr>
        <p:txBody>
          <a:bodyPr lIns="76782" tIns="38391" rIns="76782" bIns="38391">
            <a:spAutoFit/>
          </a:bodyPr>
          <a:lstStyle/>
          <a:p>
            <a:pPr algn="ctr" eaLnBrk="0" hangingPunct="0">
              <a:lnSpc>
                <a:spcPct val="70000"/>
              </a:lnSpc>
              <a:spcBef>
                <a:spcPct val="50000"/>
              </a:spcBef>
            </a:pPr>
            <a:r>
              <a:rPr lang="zh-CN" altLang="en-US" sz="2400" b="1" dirty="0">
                <a:solidFill>
                  <a:srgbClr val="150872"/>
                </a:solidFill>
                <a:latin typeface="Arial" panose="020B0604020202020204" pitchFamily="34" charset="0"/>
              </a:rPr>
              <a:t>能力</a:t>
            </a:r>
            <a:endParaRPr lang="zh-CN" altLang="en-US" b="1" dirty="0">
              <a:solidFill>
                <a:srgbClr val="150872"/>
              </a:solidFill>
              <a:latin typeface="Arial" panose="020B0604020202020204" pitchFamily="34" charset="0"/>
            </a:endParaRPr>
          </a:p>
        </p:txBody>
      </p:sp>
      <p:pic>
        <p:nvPicPr>
          <p:cNvPr id="14" name="Picture 15" descr="O_chevron001"/>
          <p:cNvPicPr>
            <a:picLocks noChangeAspect="1"/>
          </p:cNvPicPr>
          <p:nvPr/>
        </p:nvPicPr>
        <p:blipFill>
          <a:blip r:embed="rId5"/>
          <a:stretch>
            <a:fillRect/>
          </a:stretch>
        </p:blipFill>
        <p:spPr>
          <a:xfrm>
            <a:off x="4186238" y="3365500"/>
            <a:ext cx="273050" cy="411163"/>
          </a:xfrm>
          <a:prstGeom prst="rect">
            <a:avLst/>
          </a:prstGeom>
          <a:noFill/>
          <a:ln w="9525">
            <a:noFill/>
          </a:ln>
        </p:spPr>
      </p:pic>
      <p:pic>
        <p:nvPicPr>
          <p:cNvPr id="15" name="Picture 16" descr="O_chevron001"/>
          <p:cNvPicPr>
            <a:picLocks noChangeAspect="1"/>
          </p:cNvPicPr>
          <p:nvPr/>
        </p:nvPicPr>
        <p:blipFill>
          <a:blip r:embed="rId5"/>
          <a:stretch>
            <a:fillRect/>
          </a:stretch>
        </p:blipFill>
        <p:spPr>
          <a:xfrm>
            <a:off x="2333625" y="3317875"/>
            <a:ext cx="306388" cy="411163"/>
          </a:xfrm>
          <a:prstGeom prst="rect">
            <a:avLst/>
          </a:prstGeom>
          <a:noFill/>
          <a:ln w="9525">
            <a:noFill/>
          </a:ln>
        </p:spPr>
      </p:pic>
      <p:sp>
        <p:nvSpPr>
          <p:cNvPr id="17" name="AutoShape 7"/>
          <p:cNvSpPr>
            <a:spLocks noChangeArrowheads="1"/>
          </p:cNvSpPr>
          <p:nvPr/>
        </p:nvSpPr>
        <p:spPr bwMode="gray">
          <a:xfrm rot="5400000">
            <a:off x="5355430" y="2826544"/>
            <a:ext cx="3703638" cy="1479550"/>
          </a:xfrm>
          <a:prstGeom prst="roundRect">
            <a:avLst>
              <a:gd name="adj" fmla="val 19894"/>
            </a:avLst>
          </a:prstGeom>
          <a:gradFill rotWithShape="1">
            <a:gsLst>
              <a:gs pos="0">
                <a:srgbClr val="F8F8F8">
                  <a:gamma/>
                  <a:shade val="77647"/>
                  <a:invGamma/>
                  <a:alpha val="98000"/>
                </a:srgbClr>
              </a:gs>
              <a:gs pos="50000">
                <a:srgbClr val="F8F8F8"/>
              </a:gs>
              <a:gs pos="100000">
                <a:srgbClr val="F8F8F8">
                  <a:gamma/>
                  <a:shade val="77647"/>
                  <a:invGamma/>
                  <a:alpha val="98000"/>
                </a:srgbClr>
              </a:gs>
            </a:gsLst>
            <a:lin ang="5400000" scaled="1"/>
          </a:gradFill>
          <a:ln w="38100" algn="ctr">
            <a:solidFill>
              <a:srgbClr val="808080"/>
            </a:solidFill>
            <a:round/>
          </a:ln>
          <a:effectLst>
            <a:prstShdw prst="shdw12" dist="88900" dir="10800000">
              <a:srgbClr val="1C1C1C">
                <a:alpha val="50000"/>
              </a:srgbClr>
            </a:prstShdw>
          </a:effectLst>
        </p:spPr>
        <p:txBody>
          <a:bodyPr wrap="none" lIns="76782" tIns="38391" rIns="76782" bIns="38391"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18" name="Picture 9" descr="RY_circle001"/>
          <p:cNvPicPr>
            <a:picLocks noChangeAspect="1"/>
          </p:cNvPicPr>
          <p:nvPr/>
        </p:nvPicPr>
        <p:blipFill>
          <a:blip r:embed="rId2"/>
          <a:stretch>
            <a:fillRect/>
          </a:stretch>
        </p:blipFill>
        <p:spPr>
          <a:xfrm>
            <a:off x="6705600" y="1905000"/>
            <a:ext cx="1241425" cy="1630363"/>
          </a:xfrm>
          <a:prstGeom prst="rect">
            <a:avLst/>
          </a:prstGeom>
          <a:noFill/>
          <a:ln w="9525">
            <a:noFill/>
          </a:ln>
        </p:spPr>
      </p:pic>
      <p:sp>
        <p:nvSpPr>
          <p:cNvPr id="19" name="Text Box 8"/>
          <p:cNvSpPr txBox="1"/>
          <p:nvPr/>
        </p:nvSpPr>
        <p:spPr>
          <a:xfrm>
            <a:off x="6286500" y="3929063"/>
            <a:ext cx="1820863" cy="1323975"/>
          </a:xfrm>
          <a:prstGeom prst="rect">
            <a:avLst/>
          </a:prstGeom>
          <a:noFill/>
          <a:ln w="9525">
            <a:noFill/>
          </a:ln>
        </p:spPr>
        <p:txBody>
          <a:bodyPr lIns="76782" tIns="38391" rIns="76782" bIns="38391">
            <a:spAutoFit/>
          </a:bodyPr>
          <a:lstStyle/>
          <a:p>
            <a:pPr algn="ctr" eaLnBrk="0" hangingPunct="0"/>
            <a:r>
              <a:rPr lang="zh-CN" altLang="en-US" sz="2700" b="1" dirty="0">
                <a:solidFill>
                  <a:srgbClr val="FF0000"/>
                </a:solidFill>
                <a:latin typeface="Arial" panose="020B0604020202020204" pitchFamily="34" charset="0"/>
              </a:rPr>
              <a:t>核心</a:t>
            </a:r>
            <a:endParaRPr lang="en-US" altLang="zh-CN" sz="2700" b="1" dirty="0">
              <a:solidFill>
                <a:srgbClr val="FF0000"/>
              </a:solidFill>
              <a:latin typeface="Arial" panose="020B0604020202020204" pitchFamily="34" charset="0"/>
            </a:endParaRPr>
          </a:p>
          <a:p>
            <a:pPr algn="ctr" eaLnBrk="0" hangingPunct="0"/>
            <a:r>
              <a:rPr lang="zh-CN" altLang="en-US" sz="2700" b="1" dirty="0">
                <a:solidFill>
                  <a:srgbClr val="FF0000"/>
                </a:solidFill>
                <a:latin typeface="Arial" panose="020B0604020202020204" pitchFamily="34" charset="0"/>
              </a:rPr>
              <a:t>素养</a:t>
            </a:r>
          </a:p>
          <a:p>
            <a:pPr algn="ctr" eaLnBrk="0" hangingPunct="0"/>
            <a:r>
              <a:rPr lang="zh-CN" altLang="en-US" sz="2700" b="1" dirty="0">
                <a:solidFill>
                  <a:srgbClr val="740502"/>
                </a:solidFill>
                <a:latin typeface="Arial" panose="020B0604020202020204" pitchFamily="34" charset="0"/>
                <a:ea typeface="楷体_GB2312" pitchFamily="49" charset="-122"/>
              </a:rPr>
              <a:t> 新目标？</a:t>
            </a:r>
          </a:p>
        </p:txBody>
      </p:sp>
      <p:sp>
        <p:nvSpPr>
          <p:cNvPr id="20" name="Text Box 13"/>
          <p:cNvSpPr txBox="1"/>
          <p:nvPr/>
        </p:nvSpPr>
        <p:spPr>
          <a:xfrm>
            <a:off x="6938963" y="2233613"/>
            <a:ext cx="685800" cy="1112837"/>
          </a:xfrm>
          <a:prstGeom prst="rect">
            <a:avLst/>
          </a:prstGeom>
          <a:noFill/>
          <a:ln w="9525">
            <a:noFill/>
          </a:ln>
        </p:spPr>
        <p:txBody>
          <a:bodyPr lIns="76782" tIns="38391" rIns="76782" bIns="38391">
            <a:spAutoFit/>
          </a:bodyPr>
          <a:lstStyle/>
          <a:p>
            <a:pPr algn="ctr" eaLnBrk="0" hangingPunct="0">
              <a:lnSpc>
                <a:spcPct val="70000"/>
              </a:lnSpc>
              <a:spcBef>
                <a:spcPct val="50000"/>
              </a:spcBef>
            </a:pPr>
            <a:r>
              <a:rPr lang="zh-CN" altLang="en-US" sz="2400" b="1" dirty="0">
                <a:solidFill>
                  <a:srgbClr val="150872"/>
                </a:solidFill>
                <a:latin typeface="Arial" panose="020B0604020202020204" pitchFamily="34" charset="0"/>
              </a:rPr>
              <a:t>核心素养</a:t>
            </a:r>
            <a:endParaRPr lang="zh-CN" altLang="en-US" b="1" dirty="0">
              <a:solidFill>
                <a:srgbClr val="150872"/>
              </a:solidFill>
              <a:latin typeface="Arial" panose="020B0604020202020204" pitchFamily="34" charset="0"/>
            </a:endParaRPr>
          </a:p>
        </p:txBody>
      </p:sp>
      <p:sp>
        <p:nvSpPr>
          <p:cNvPr id="46109" name="文本框 2"/>
          <p:cNvSpPr txBox="1"/>
          <p:nvPr/>
        </p:nvSpPr>
        <p:spPr>
          <a:xfrm>
            <a:off x="519113" y="465138"/>
            <a:ext cx="719137" cy="584200"/>
          </a:xfrm>
          <a:prstGeom prst="rect">
            <a:avLst/>
          </a:prstGeom>
          <a:noFill/>
          <a:ln w="9525">
            <a:noFill/>
          </a:ln>
        </p:spPr>
        <p:txBody>
          <a:bodyPr>
            <a:spAutoFit/>
          </a:bodyPr>
          <a:lstStyle/>
          <a:p>
            <a:r>
              <a:rPr lang="en-US" altLang="zh-CN" sz="3200" dirty="0">
                <a:solidFill>
                  <a:schemeClr val="bg1"/>
                </a:solidFill>
                <a:latin typeface="MS UI Gothic" panose="020B0600070205080204" pitchFamily="34" charset="-128"/>
                <a:ea typeface="MS UI Gothic" panose="020B0600070205080204" pitchFamily="34" charset="-128"/>
              </a:rPr>
              <a:t>02</a:t>
            </a:r>
            <a:endParaRPr lang="zh-CN" altLang="en-US" sz="3200" dirty="0">
              <a:solidFill>
                <a:schemeClr val="bg1"/>
              </a:solidFill>
              <a:latin typeface="MS UI Gothic" panose="020B0600070205080204" pitchFamily="34" charset="-128"/>
              <a:ea typeface="MS UI Gothic" panose="020B0600070205080204" pitchFamily="34" charset="-128"/>
            </a:endParaRPr>
          </a:p>
        </p:txBody>
      </p:sp>
      <p:sp>
        <p:nvSpPr>
          <p:cNvPr id="46110" name="TextBox 1"/>
          <p:cNvSpPr txBox="1"/>
          <p:nvPr/>
        </p:nvSpPr>
        <p:spPr>
          <a:xfrm>
            <a:off x="1295400" y="547688"/>
            <a:ext cx="4081463" cy="522287"/>
          </a:xfrm>
          <a:prstGeom prst="rect">
            <a:avLst/>
          </a:prstGeom>
          <a:noFill/>
          <a:ln w="9525">
            <a:noFill/>
          </a:ln>
        </p:spPr>
        <p:txBody>
          <a:bodyPr>
            <a:spAutoFit/>
          </a:bodyPr>
          <a:lstStyle/>
          <a:p>
            <a:r>
              <a:rPr lang="zh-CN" altLang="en-US" sz="2800" dirty="0">
                <a:latin typeface="Arial" panose="020B0604020202020204" pitchFamily="34" charset="0"/>
                <a:ea typeface="微软雅黑" panose="020B0503020204020204" pitchFamily="34" charset="-122"/>
              </a:rPr>
              <a:t>核心素养——内化沉淀</a:t>
            </a:r>
          </a:p>
        </p:txBody>
      </p:sp>
      <p:cxnSp>
        <p:nvCxnSpPr>
          <p:cNvPr id="23" name="直接连接符 22"/>
          <p:cNvCxnSpPr/>
          <p:nvPr/>
        </p:nvCxnSpPr>
        <p:spPr>
          <a:xfrm>
            <a:off x="1468438" y="1093788"/>
            <a:ext cx="2047875" cy="9525"/>
          </a:xfrm>
          <a:prstGeom prst="line">
            <a:avLst/>
          </a:prstGeom>
          <a:ln w="9525" cmpd="dbl">
            <a:solidFill>
              <a:schemeClr val="dk1">
                <a:shade val="95000"/>
                <a:satMod val="105000"/>
              </a:schemeClr>
            </a:solidFill>
            <a:prstDash val="solid"/>
            <a:round/>
            <a:tailEnd type="oval"/>
          </a:ln>
        </p:spPr>
        <p:style>
          <a:lnRef idx="1">
            <a:schemeClr val="dk1"/>
          </a:lnRef>
          <a:fillRef idx="0">
            <a:schemeClr val="dk1"/>
          </a:fillRef>
          <a:effectRef idx="0">
            <a:schemeClr val="dk1"/>
          </a:effectRef>
          <a:fontRef idx="minor">
            <a:schemeClr val="tx1"/>
          </a:fontRef>
        </p:style>
      </p:cxnSp>
      <p:pic>
        <p:nvPicPr>
          <p:cNvPr id="25" name="Picture 15" descr="O_chevron001"/>
          <p:cNvPicPr>
            <a:picLocks noChangeAspect="1"/>
          </p:cNvPicPr>
          <p:nvPr/>
        </p:nvPicPr>
        <p:blipFill>
          <a:blip r:embed="rId5"/>
          <a:stretch>
            <a:fillRect/>
          </a:stretch>
        </p:blipFill>
        <p:spPr>
          <a:xfrm>
            <a:off x="6096000" y="3352800"/>
            <a:ext cx="273050" cy="411163"/>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ox(in)">
                                      <p:cBhvr>
                                        <p:cTn id="10" dur="500"/>
                                        <p:tgtEl>
                                          <p:spTgt spid="3"/>
                                        </p:tgtEl>
                                      </p:cBhvr>
                                    </p:animEffect>
                                  </p:childTnLst>
                                </p:cTn>
                              </p:par>
                              <p:par>
                                <p:cTn id="11" presetID="4" presetClass="entr" presetSubtype="16"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ox(in)">
                                      <p:cBhvr>
                                        <p:cTn id="13" dur="500"/>
                                        <p:tgtEl>
                                          <p:spTgt spid="9"/>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ox(in)">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ppt_x</p:attrName>
                                        </p:attrNameLst>
                                      </p:cBhvr>
                                      <p:tavLst>
                                        <p:tav tm="0">
                                          <p:val>
                                            <p:strVal val="0-#ppt_w/2"/>
                                          </p:val>
                                        </p:tav>
                                        <p:tav tm="100000">
                                          <p:val>
                                            <p:strVal val="#ppt_x"/>
                                          </p:val>
                                        </p:tav>
                                      </p:tavLst>
                                    </p:anim>
                                    <p:anim calcmode="lin" valueType="num">
                                      <p:cBhvr>
                                        <p:cTn id="2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ox(in)">
                                      <p:cBhvr>
                                        <p:cTn id="27" dur="500"/>
                                        <p:tgtEl>
                                          <p:spTgt spid="4"/>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ox(in)">
                                      <p:cBhvr>
                                        <p:cTn id="30" dur="500"/>
                                        <p:tgtEl>
                                          <p:spTgt spid="5"/>
                                        </p:tgtEl>
                                      </p:cBhvr>
                                    </p:animEffect>
                                  </p:childTnLst>
                                </p:cTn>
                              </p:par>
                              <p:par>
                                <p:cTn id="31" presetID="4" presetClass="entr" presetSubtype="16"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ox(in)">
                                      <p:cBhvr>
                                        <p:cTn id="33" dur="500"/>
                                        <p:tgtEl>
                                          <p:spTgt spid="10"/>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ox(in)">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ppt_x</p:attrName>
                                        </p:attrNameLst>
                                      </p:cBhvr>
                                      <p:tavLst>
                                        <p:tav tm="0">
                                          <p:val>
                                            <p:strVal val="0-#ppt_w/2"/>
                                          </p:val>
                                        </p:tav>
                                        <p:tav tm="100000">
                                          <p:val>
                                            <p:strVal val="#ppt_x"/>
                                          </p:val>
                                        </p:tav>
                                      </p:tavLst>
                                    </p:anim>
                                    <p:anim calcmode="lin" valueType="num">
                                      <p:cBhvr>
                                        <p:cTn id="4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box(in)">
                                      <p:cBhvr>
                                        <p:cTn id="47" dur="500"/>
                                        <p:tgtEl>
                                          <p:spTgt spid="6"/>
                                        </p:tgtEl>
                                      </p:cBhvr>
                                    </p:animEffect>
                                  </p:childTnLst>
                                </p:cTn>
                              </p:par>
                              <p:par>
                                <p:cTn id="48" presetID="4" presetClass="entr" presetSubtype="16" fill="hold" grpId="0" nodeType="with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box(in)">
                                      <p:cBhvr>
                                        <p:cTn id="50" dur="500"/>
                                        <p:tgtEl>
                                          <p:spTgt spid="7"/>
                                        </p:tgtEl>
                                      </p:cBhvr>
                                    </p:animEffect>
                                  </p:childTnLst>
                                </p:cTn>
                              </p:par>
                              <p:par>
                                <p:cTn id="51" presetID="4" presetClass="entr" presetSubtype="16" fill="hold" nodeType="with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box(in)">
                                      <p:cBhvr>
                                        <p:cTn id="53" dur="500"/>
                                        <p:tgtEl>
                                          <p:spTgt spid="8"/>
                                        </p:tgtEl>
                                      </p:cBhvr>
                                    </p:animEffect>
                                  </p:childTnLst>
                                </p:cTn>
                              </p:par>
                              <p:par>
                                <p:cTn id="54" presetID="4"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box(in)">
                                      <p:cBhvr>
                                        <p:cTn id="56" dur="5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p:cTn id="61" dur="500" fill="hold"/>
                                        <p:tgtEl>
                                          <p:spTgt spid="25"/>
                                        </p:tgtEl>
                                        <p:attrNameLst>
                                          <p:attrName>ppt_x</p:attrName>
                                        </p:attrNameLst>
                                      </p:cBhvr>
                                      <p:tavLst>
                                        <p:tav tm="0">
                                          <p:val>
                                            <p:strVal val="0-#ppt_w/2"/>
                                          </p:val>
                                        </p:tav>
                                        <p:tav tm="100000">
                                          <p:val>
                                            <p:strVal val="#ppt_x"/>
                                          </p:val>
                                        </p:tav>
                                      </p:tavLst>
                                    </p:anim>
                                    <p:anim calcmode="lin" valueType="num">
                                      <p:cBhvr>
                                        <p:cTn id="62"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box(in)">
                                      <p:cBhvr>
                                        <p:cTn id="67" dur="500"/>
                                        <p:tgtEl>
                                          <p:spTgt spid="17"/>
                                        </p:tgtEl>
                                      </p:cBhvr>
                                    </p:animEffect>
                                  </p:childTnLst>
                                </p:cTn>
                              </p:par>
                              <p:par>
                                <p:cTn id="68" presetID="4" presetClass="entr" presetSubtype="16" fill="hold" nodeType="with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box(in)">
                                      <p:cBhvr>
                                        <p:cTn id="70" dur="500"/>
                                        <p:tgtEl>
                                          <p:spTgt spid="18"/>
                                        </p:tgtEl>
                                      </p:cBhvr>
                                    </p:animEffect>
                                  </p:childTnLst>
                                </p:cTn>
                              </p:par>
                              <p:par>
                                <p:cTn id="71" presetID="4" presetClass="entr" presetSubtype="16"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box(in)">
                                      <p:cBhvr>
                                        <p:cTn id="73" dur="500"/>
                                        <p:tgtEl>
                                          <p:spTgt spid="19"/>
                                        </p:tgtEl>
                                      </p:cBhvr>
                                    </p:animEffect>
                                  </p:childTnLst>
                                </p:cTn>
                              </p:par>
                              <p:par>
                                <p:cTn id="74" presetID="4" presetClass="entr" presetSubtype="16" fill="hold" grpId="0" nodeType="with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box(in)">
                                      <p:cBhvr>
                                        <p:cTn id="7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11" grpId="0"/>
      <p:bldP spid="12" grpId="0"/>
      <p:bldP spid="13" grpId="0"/>
      <p:bldP spid="19" grpId="0"/>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652" name="Group 148"/>
          <p:cNvGraphicFramePr>
            <a:graphicFrameLocks noGrp="1"/>
          </p:cNvGraphicFramePr>
          <p:nvPr/>
        </p:nvGraphicFramePr>
        <p:xfrm>
          <a:off x="228600" y="228600"/>
          <a:ext cx="8610600" cy="6324600"/>
        </p:xfrm>
        <a:graphic>
          <a:graphicData uri="http://schemas.openxmlformats.org/drawingml/2006/table">
            <a:tbl>
              <a:tblPr/>
              <a:tblGrid>
                <a:gridCol w="508000"/>
                <a:gridCol w="1457325"/>
                <a:gridCol w="1014413"/>
                <a:gridCol w="1239837"/>
                <a:gridCol w="1647825"/>
                <a:gridCol w="2743200"/>
              </a:tblGrid>
              <a:tr h="428625">
                <a:tc gridSpan="6">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en-US" altLang="zh-CN" sz="20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2016</a:t>
                      </a:r>
                      <a:r>
                        <a:rPr kumimoji="0" lang="zh-CN" altLang="en-US" sz="20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年高考全国卷（</a:t>
                      </a:r>
                      <a:r>
                        <a:rPr kumimoji="0" lang="en-US" altLang="zh-CN" sz="20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1</a:t>
                      </a:r>
                      <a:r>
                        <a:rPr kumimoji="0" lang="zh-CN" altLang="en-US" sz="20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）历史学科核心素养考查情况</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r>
              <a:tr h="296863">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rgbClr val="0000FF"/>
                          </a:solidFill>
                          <a:effectLst/>
                          <a:latin typeface="楷体" panose="02010609060101010101" pitchFamily="49" charset="-122"/>
                          <a:ea typeface="楷体" panose="02010609060101010101" pitchFamily="49" charset="-122"/>
                        </a:rPr>
                        <a:t>题号</a:t>
                      </a:r>
                      <a:endParaRPr kumimoji="0" lang="zh-CN" altLang="en-US" sz="1800" b="0" i="0" u="none" strike="noStrike" cap="none" normalizeH="0" baseline="0" smtClean="0">
                        <a:ln>
                          <a:noFill/>
                        </a:ln>
                        <a:solidFill>
                          <a:srgbClr val="0000FF"/>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rgbClr val="0000FF"/>
                          </a:solidFill>
                          <a:effectLst/>
                          <a:latin typeface="楷体" panose="02010609060101010101" pitchFamily="49" charset="-122"/>
                          <a:ea typeface="楷体" panose="02010609060101010101" pitchFamily="49" charset="-122"/>
                        </a:rPr>
                        <a:t>考点</a:t>
                      </a:r>
                      <a:endParaRPr kumimoji="0" lang="zh-CN" altLang="en-US" sz="1800" b="0" i="0" u="none" strike="noStrike" cap="none" normalizeH="0" baseline="0" smtClean="0">
                        <a:ln>
                          <a:noFill/>
                        </a:ln>
                        <a:solidFill>
                          <a:srgbClr val="0000FF"/>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rgbClr val="0000FF"/>
                          </a:solidFill>
                          <a:effectLst/>
                          <a:latin typeface="楷体" panose="02010609060101010101" pitchFamily="49" charset="-122"/>
                          <a:ea typeface="楷体" panose="02010609060101010101" pitchFamily="49" charset="-122"/>
                        </a:rPr>
                        <a:t>专题</a:t>
                      </a:r>
                      <a:endParaRPr kumimoji="0" lang="zh-CN" altLang="en-US" sz="1800" b="0" i="0" u="none" strike="noStrike" cap="none" normalizeH="0" baseline="0" smtClean="0">
                        <a:ln>
                          <a:noFill/>
                        </a:ln>
                        <a:solidFill>
                          <a:srgbClr val="0000FF"/>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rgbClr val="0000FF"/>
                          </a:solidFill>
                          <a:effectLst/>
                          <a:latin typeface="楷体" panose="02010609060101010101" pitchFamily="49" charset="-122"/>
                          <a:ea typeface="楷体" panose="02010609060101010101" pitchFamily="49" charset="-122"/>
                        </a:rPr>
                        <a:t>通史分期</a:t>
                      </a:r>
                      <a:endParaRPr kumimoji="0" lang="zh-CN" altLang="en-US" sz="1800" b="0" i="0" u="none" strike="noStrike" cap="none" normalizeH="0" baseline="0" smtClean="0">
                        <a:ln>
                          <a:noFill/>
                        </a:ln>
                        <a:solidFill>
                          <a:srgbClr val="0000FF"/>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rgbClr val="0000FF"/>
                          </a:solidFill>
                          <a:effectLst/>
                          <a:latin typeface="楷体" panose="02010609060101010101" pitchFamily="49" charset="-122"/>
                          <a:ea typeface="楷体" panose="02010609060101010101" pitchFamily="49" charset="-122"/>
                        </a:rPr>
                        <a:t>设问关键词</a:t>
                      </a:r>
                      <a:endParaRPr kumimoji="0" lang="zh-CN" altLang="en-US" sz="1800" b="0" i="0" u="none" strike="noStrike" cap="none" normalizeH="0" baseline="0" smtClean="0">
                        <a:ln>
                          <a:noFill/>
                        </a:ln>
                        <a:solidFill>
                          <a:srgbClr val="0000FF"/>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rgbClr val="0000FF"/>
                          </a:solidFill>
                          <a:effectLst/>
                          <a:latin typeface="楷体" panose="02010609060101010101" pitchFamily="49" charset="-122"/>
                          <a:ea typeface="楷体" panose="02010609060101010101" pitchFamily="49" charset="-122"/>
                        </a:rPr>
                        <a:t>核心素养</a:t>
                      </a:r>
                      <a:endParaRPr kumimoji="0" lang="zh-CN" altLang="en-US" sz="1800" b="0" i="0" u="none" strike="noStrike" cap="none" normalizeH="0" baseline="0" smtClean="0">
                        <a:ln>
                          <a:noFill/>
                        </a:ln>
                        <a:solidFill>
                          <a:srgbClr val="0000FF"/>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98450">
                <a:tc>
                  <a:txBody>
                    <a:bodyPr/>
                    <a:lstStyle/>
                    <a:p>
                      <a:pPr marL="0" marR="0" lvl="0" indent="0" algn="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24</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儒家思想</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必修三</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中国古代史</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解释</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时空观念、史料实证、家国情怀</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98450">
                <a:tc>
                  <a:txBody>
                    <a:bodyPr/>
                    <a:lstStyle/>
                    <a:p>
                      <a:pPr marL="0" marR="0" lvl="0" indent="0" algn="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25</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古代农业</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必修二</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中国古代史</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说明</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时空观念、史料实证 </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96863">
                <a:tc>
                  <a:txBody>
                    <a:bodyPr/>
                    <a:lstStyle/>
                    <a:p>
                      <a:pPr marL="0" marR="0" lvl="0" indent="0" algn="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26</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古代政治</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必修一</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中国古代史</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反映</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时空观念、历史解释</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98450">
                <a:tc>
                  <a:txBody>
                    <a:bodyPr/>
                    <a:lstStyle/>
                    <a:p>
                      <a:pPr marL="0" marR="0" lvl="0" indent="0" algn="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27</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古代政治</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必修一</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中国古代史</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有助于</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时空观念、历史解释</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96863">
                <a:tc>
                  <a:txBody>
                    <a:bodyPr/>
                    <a:lstStyle/>
                    <a:p>
                      <a:pPr marL="0" marR="0" lvl="0" indent="0" algn="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28</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近代经济结构变化</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必修二</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中国近代史</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表明</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时空观念、历史解释</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98450">
                <a:tc>
                  <a:txBody>
                    <a:bodyPr/>
                    <a:lstStyle/>
                    <a:p>
                      <a:pPr marL="0" marR="0" lvl="0" indent="0" algn="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29</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洋务运动</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必修二</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中国近代史</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依据</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时空观念、历史解释</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96863">
                <a:tc>
                  <a:txBody>
                    <a:bodyPr/>
                    <a:lstStyle/>
                    <a:p>
                      <a:pPr marL="0" marR="0" lvl="0" indent="0" algn="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30</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抗日战争</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必修一</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中国近代史</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反映</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时空观念、历史解释、家国情怀</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98450">
                <a:tc>
                  <a:txBody>
                    <a:bodyPr/>
                    <a:lstStyle/>
                    <a:p>
                      <a:pPr marL="0" marR="0" lvl="0" indent="0" algn="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31</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新中国外交</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必修一</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中国现代史</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背景</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时空观念、历史解释</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96863">
                <a:tc>
                  <a:txBody>
                    <a:bodyPr/>
                    <a:lstStyle/>
                    <a:p>
                      <a:pPr marL="0" marR="0" lvl="0" indent="0" algn="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32</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罗马法</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必修三</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世界古代史</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理解</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时空观念、历史解释、家国情怀</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98450">
                <a:tc>
                  <a:txBody>
                    <a:bodyPr/>
                    <a:lstStyle/>
                    <a:p>
                      <a:pPr marL="0" marR="0" lvl="0" indent="0" algn="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33</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英国代议制</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必修一</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世界近代史</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说明</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时空观念、历史解释</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96863">
                <a:tc>
                  <a:txBody>
                    <a:bodyPr/>
                    <a:lstStyle/>
                    <a:p>
                      <a:pPr marL="0" marR="0" lvl="0" indent="0" algn="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34</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世界经济</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必修二</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世界现代史</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主要因素</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时空观念、历史解释</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98450">
                <a:tc>
                  <a:txBody>
                    <a:bodyPr/>
                    <a:lstStyle/>
                    <a:p>
                      <a:pPr marL="0" marR="0" lvl="0" indent="0" algn="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35</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马歇尔计划</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必修一</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世界现代史</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体现</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时空观念、历史解释</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536575">
                <a:tc>
                  <a:txBody>
                    <a:bodyPr/>
                    <a:lstStyle/>
                    <a:p>
                      <a:pPr marL="0" marR="0" lvl="0" indent="0" algn="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40</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清代人口问题</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必修二</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中古、中近</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说明原因、影响、概括主张、简要评价</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唯物史观、时空观念、史料实证、历史解释</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98450">
                <a:tc>
                  <a:txBody>
                    <a:bodyPr/>
                    <a:lstStyle/>
                    <a:p>
                      <a:pPr marL="0" marR="0" lvl="0" indent="0" algn="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41</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启蒙思想及实践</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必修一、三</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世界近代史</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自拟标题，阐述论证</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史料实证、历史解释、家国情怀</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96863">
                <a:tc>
                  <a:txBody>
                    <a:bodyPr/>
                    <a:lstStyle/>
                    <a:p>
                      <a:pPr marL="0" marR="0" lvl="0" indent="0" algn="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45</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唐朝谱牒改革</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选修一</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中国古代史</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概括内容、简析作用</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史料实证、历史解释</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98450">
                <a:tc>
                  <a:txBody>
                    <a:bodyPr/>
                    <a:lstStyle/>
                    <a:p>
                      <a:pPr marL="0" marR="0" lvl="0" indent="0" algn="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46</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英国议会改革</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选修二</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世界近代史</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概括变化、说明作用</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史料实证、历史解释</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96863">
                <a:tc>
                  <a:txBody>
                    <a:bodyPr/>
                    <a:lstStyle/>
                    <a:p>
                      <a:pPr marL="0" marR="0" lvl="0" indent="0" algn="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47</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越南战争</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选修三</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世界现代史</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简析原因、分析原因</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史料实证、历史解释、家国情怀</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98450">
                <a:tc>
                  <a:txBody>
                    <a:bodyPr/>
                    <a:lstStyle/>
                    <a:p>
                      <a:pPr marL="0" marR="0" lvl="0" indent="0" algn="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48</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评价唐朝高仙芝</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选修四</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中国古代史</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概括背景、评述功过</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史料实证、历史解释</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652" name="Group 148"/>
          <p:cNvGraphicFramePr>
            <a:graphicFrameLocks noGrp="1"/>
          </p:cNvGraphicFramePr>
          <p:nvPr/>
        </p:nvGraphicFramePr>
        <p:xfrm>
          <a:off x="228600" y="228600"/>
          <a:ext cx="8610600" cy="6184900"/>
        </p:xfrm>
        <a:graphic>
          <a:graphicData uri="http://schemas.openxmlformats.org/drawingml/2006/table">
            <a:tbl>
              <a:tblPr/>
              <a:tblGrid>
                <a:gridCol w="508000"/>
                <a:gridCol w="1457325"/>
                <a:gridCol w="1014413"/>
                <a:gridCol w="1239837"/>
                <a:gridCol w="1647825"/>
                <a:gridCol w="2743200"/>
              </a:tblGrid>
              <a:tr h="428579">
                <a:tc gridSpan="6">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en-US" altLang="zh-CN" sz="20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2017</a:t>
                      </a:r>
                      <a:r>
                        <a:rPr kumimoji="0" lang="zh-CN" altLang="en-US" sz="20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年高考全国卷（</a:t>
                      </a:r>
                      <a:r>
                        <a:rPr kumimoji="0" lang="en-US" altLang="zh-CN" sz="20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1</a:t>
                      </a:r>
                      <a:r>
                        <a:rPr kumimoji="0" lang="zh-CN" altLang="en-US" sz="20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）历史学科核心素养考查情况</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r>
              <a:tr h="296830">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rgbClr val="0000FF"/>
                          </a:solidFill>
                          <a:effectLst/>
                          <a:latin typeface="楷体" panose="02010609060101010101" pitchFamily="49" charset="-122"/>
                          <a:ea typeface="楷体" panose="02010609060101010101" pitchFamily="49" charset="-122"/>
                        </a:rPr>
                        <a:t>题号</a:t>
                      </a:r>
                      <a:endParaRPr kumimoji="0" lang="zh-CN" altLang="en-US" sz="1800" b="0" i="0" u="none" strike="noStrike" cap="none" normalizeH="0" baseline="0" smtClean="0">
                        <a:ln>
                          <a:noFill/>
                        </a:ln>
                        <a:solidFill>
                          <a:srgbClr val="0000FF"/>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rgbClr val="0000FF"/>
                          </a:solidFill>
                          <a:effectLst/>
                          <a:latin typeface="楷体" panose="02010609060101010101" pitchFamily="49" charset="-122"/>
                          <a:ea typeface="楷体" panose="02010609060101010101" pitchFamily="49" charset="-122"/>
                        </a:rPr>
                        <a:t>考点</a:t>
                      </a:r>
                      <a:endParaRPr kumimoji="0" lang="zh-CN" altLang="en-US" sz="1800" b="0" i="0" u="none" strike="noStrike" cap="none" normalizeH="0" baseline="0" smtClean="0">
                        <a:ln>
                          <a:noFill/>
                        </a:ln>
                        <a:solidFill>
                          <a:srgbClr val="0000FF"/>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rgbClr val="0000FF"/>
                          </a:solidFill>
                          <a:effectLst/>
                          <a:latin typeface="楷体" panose="02010609060101010101" pitchFamily="49" charset="-122"/>
                          <a:ea typeface="楷体" panose="02010609060101010101" pitchFamily="49" charset="-122"/>
                        </a:rPr>
                        <a:t>专题</a:t>
                      </a:r>
                      <a:endParaRPr kumimoji="0" lang="zh-CN" altLang="en-US" sz="1800" b="0" i="0" u="none" strike="noStrike" cap="none" normalizeH="0" baseline="0" smtClean="0">
                        <a:ln>
                          <a:noFill/>
                        </a:ln>
                        <a:solidFill>
                          <a:srgbClr val="0000FF"/>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rgbClr val="0000FF"/>
                          </a:solidFill>
                          <a:effectLst/>
                          <a:latin typeface="楷体" panose="02010609060101010101" pitchFamily="49" charset="-122"/>
                          <a:ea typeface="楷体" panose="02010609060101010101" pitchFamily="49" charset="-122"/>
                        </a:rPr>
                        <a:t>通史分期</a:t>
                      </a:r>
                      <a:endParaRPr kumimoji="0" lang="zh-CN" altLang="en-US" sz="1800" b="0" i="0" u="none" strike="noStrike" cap="none" normalizeH="0" baseline="0" smtClean="0">
                        <a:ln>
                          <a:noFill/>
                        </a:ln>
                        <a:solidFill>
                          <a:srgbClr val="0000FF"/>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rgbClr val="0000FF"/>
                          </a:solidFill>
                          <a:effectLst/>
                          <a:latin typeface="楷体" panose="02010609060101010101" pitchFamily="49" charset="-122"/>
                          <a:ea typeface="楷体" panose="02010609060101010101" pitchFamily="49" charset="-122"/>
                        </a:rPr>
                        <a:t>设问关键词</a:t>
                      </a:r>
                      <a:endParaRPr kumimoji="0" lang="zh-CN" altLang="en-US" sz="1800" b="0" i="0" u="none" strike="noStrike" cap="none" normalizeH="0" baseline="0" smtClean="0">
                        <a:ln>
                          <a:noFill/>
                        </a:ln>
                        <a:solidFill>
                          <a:srgbClr val="0000FF"/>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rgbClr val="0000FF"/>
                          </a:solidFill>
                          <a:effectLst/>
                          <a:latin typeface="楷体" panose="02010609060101010101" pitchFamily="49" charset="-122"/>
                          <a:ea typeface="楷体" panose="02010609060101010101" pitchFamily="49" charset="-122"/>
                        </a:rPr>
                        <a:t>核心素养</a:t>
                      </a:r>
                      <a:endParaRPr kumimoji="0" lang="zh-CN" altLang="en-US" sz="1800" b="0" i="0" u="none" strike="noStrike" cap="none" normalizeH="0" baseline="0" smtClean="0">
                        <a:ln>
                          <a:noFill/>
                        </a:ln>
                        <a:solidFill>
                          <a:srgbClr val="0000FF"/>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98417">
                <a:tc>
                  <a:txBody>
                    <a:bodyPr/>
                    <a:lstStyle/>
                    <a:p>
                      <a:pPr marL="0" marR="0" lvl="0" indent="0" algn="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24</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lang="zh-CN" altLang="en-US" sz="1200" b="1" smtClean="0">
                          <a:ln>
                            <a:noFill/>
                          </a:ln>
                          <a:effectLst/>
                          <a:latin typeface="楷体" panose="02010609060101010101" pitchFamily="49" charset="-122"/>
                          <a:ea typeface="楷体" panose="02010609060101010101" pitchFamily="49" charset="-122"/>
                          <a:sym typeface="+mn-ea"/>
                        </a:rPr>
                        <a:t>古代政治</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必修一</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中国古代史</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说明</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时空观念、史料实证、家国情怀</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98417">
                <a:tc>
                  <a:txBody>
                    <a:bodyPr/>
                    <a:lstStyle/>
                    <a:p>
                      <a:pPr marL="0" marR="0" lvl="0" indent="0" algn="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25</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古代</a:t>
                      </a:r>
                      <a:r>
                        <a:rPr lang="zh-CN" altLang="en-US" sz="1200" b="1" smtClean="0">
                          <a:ln>
                            <a:noFill/>
                          </a:ln>
                          <a:effectLst/>
                          <a:latin typeface="楷体" panose="02010609060101010101" pitchFamily="49" charset="-122"/>
                          <a:ea typeface="楷体" panose="02010609060101010101" pitchFamily="49" charset="-122"/>
                          <a:sym typeface="+mn-ea"/>
                        </a:rPr>
                        <a:t>政治</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必修一</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中国古代史</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据此可知</a:t>
                      </a: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时空观念、史料实证 </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96830">
                <a:tc>
                  <a:txBody>
                    <a:bodyPr/>
                    <a:lstStyle/>
                    <a:p>
                      <a:pPr marL="0" marR="0" lvl="0" indent="0" algn="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26</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古代政治</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必修一</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中国古代史</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认定</a:t>
                      </a: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时空观念、历史解释</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98417">
                <a:tc>
                  <a:txBody>
                    <a:bodyPr/>
                    <a:lstStyle/>
                    <a:p>
                      <a:pPr marL="0" marR="0" lvl="0" indent="0" algn="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27</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古代经济</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必修二</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中国古代史</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反映</a:t>
                      </a: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唯物史观、史料实证</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96830">
                <a:tc>
                  <a:txBody>
                    <a:bodyPr/>
                    <a:lstStyle/>
                    <a:p>
                      <a:pPr marL="0" marR="0" lvl="0" indent="0" algn="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28</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lang="zh-CN" altLang="en-US" sz="1200" b="1" smtClean="0">
                          <a:ln>
                            <a:noFill/>
                          </a:ln>
                          <a:effectLst/>
                          <a:latin typeface="楷体" panose="02010609060101010101" pitchFamily="49" charset="-122"/>
                          <a:ea typeface="楷体" panose="02010609060101010101" pitchFamily="49" charset="-122"/>
                          <a:sym typeface="+mn-ea"/>
                        </a:rPr>
                        <a:t>洋务运动</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必修二</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中国近代史</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举措</a:t>
                      </a: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时空观念、</a:t>
                      </a:r>
                      <a:r>
                        <a:rPr lang="zh-CN" altLang="en-US" sz="1200" b="1" smtClean="0">
                          <a:ln>
                            <a:noFill/>
                          </a:ln>
                          <a:effectLst/>
                          <a:latin typeface="楷体" panose="02010609060101010101" pitchFamily="49" charset="-122"/>
                          <a:ea typeface="楷体" panose="02010609060101010101" pitchFamily="49" charset="-122"/>
                          <a:sym typeface="+mn-ea"/>
                        </a:rPr>
                        <a:t>史料实证</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98417">
                <a:tc>
                  <a:txBody>
                    <a:bodyPr/>
                    <a:lstStyle/>
                    <a:p>
                      <a:pPr marL="0" marR="0" lvl="0" indent="0" algn="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29</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近代中国思想解放</a:t>
                      </a: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必修三</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中国近代史</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因素</a:t>
                      </a: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唯物史观、历史解释</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96830">
                <a:tc>
                  <a:txBody>
                    <a:bodyPr/>
                    <a:lstStyle/>
                    <a:p>
                      <a:pPr marL="0" marR="0" lvl="0" indent="0" algn="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30</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抗日战争</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必修一</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中国近代史</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贯彻</a:t>
                      </a: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时空观念、家国情怀</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98417">
                <a:tc>
                  <a:txBody>
                    <a:bodyPr/>
                    <a:lstStyle/>
                    <a:p>
                      <a:pPr marL="0" marR="0" lvl="0" indent="0" algn="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31</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改革开放</a:t>
                      </a: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必修二</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中国现代史</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主旨</a:t>
                      </a: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时空观念、历史解释</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96830">
                <a:tc>
                  <a:txBody>
                    <a:bodyPr/>
                    <a:lstStyle/>
                    <a:p>
                      <a:pPr marL="0" marR="0" lvl="0" indent="0" algn="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32</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雅典</a:t>
                      </a: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必修一</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世界古代史</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反映</a:t>
                      </a: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时空观念、历史解释</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98417">
                <a:tc>
                  <a:txBody>
                    <a:bodyPr/>
                    <a:lstStyle/>
                    <a:p>
                      <a:pPr marL="0" marR="0" lvl="0" indent="0" algn="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33</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英国工业革命</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必修二</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世界近代史</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可知</a:t>
                      </a: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lang="zh-CN" altLang="en-US" sz="1200" b="1" smtClean="0">
                          <a:ln>
                            <a:noFill/>
                          </a:ln>
                          <a:effectLst/>
                          <a:latin typeface="楷体" panose="02010609060101010101" pitchFamily="49" charset="-122"/>
                          <a:ea typeface="楷体" panose="02010609060101010101" pitchFamily="49" charset="-122"/>
                          <a:sym typeface="+mn-ea"/>
                        </a:rPr>
                        <a:t>史料实证</a:t>
                      </a: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、历史解释</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96830">
                <a:tc>
                  <a:txBody>
                    <a:bodyPr/>
                    <a:lstStyle/>
                    <a:p>
                      <a:pPr marL="0" marR="0" lvl="0" indent="0" algn="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34</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苏联经济</a:t>
                      </a: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必修二</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世界现代史</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表明</a:t>
                      </a: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时空观念、史料实证</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98417">
                <a:tc>
                  <a:txBody>
                    <a:bodyPr/>
                    <a:lstStyle/>
                    <a:p>
                      <a:pPr marL="0" marR="0" lvl="0" indent="0" algn="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35</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algn="l" defTabSz="914400" rtl="0" eaLnBrk="1" fontAlgn="b" latinLnBrk="0" hangingPunct="1">
                        <a:lnSpc>
                          <a:spcPct val="100000"/>
                        </a:lnSpc>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世界经济</a:t>
                      </a: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必修二</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世界现代史</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看出</a:t>
                      </a: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时空观念、历史解释</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536517">
                <a:tc>
                  <a:txBody>
                    <a:bodyPr/>
                    <a:lstStyle/>
                    <a:p>
                      <a:pPr marL="0" marR="0" lvl="0" indent="0" algn="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41</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民族主义</a:t>
                      </a: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必修一</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世近、中近</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说明作用、概括异同、原因</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唯物史观、时空观念、史料实证、家国情怀</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57190">
                <a:tc>
                  <a:txBody>
                    <a:bodyPr/>
                    <a:lstStyle/>
                    <a:p>
                      <a:pPr marL="0" marR="0" lvl="0" indent="0" algn="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42</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中西对比</a:t>
                      </a: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必修一、二三</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lang="zh-CN" altLang="en-US" sz="1200" b="1" smtClean="0">
                          <a:ln>
                            <a:noFill/>
                          </a:ln>
                          <a:effectLst/>
                          <a:latin typeface="楷体" panose="02010609060101010101" pitchFamily="49" charset="-122"/>
                          <a:ea typeface="楷体" panose="02010609060101010101" pitchFamily="49" charset="-122"/>
                          <a:sym typeface="+mn-ea"/>
                        </a:rPr>
                        <a:t>世近、中古</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自拟标题，阐述论证</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史料实证、历史解释、家国情怀</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97147">
                <a:tc>
                  <a:txBody>
                    <a:bodyPr/>
                    <a:lstStyle/>
                    <a:p>
                      <a:pPr marL="0" marR="0" lvl="0" indent="0" algn="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45</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80年代工资改革</a:t>
                      </a: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选修一</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中国现代史</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概括特点、说明意义</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史料实证、历史解释、</a:t>
                      </a:r>
                      <a:r>
                        <a:rPr lang="zh-CN" altLang="en-US" sz="1200" b="1" smtClean="0">
                          <a:ln>
                            <a:noFill/>
                          </a:ln>
                          <a:effectLst/>
                          <a:latin typeface="楷体" panose="02010609060101010101" pitchFamily="49" charset="-122"/>
                          <a:ea typeface="楷体" panose="02010609060101010101" pitchFamily="49" charset="-122"/>
                          <a:sym typeface="+mn-ea"/>
                        </a:rPr>
                        <a:t>家国情怀</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97147">
                <a:tc>
                  <a:txBody>
                    <a:bodyPr/>
                    <a:lstStyle/>
                    <a:p>
                      <a:pPr marL="0" marR="0" lvl="0" indent="0" algn="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46</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开罗会议</a:t>
                      </a: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选修三</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世界现代史</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说明意义、简析构想</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史料实证、历史解释</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98417">
                <a:tc>
                  <a:txBody>
                    <a:bodyPr/>
                    <a:lstStyle/>
                    <a:p>
                      <a:pPr marL="0" marR="0" lvl="0" indent="0" algn="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47</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评价季札</a:t>
                      </a: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选修四</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中国古代史</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说明原因、简析意义</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史料实证、历史解释</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文本框 217089"/>
          <p:cNvSpPr txBox="1"/>
          <p:nvPr/>
        </p:nvSpPr>
        <p:spPr>
          <a:xfrm>
            <a:off x="554038" y="1146175"/>
            <a:ext cx="8102600" cy="5129213"/>
          </a:xfrm>
          <a:prstGeom prst="rect">
            <a:avLst/>
          </a:prstGeom>
          <a:noFill/>
          <a:ln w="19050" cap="flat" cmpd="sng">
            <a:solidFill>
              <a:srgbClr val="FF0000"/>
            </a:solidFill>
            <a:prstDash val="solid"/>
            <a:miter/>
            <a:headEnd type="none" w="med" len="med"/>
            <a:tailEnd type="none" w="med" len="med"/>
          </a:ln>
        </p:spPr>
        <p:txBody>
          <a:bodyPr>
            <a:spAutoFit/>
          </a:bodyPr>
          <a:lstStyle/>
          <a:p>
            <a:pPr>
              <a:lnSpc>
                <a:spcPct val="130000"/>
              </a:lnSpc>
            </a:pPr>
            <a:r>
              <a:rPr lang="zh-CN" altLang="en-US" sz="2800" b="1" dirty="0">
                <a:latin typeface="楷体" panose="02010609060101010101" pitchFamily="49" charset="-122"/>
                <a:ea typeface="楷体" panose="02010609060101010101" pitchFamily="49" charset="-122"/>
              </a:rPr>
              <a:t>（</a:t>
            </a:r>
            <a:r>
              <a:rPr lang="zh-CN" altLang="zh-CN" sz="2800" b="1" dirty="0">
                <a:latin typeface="楷体" panose="02010609060101010101" pitchFamily="49" charset="-122"/>
                <a:ea typeface="楷体" panose="02010609060101010101" pitchFamily="49" charset="-122"/>
              </a:rPr>
              <a:t>201</a:t>
            </a:r>
            <a:r>
              <a:rPr lang="en-US" altLang="zh-CN" sz="2800" b="1" dirty="0">
                <a:latin typeface="楷体" panose="02010609060101010101" pitchFamily="49" charset="-122"/>
                <a:ea typeface="楷体" panose="02010609060101010101" pitchFamily="49" charset="-122"/>
              </a:rPr>
              <a:t>7</a:t>
            </a:r>
            <a:r>
              <a:rPr lang="zh-CN" altLang="zh-CN" sz="2800" b="1" dirty="0">
                <a:latin typeface="楷体" panose="02010609060101010101" pitchFamily="49" charset="-122"/>
                <a:ea typeface="楷体" panose="02010609060101010101" pitchFamily="49" charset="-122"/>
              </a:rPr>
              <a:t>-</a:t>
            </a:r>
            <a:r>
              <a:rPr lang="en-US" altLang="zh-CN" sz="2800" b="1" dirty="0">
                <a:latin typeface="楷体" panose="02010609060101010101" pitchFamily="49" charset="-122"/>
                <a:ea typeface="楷体" panose="02010609060101010101" pitchFamily="49" charset="-122"/>
              </a:rPr>
              <a:t>2</a:t>
            </a:r>
            <a:r>
              <a:rPr lang="zh-CN" altLang="zh-CN" sz="2800" b="1" dirty="0">
                <a:latin typeface="楷体" panose="02010609060101010101" pitchFamily="49" charset="-122"/>
                <a:ea typeface="楷体" panose="02010609060101010101" pitchFamily="49" charset="-122"/>
              </a:rPr>
              <a:t>-</a:t>
            </a:r>
            <a:r>
              <a:rPr lang="en-US" altLang="zh-CN" sz="2800" b="1" dirty="0">
                <a:latin typeface="楷体" panose="02010609060101010101" pitchFamily="49" charset="-122"/>
                <a:ea typeface="楷体" panose="02010609060101010101" pitchFamily="49" charset="-122"/>
              </a:rPr>
              <a:t>26</a:t>
            </a:r>
            <a:r>
              <a:rPr lang="zh-CN" altLang="en-US" sz="2800" b="1" dirty="0">
                <a:latin typeface="楷体" panose="02010609060101010101" pitchFamily="49" charset="-122"/>
                <a:ea typeface="楷体" panose="02010609060101010101" pitchFamily="49" charset="-122"/>
              </a:rPr>
              <a:t>）</a:t>
            </a:r>
            <a:r>
              <a:rPr lang="zh-CN" altLang="zh-CN" sz="2800" b="1" dirty="0">
                <a:latin typeface="楷体" panose="02010609060101010101" pitchFamily="49" charset="-122"/>
                <a:ea typeface="楷体" panose="02010609060101010101" pitchFamily="49" charset="-122"/>
              </a:rPr>
              <a:t>北朝时，嗜好奶类制品的北方人常常嘲笑南方人的喝茶习俗。唐中期，北方城市中，“多开店铺，煎茶卖之，不问道俗，投钱取饮。其茶自江、淮而来，舟车相继，所在山积”。据此可知，唐中期</a:t>
            </a:r>
            <a:endParaRPr lang="en-US" altLang="zh-CN" sz="2800" b="1" dirty="0">
              <a:latin typeface="楷体" panose="02010609060101010101" pitchFamily="49" charset="-122"/>
              <a:ea typeface="楷体" panose="02010609060101010101" pitchFamily="49" charset="-122"/>
            </a:endParaRPr>
          </a:p>
          <a:p>
            <a:pPr>
              <a:lnSpc>
                <a:spcPct val="130000"/>
              </a:lnSpc>
            </a:pPr>
            <a:r>
              <a:rPr lang="zh-CN" altLang="zh-CN" sz="2800" b="1" dirty="0">
                <a:latin typeface="楷体" panose="02010609060101010101" pitchFamily="49" charset="-122"/>
                <a:ea typeface="楷体" panose="02010609060101010101" pitchFamily="49" charset="-122"/>
              </a:rPr>
              <a:t>A．国家统一使南茶开始北运    </a:t>
            </a:r>
            <a:br>
              <a:rPr lang="zh-CN" altLang="zh-CN" sz="2800" b="1" dirty="0">
                <a:latin typeface="楷体" panose="02010609060101010101" pitchFamily="49" charset="-122"/>
                <a:ea typeface="楷体" panose="02010609060101010101" pitchFamily="49" charset="-122"/>
              </a:rPr>
            </a:br>
            <a:r>
              <a:rPr lang="zh-CN" altLang="zh-CN" sz="2800" b="1" dirty="0">
                <a:latin typeface="楷体" panose="02010609060101010101" pitchFamily="49" charset="-122"/>
                <a:ea typeface="楷体" panose="02010609060101010101" pitchFamily="49" charset="-122"/>
              </a:rPr>
              <a:t>B．南北方饮食习惯趋于一致 </a:t>
            </a:r>
          </a:p>
          <a:p>
            <a:pPr>
              <a:lnSpc>
                <a:spcPct val="130000"/>
              </a:lnSpc>
            </a:pPr>
            <a:r>
              <a:rPr lang="zh-CN" altLang="zh-CN" sz="2800" b="1" dirty="0">
                <a:solidFill>
                  <a:srgbClr val="FF0000"/>
                </a:solidFill>
                <a:latin typeface="楷体" panose="02010609060101010101" pitchFamily="49" charset="-122"/>
                <a:ea typeface="楷体" panose="02010609060101010101" pitchFamily="49" charset="-122"/>
              </a:rPr>
              <a:t>C．南方经济文化影响力上升</a:t>
            </a:r>
            <a:r>
              <a:rPr lang="zh-CN" altLang="zh-CN" sz="2800" b="1" dirty="0">
                <a:latin typeface="楷体" panose="02010609060101010101" pitchFamily="49" charset="-122"/>
                <a:ea typeface="楷体" panose="02010609060101010101" pitchFamily="49" charset="-122"/>
              </a:rPr>
              <a:t>       </a:t>
            </a:r>
            <a:br>
              <a:rPr lang="zh-CN" altLang="zh-CN" sz="2800" b="1" dirty="0">
                <a:latin typeface="楷体" panose="02010609060101010101" pitchFamily="49" charset="-122"/>
                <a:ea typeface="楷体" panose="02010609060101010101" pitchFamily="49" charset="-122"/>
              </a:rPr>
            </a:br>
            <a:r>
              <a:rPr lang="zh-CN" altLang="zh-CN" sz="2800" b="1" dirty="0">
                <a:latin typeface="楷体" panose="02010609060101010101" pitchFamily="49" charset="-122"/>
                <a:ea typeface="楷体" panose="02010609060101010101" pitchFamily="49" charset="-122"/>
              </a:rPr>
              <a:t>D．南方经济水平已超越北方</a:t>
            </a:r>
          </a:p>
        </p:txBody>
      </p:sp>
      <p:sp>
        <p:nvSpPr>
          <p:cNvPr id="50179" name="文本框 217092"/>
          <p:cNvSpPr txBox="1"/>
          <p:nvPr/>
        </p:nvSpPr>
        <p:spPr>
          <a:xfrm>
            <a:off x="2074863" y="304800"/>
            <a:ext cx="3944937" cy="522288"/>
          </a:xfrm>
          <a:prstGeom prst="rect">
            <a:avLst/>
          </a:prstGeom>
          <a:noFill/>
          <a:ln w="9525">
            <a:noFill/>
          </a:ln>
        </p:spPr>
        <p:txBody>
          <a:bodyPr>
            <a:spAutoFit/>
          </a:bodyPr>
          <a:lstStyle/>
          <a:p>
            <a:pPr>
              <a:spcBef>
                <a:spcPct val="50000"/>
              </a:spcBef>
            </a:pPr>
            <a:r>
              <a:rPr lang="zh-CN" altLang="en-US" sz="2800" b="1" dirty="0">
                <a:latin typeface="黑体" panose="02010609060101010101" pitchFamily="49" charset="-122"/>
                <a:ea typeface="黑体" panose="02010609060101010101" pitchFamily="49" charset="-122"/>
              </a:rPr>
              <a:t>高考真题</a:t>
            </a:r>
            <a:r>
              <a:rPr lang="en-US" altLang="zh-CN" sz="2800" b="1" dirty="0">
                <a:latin typeface="黑体" panose="02010609060101010101" pitchFamily="49" charset="-122"/>
                <a:ea typeface="黑体" panose="02010609060101010101" pitchFamily="49" charset="-122"/>
              </a:rPr>
              <a:t>----</a:t>
            </a:r>
            <a:r>
              <a:rPr lang="zh-CN" altLang="en-US" sz="2800" b="1" dirty="0">
                <a:latin typeface="黑体" panose="02010609060101010101" pitchFamily="49" charset="-122"/>
                <a:ea typeface="黑体" panose="02010609060101010101" pitchFamily="49" charset="-122"/>
              </a:rPr>
              <a:t>唯物史观</a:t>
            </a:r>
            <a:endParaRPr lang="zh-CN" altLang="en-US" sz="2800" b="1" dirty="0">
              <a:solidFill>
                <a:srgbClr val="FF0000"/>
              </a:solidFill>
              <a:latin typeface="黑体" panose="02010609060101010101" pitchFamily="49" charset="-122"/>
              <a:ea typeface="黑体" panose="02010609060101010101" pitchFamily="49"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文本框 217089"/>
          <p:cNvSpPr txBox="1"/>
          <p:nvPr/>
        </p:nvSpPr>
        <p:spPr>
          <a:xfrm>
            <a:off x="250825" y="995363"/>
            <a:ext cx="8607425" cy="4872037"/>
          </a:xfrm>
          <a:prstGeom prst="rect">
            <a:avLst/>
          </a:prstGeom>
          <a:noFill/>
          <a:ln w="19050" cap="flat" cmpd="sng">
            <a:solidFill>
              <a:srgbClr val="FF0000"/>
            </a:solidFill>
            <a:prstDash val="solid"/>
            <a:miter/>
            <a:headEnd type="none" w="med" len="med"/>
            <a:tailEnd type="none" w="med" len="med"/>
          </a:ln>
        </p:spPr>
        <p:txBody>
          <a:bodyPr>
            <a:spAutoFit/>
          </a:bodyPr>
          <a:lstStyle/>
          <a:p>
            <a:pPr marL="266700" indent="-266700">
              <a:lnSpc>
                <a:spcPts val="4665"/>
              </a:lnSpc>
            </a:pPr>
            <a:r>
              <a:rPr lang="zh-CN" altLang="zh-CN" sz="2800" b="1" dirty="0">
                <a:latin typeface="楷体" panose="02010609060101010101" pitchFamily="49" charset="-122"/>
                <a:ea typeface="楷体" panose="02010609060101010101" pitchFamily="49" charset="-122"/>
              </a:rPr>
              <a:t>（2017-</a:t>
            </a:r>
            <a:r>
              <a:rPr lang="en-US" altLang="zh-CN" sz="2800" b="1" dirty="0">
                <a:latin typeface="楷体" panose="02010609060101010101" pitchFamily="49" charset="-122"/>
                <a:ea typeface="楷体" panose="02010609060101010101" pitchFamily="49" charset="-122"/>
              </a:rPr>
              <a:t>1</a:t>
            </a:r>
            <a:r>
              <a:rPr lang="zh-CN" altLang="zh-CN" sz="2800" b="1" dirty="0">
                <a:latin typeface="楷体" panose="02010609060101010101" pitchFamily="49" charset="-122"/>
                <a:ea typeface="楷体" panose="02010609060101010101" pitchFamily="49" charset="-122"/>
              </a:rPr>
              <a:t>-</a:t>
            </a:r>
            <a:r>
              <a:rPr lang="en-US" altLang="zh-CN" sz="2800" b="1" dirty="0">
                <a:latin typeface="楷体" panose="02010609060101010101" pitchFamily="49" charset="-122"/>
                <a:ea typeface="楷体" panose="02010609060101010101" pitchFamily="49" charset="-122"/>
              </a:rPr>
              <a:t>24</a:t>
            </a:r>
            <a:r>
              <a:rPr lang="zh-CN" altLang="zh-CN" sz="2800" b="1" dirty="0">
                <a:latin typeface="楷体" panose="02010609060101010101" pitchFamily="49" charset="-122"/>
                <a:ea typeface="楷体" panose="02010609060101010101" pitchFamily="49" charset="-122"/>
              </a:rPr>
              <a:t>）</a:t>
            </a:r>
            <a:r>
              <a:rPr lang="zh-CN" altLang="zh-CN" sz="2800" b="1" dirty="0">
                <a:solidFill>
                  <a:srgbClr val="0000FF"/>
                </a:solidFill>
                <a:latin typeface="楷体" panose="02010609060101010101" pitchFamily="49" charset="-122"/>
                <a:ea typeface="楷体" panose="02010609060101010101" pitchFamily="49" charset="-122"/>
              </a:rPr>
              <a:t>周灭商</a:t>
            </a:r>
            <a:r>
              <a:rPr lang="zh-CN" altLang="zh-CN" sz="2800" b="1" dirty="0">
                <a:latin typeface="楷体" panose="02010609060101010101" pitchFamily="49" charset="-122"/>
                <a:ea typeface="楷体" panose="02010609060101010101" pitchFamily="49" charset="-122"/>
              </a:rPr>
              <a:t>之后，推行分封制，如封武王弟康叔于卫，都朝歌（今河南淇县）；封周公长子伯禽于鲁，都奄（今山东曲阜）；封召公奭于燕，都蓟（今北京）。分封</a:t>
            </a:r>
            <a:br>
              <a:rPr lang="zh-CN" altLang="zh-CN" sz="2800" b="1" dirty="0">
                <a:latin typeface="楷体" panose="02010609060101010101" pitchFamily="49" charset="-122"/>
                <a:ea typeface="楷体" panose="02010609060101010101" pitchFamily="49" charset="-122"/>
              </a:rPr>
            </a:br>
            <a:r>
              <a:rPr lang="zh-CN" altLang="zh-CN" sz="2800" b="1" dirty="0">
                <a:solidFill>
                  <a:srgbClr val="FF0000"/>
                </a:solidFill>
                <a:latin typeface="楷体" panose="02010609060101010101" pitchFamily="49" charset="-122"/>
                <a:ea typeface="楷体" panose="02010609060101010101" pitchFamily="49" charset="-122"/>
              </a:rPr>
              <a:t>A．推动了文化的交流与文化认同	</a:t>
            </a:r>
            <a:r>
              <a:rPr lang="zh-CN" altLang="zh-CN" sz="2800" b="1" dirty="0">
                <a:latin typeface="楷体" panose="02010609060101010101" pitchFamily="49" charset="-122"/>
                <a:ea typeface="楷体" panose="02010609060101010101" pitchFamily="49" charset="-122"/>
              </a:rPr>
              <a:t/>
            </a:r>
            <a:br>
              <a:rPr lang="zh-CN" altLang="zh-CN" sz="2800" b="1" dirty="0">
                <a:latin typeface="楷体" panose="02010609060101010101" pitchFamily="49" charset="-122"/>
                <a:ea typeface="楷体" panose="02010609060101010101" pitchFamily="49" charset="-122"/>
              </a:rPr>
            </a:br>
            <a:r>
              <a:rPr lang="zh-CN" altLang="zh-CN" sz="2800" b="1" dirty="0">
                <a:latin typeface="楷体" panose="02010609060101010101" pitchFamily="49" charset="-122"/>
                <a:ea typeface="楷体" panose="02010609060101010101" pitchFamily="49" charset="-122"/>
              </a:rPr>
              <a:t>B．强化了君主专制权力</a:t>
            </a:r>
            <a:br>
              <a:rPr lang="zh-CN" altLang="zh-CN" sz="2800" b="1" dirty="0">
                <a:latin typeface="楷体" panose="02010609060101010101" pitchFamily="49" charset="-122"/>
                <a:ea typeface="楷体" panose="02010609060101010101" pitchFamily="49" charset="-122"/>
              </a:rPr>
            </a:br>
            <a:r>
              <a:rPr lang="zh-CN" altLang="zh-CN" sz="2800" b="1" dirty="0">
                <a:latin typeface="楷体" panose="02010609060101010101" pitchFamily="49" charset="-122"/>
                <a:ea typeface="楷体" panose="02010609060101010101" pitchFamily="49" charset="-122"/>
              </a:rPr>
              <a:t>C．实现了王室对地方的直接控制	</a:t>
            </a:r>
            <a:br>
              <a:rPr lang="zh-CN" altLang="zh-CN" sz="2800" b="1" dirty="0">
                <a:latin typeface="楷体" panose="02010609060101010101" pitchFamily="49" charset="-122"/>
                <a:ea typeface="楷体" panose="02010609060101010101" pitchFamily="49" charset="-122"/>
              </a:rPr>
            </a:br>
            <a:r>
              <a:rPr lang="zh-CN" altLang="zh-CN" sz="2800" b="1" dirty="0">
                <a:latin typeface="楷体" panose="02010609060101010101" pitchFamily="49" charset="-122"/>
                <a:ea typeface="楷体" panose="02010609060101010101" pitchFamily="49" charset="-122"/>
              </a:rPr>
              <a:t>D．确立了贵族世袭特权</a:t>
            </a:r>
          </a:p>
        </p:txBody>
      </p:sp>
      <p:sp>
        <p:nvSpPr>
          <p:cNvPr id="54275" name="文本框 217092"/>
          <p:cNvSpPr txBox="1"/>
          <p:nvPr/>
        </p:nvSpPr>
        <p:spPr>
          <a:xfrm>
            <a:off x="2197100" y="309563"/>
            <a:ext cx="4295775" cy="522287"/>
          </a:xfrm>
          <a:prstGeom prst="rect">
            <a:avLst/>
          </a:prstGeom>
          <a:noFill/>
          <a:ln w="9525">
            <a:noFill/>
          </a:ln>
        </p:spPr>
        <p:txBody>
          <a:bodyPr>
            <a:spAutoFit/>
          </a:bodyPr>
          <a:lstStyle/>
          <a:p>
            <a:pPr>
              <a:spcBef>
                <a:spcPct val="50000"/>
              </a:spcBef>
            </a:pPr>
            <a:r>
              <a:rPr lang="zh-CN" altLang="en-US" sz="2800" b="1" dirty="0">
                <a:latin typeface="黑体" panose="02010609060101010101" pitchFamily="49" charset="-122"/>
                <a:ea typeface="黑体" panose="02010609060101010101" pitchFamily="49" charset="-122"/>
              </a:rPr>
              <a:t>高考真题</a:t>
            </a:r>
            <a:r>
              <a:rPr lang="en-US" altLang="zh-CN" sz="2800" b="1" dirty="0">
                <a:latin typeface="黑体" panose="02010609060101010101" pitchFamily="49" charset="-122"/>
                <a:ea typeface="黑体" panose="02010609060101010101" pitchFamily="49" charset="-122"/>
              </a:rPr>
              <a:t>----</a:t>
            </a:r>
            <a:r>
              <a:rPr lang="zh-CN" altLang="en-US" sz="2800" b="1" dirty="0">
                <a:latin typeface="黑体" panose="02010609060101010101" pitchFamily="49" charset="-122"/>
                <a:ea typeface="黑体" panose="02010609060101010101" pitchFamily="49" charset="-122"/>
              </a:rPr>
              <a:t>时空观念</a:t>
            </a:r>
            <a:endParaRPr lang="zh-CN" altLang="en-US" sz="2800" b="1" dirty="0">
              <a:solidFill>
                <a:srgbClr val="FF0000"/>
              </a:solidFill>
              <a:latin typeface="黑体" panose="02010609060101010101" pitchFamily="49" charset="-122"/>
              <a:ea typeface="黑体" panose="02010609060101010101" pitchFamily="49"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文本框 217089"/>
          <p:cNvSpPr txBox="1"/>
          <p:nvPr/>
        </p:nvSpPr>
        <p:spPr>
          <a:xfrm>
            <a:off x="250825" y="995363"/>
            <a:ext cx="8607425" cy="5516562"/>
          </a:xfrm>
          <a:prstGeom prst="rect">
            <a:avLst/>
          </a:prstGeom>
          <a:noFill/>
          <a:ln w="19050" cap="flat" cmpd="sng">
            <a:solidFill>
              <a:srgbClr val="FF0000"/>
            </a:solidFill>
            <a:prstDash val="solid"/>
            <a:miter/>
            <a:headEnd type="none" w="med" len="med"/>
            <a:tailEnd type="none" w="med" len="med"/>
          </a:ln>
        </p:spPr>
        <p:txBody>
          <a:bodyPr>
            <a:spAutoFit/>
          </a:bodyPr>
          <a:lstStyle/>
          <a:p>
            <a:pPr marL="266700" indent="-266700">
              <a:lnSpc>
                <a:spcPts val="4665"/>
              </a:lnSpc>
            </a:pPr>
            <a:r>
              <a:rPr lang="zh-CN" altLang="zh-CN" sz="2800" b="1" dirty="0">
                <a:latin typeface="楷体" panose="02010609060101010101" pitchFamily="49" charset="-122"/>
                <a:ea typeface="楷体" panose="02010609060101010101" pitchFamily="49" charset="-122"/>
              </a:rPr>
              <a:t>（2017-</a:t>
            </a:r>
            <a:r>
              <a:rPr lang="en-US" altLang="zh-CN" sz="2800" b="1" dirty="0">
                <a:latin typeface="楷体" panose="02010609060101010101" pitchFamily="49" charset="-122"/>
                <a:ea typeface="楷体" panose="02010609060101010101" pitchFamily="49" charset="-122"/>
              </a:rPr>
              <a:t>1</a:t>
            </a:r>
            <a:r>
              <a:rPr lang="zh-CN" altLang="zh-CN" sz="2800" b="1" dirty="0">
                <a:latin typeface="楷体" panose="02010609060101010101" pitchFamily="49" charset="-122"/>
                <a:ea typeface="楷体" panose="02010609060101010101" pitchFamily="49" charset="-122"/>
              </a:rPr>
              <a:t>-</a:t>
            </a:r>
            <a:r>
              <a:rPr lang="en-US" altLang="zh-CN" sz="2800" b="1" dirty="0">
                <a:latin typeface="楷体" panose="02010609060101010101" pitchFamily="49" charset="-122"/>
                <a:ea typeface="楷体" panose="02010609060101010101" pitchFamily="49" charset="-122"/>
              </a:rPr>
              <a:t>30</a:t>
            </a:r>
            <a:r>
              <a:rPr lang="zh-CN" altLang="zh-CN" sz="2800" b="1" dirty="0">
                <a:latin typeface="楷体" panose="02010609060101010101" pitchFamily="49" charset="-122"/>
                <a:ea typeface="楷体" panose="02010609060101010101" pitchFamily="49" charset="-122"/>
              </a:rPr>
              <a:t>）</a:t>
            </a:r>
            <a:r>
              <a:rPr lang="zh-CN" altLang="en-US" sz="2800" b="1" dirty="0">
                <a:solidFill>
                  <a:srgbClr val="0000FF"/>
                </a:solidFill>
                <a:latin typeface="楷体" panose="02010609060101010101" pitchFamily="49" charset="-122"/>
                <a:ea typeface="楷体" panose="02010609060101010101" pitchFamily="49" charset="-122"/>
              </a:rPr>
              <a:t>陕甘宁边区</a:t>
            </a:r>
            <a:r>
              <a:rPr lang="zh-CN" altLang="en-US" sz="2800" b="1" dirty="0">
                <a:latin typeface="楷体" panose="02010609060101010101" pitchFamily="49" charset="-122"/>
                <a:ea typeface="楷体" panose="02010609060101010101" pitchFamily="49" charset="-122"/>
              </a:rPr>
              <a:t>在一份文件中讲到：“政府的各种政策，应当根据各阶级的共同利害出发，凡是只对一阶级有利，对另一阶级有害的便不能作为政策决定的依据</a:t>
            </a: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现在则工人、农民、地主、资本家，都是平等的权利。”这一精神的贯彻</a:t>
            </a:r>
          </a:p>
          <a:p>
            <a:pPr marL="266700" indent="-266700">
              <a:lnSpc>
                <a:spcPts val="4665"/>
              </a:lnSpc>
            </a:pPr>
            <a:r>
              <a:rPr lang="en-US" altLang="zh-CN" sz="2800" b="1" dirty="0">
                <a:latin typeface="楷体" panose="02010609060101010101" pitchFamily="49" charset="-122"/>
                <a:ea typeface="楷体" panose="02010609060101010101" pitchFamily="49" charset="-122"/>
              </a:rPr>
              <a:t>  A</a:t>
            </a:r>
            <a:r>
              <a:rPr lang="zh-CN" altLang="en-US" sz="2800" b="1" dirty="0">
                <a:latin typeface="楷体" panose="02010609060101010101" pitchFamily="49" charset="-122"/>
                <a:ea typeface="楷体" panose="02010609060101010101" pitchFamily="49" charset="-122"/>
              </a:rPr>
              <a:t>．推动了土地革命的顺利开展</a:t>
            </a:r>
          </a:p>
          <a:p>
            <a:pPr marL="266700" indent="-266700">
              <a:lnSpc>
                <a:spcPts val="4665"/>
              </a:lnSpc>
            </a:pPr>
            <a:r>
              <a:rPr lang="en-US" altLang="zh-CN" sz="2800" b="1" dirty="0">
                <a:solidFill>
                  <a:srgbClr val="FF0000"/>
                </a:solidFill>
                <a:latin typeface="楷体" panose="02010609060101010101" pitchFamily="49" charset="-122"/>
                <a:ea typeface="楷体" panose="02010609060101010101" pitchFamily="49" charset="-122"/>
              </a:rPr>
              <a:t>  B</a:t>
            </a:r>
            <a:r>
              <a:rPr lang="zh-CN" altLang="en-US" sz="2800" b="1" dirty="0">
                <a:solidFill>
                  <a:srgbClr val="FF0000"/>
                </a:solidFill>
                <a:latin typeface="楷体" panose="02010609060101010101" pitchFamily="49" charset="-122"/>
                <a:ea typeface="楷体" panose="02010609060101010101" pitchFamily="49" charset="-122"/>
              </a:rPr>
              <a:t>．适应了民族战争新形势的需要</a:t>
            </a:r>
          </a:p>
          <a:p>
            <a:pPr marL="266700" indent="-266700">
              <a:lnSpc>
                <a:spcPts val="4665"/>
              </a:lnSpc>
            </a:pPr>
            <a:r>
              <a:rPr lang="en-US" altLang="zh-CN" sz="2800" b="1" dirty="0">
                <a:latin typeface="楷体" panose="02010609060101010101" pitchFamily="49" charset="-122"/>
                <a:ea typeface="楷体" panose="02010609060101010101" pitchFamily="49" charset="-122"/>
              </a:rPr>
              <a:t>  C</a:t>
            </a:r>
            <a:r>
              <a:rPr lang="zh-CN" altLang="en-US" sz="2800" b="1" dirty="0">
                <a:latin typeface="楷体" panose="02010609060101010101" pitchFamily="49" charset="-122"/>
                <a:ea typeface="楷体" panose="02010609060101010101" pitchFamily="49" charset="-122"/>
              </a:rPr>
              <a:t>．巩固了国民革命的社会基础</a:t>
            </a:r>
            <a:endParaRPr lang="en-US" altLang="zh-CN" sz="2800" b="1" dirty="0">
              <a:latin typeface="楷体" panose="02010609060101010101" pitchFamily="49" charset="-122"/>
              <a:ea typeface="楷体" panose="02010609060101010101" pitchFamily="49" charset="-122"/>
            </a:endParaRPr>
          </a:p>
          <a:p>
            <a:pPr marL="266700" indent="-266700">
              <a:lnSpc>
                <a:spcPts val="4665"/>
              </a:lnSpc>
            </a:pPr>
            <a:r>
              <a:rPr lang="en-US" altLang="zh-CN" sz="2800" b="1" dirty="0">
                <a:latin typeface="楷体" panose="02010609060101010101" pitchFamily="49" charset="-122"/>
                <a:ea typeface="楷体" panose="02010609060101010101" pitchFamily="49" charset="-122"/>
              </a:rPr>
              <a:t>  D</a:t>
            </a:r>
            <a:r>
              <a:rPr lang="zh-CN" altLang="en-US" sz="2800" b="1" dirty="0">
                <a:latin typeface="楷体" panose="02010609060101010101" pitchFamily="49" charset="-122"/>
                <a:ea typeface="楷体" panose="02010609060101010101" pitchFamily="49" charset="-122"/>
              </a:rPr>
              <a:t>．壮大了反抗国民党政府的力量</a:t>
            </a:r>
            <a:endParaRPr lang="zh-CN" altLang="zh-CN" sz="2800" b="1" dirty="0">
              <a:latin typeface="楷体" panose="02010609060101010101" pitchFamily="49" charset="-122"/>
              <a:ea typeface="楷体" panose="02010609060101010101" pitchFamily="49" charset="-122"/>
            </a:endParaRPr>
          </a:p>
        </p:txBody>
      </p:sp>
      <p:sp>
        <p:nvSpPr>
          <p:cNvPr id="55299" name="文本框 217092"/>
          <p:cNvSpPr txBox="1"/>
          <p:nvPr/>
        </p:nvSpPr>
        <p:spPr>
          <a:xfrm>
            <a:off x="2197100" y="309563"/>
            <a:ext cx="4295775" cy="522287"/>
          </a:xfrm>
          <a:prstGeom prst="rect">
            <a:avLst/>
          </a:prstGeom>
          <a:noFill/>
          <a:ln w="9525">
            <a:noFill/>
          </a:ln>
        </p:spPr>
        <p:txBody>
          <a:bodyPr>
            <a:spAutoFit/>
          </a:bodyPr>
          <a:lstStyle/>
          <a:p>
            <a:pPr>
              <a:spcBef>
                <a:spcPct val="50000"/>
              </a:spcBef>
            </a:pPr>
            <a:r>
              <a:rPr lang="zh-CN" altLang="en-US" sz="2800" b="1" dirty="0">
                <a:latin typeface="黑体" panose="02010609060101010101" pitchFamily="49" charset="-122"/>
                <a:ea typeface="黑体" panose="02010609060101010101" pitchFamily="49" charset="-122"/>
              </a:rPr>
              <a:t>高考真题</a:t>
            </a:r>
            <a:r>
              <a:rPr lang="en-US" altLang="zh-CN" sz="2800" b="1" dirty="0">
                <a:latin typeface="黑体" panose="02010609060101010101" pitchFamily="49" charset="-122"/>
                <a:ea typeface="黑体" panose="02010609060101010101" pitchFamily="49" charset="-122"/>
              </a:rPr>
              <a:t>----</a:t>
            </a:r>
            <a:r>
              <a:rPr lang="zh-CN" altLang="en-US" sz="2800" b="1" dirty="0">
                <a:latin typeface="黑体" panose="02010609060101010101" pitchFamily="49" charset="-122"/>
                <a:ea typeface="黑体" panose="02010609060101010101" pitchFamily="49" charset="-122"/>
              </a:rPr>
              <a:t>时空观念</a:t>
            </a:r>
            <a:endParaRPr lang="zh-CN" altLang="en-US" sz="2800" b="1" dirty="0">
              <a:solidFill>
                <a:srgbClr val="FF0000"/>
              </a:solidFill>
              <a:latin typeface="黑体" panose="02010609060101010101" pitchFamily="49" charset="-122"/>
              <a:ea typeface="黑体" panose="02010609060101010101" pitchFamily="49"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矩形 5"/>
          <p:cNvSpPr/>
          <p:nvPr/>
        </p:nvSpPr>
        <p:spPr>
          <a:xfrm>
            <a:off x="304800" y="1600200"/>
            <a:ext cx="8153400" cy="1816100"/>
          </a:xfrm>
          <a:prstGeom prst="rect">
            <a:avLst/>
          </a:prstGeom>
          <a:noFill/>
          <a:ln w="9525">
            <a:noFill/>
          </a:ln>
        </p:spPr>
        <p:txBody>
          <a:bodyPr>
            <a:spAutoFit/>
          </a:bodyPr>
          <a:lstStyle/>
          <a:p>
            <a:r>
              <a:rPr lang="zh-CN" altLang="en-US" sz="2800" b="1" dirty="0">
                <a:solidFill>
                  <a:srgbClr val="FF0000"/>
                </a:solidFill>
                <a:latin typeface="Arial" panose="020B0604020202020204" pitchFamily="34" charset="0"/>
              </a:rPr>
              <a:t>含义：</a:t>
            </a:r>
            <a:r>
              <a:rPr lang="zh-CN" altLang="en-US" sz="2800" b="1" dirty="0">
                <a:latin typeface="Arial" panose="020B0604020202020204" pitchFamily="34" charset="0"/>
              </a:rPr>
              <a:t>在坚持中国的君主专制制度和传统的伦理道德、纲常名教的基础上，引进、学习和使用西方的科学技术、生产工业、以求富国强兵，来挽救统治危机。</a:t>
            </a:r>
          </a:p>
        </p:txBody>
      </p:sp>
      <p:sp>
        <p:nvSpPr>
          <p:cNvPr id="57347" name="Rectangle 14"/>
          <p:cNvSpPr/>
          <p:nvPr/>
        </p:nvSpPr>
        <p:spPr>
          <a:xfrm>
            <a:off x="352425" y="685800"/>
            <a:ext cx="1833563" cy="584200"/>
          </a:xfrm>
          <a:prstGeom prst="rect">
            <a:avLst/>
          </a:prstGeom>
          <a:noFill/>
          <a:ln w="9525" cap="flat" cmpd="sng">
            <a:solidFill>
              <a:srgbClr val="000000"/>
            </a:solidFill>
            <a:prstDash val="solid"/>
            <a:miter/>
            <a:headEnd type="none" w="med" len="med"/>
            <a:tailEnd type="none" w="med" len="med"/>
          </a:ln>
        </p:spPr>
        <p:txBody>
          <a:bodyPr wrap="none" anchor="ctr">
            <a:spAutoFit/>
          </a:bodyPr>
          <a:lstStyle/>
          <a:p>
            <a:r>
              <a:rPr lang="zh-CN" altLang="en-US" sz="3200" b="1" dirty="0">
                <a:latin typeface="Times New Roman" panose="02020603050405020304" pitchFamily="18" charset="0"/>
              </a:rPr>
              <a:t>中体西用</a:t>
            </a:r>
            <a:endParaRPr lang="en-US" altLang="en-US" sz="3200" b="1" dirty="0">
              <a:latin typeface="Times New Roman" panose="02020603050405020304" pitchFamily="18" charset="0"/>
            </a:endParaRPr>
          </a:p>
        </p:txBody>
      </p:sp>
      <p:sp>
        <p:nvSpPr>
          <p:cNvPr id="57348" name="矩形 8"/>
          <p:cNvSpPr/>
          <p:nvPr/>
        </p:nvSpPr>
        <p:spPr>
          <a:xfrm>
            <a:off x="304800" y="3770313"/>
            <a:ext cx="8153400" cy="954087"/>
          </a:xfrm>
          <a:prstGeom prst="rect">
            <a:avLst/>
          </a:prstGeom>
          <a:noFill/>
          <a:ln w="9525">
            <a:noFill/>
          </a:ln>
        </p:spPr>
        <p:txBody>
          <a:bodyPr>
            <a:spAutoFit/>
          </a:bodyPr>
          <a:lstStyle/>
          <a:p>
            <a:r>
              <a:rPr lang="zh-CN" altLang="en-US" sz="2800" b="1" dirty="0">
                <a:solidFill>
                  <a:srgbClr val="FF0000"/>
                </a:solidFill>
                <a:latin typeface="Arial" panose="020B0604020202020204" pitchFamily="34" charset="0"/>
              </a:rPr>
              <a:t>传统评价：</a:t>
            </a:r>
            <a:r>
              <a:rPr lang="zh-CN" altLang="en-US" sz="2800" b="1" dirty="0">
                <a:latin typeface="Arial" panose="020B0604020202020204" pitchFamily="34" charset="0"/>
              </a:rPr>
              <a:t>对西方的学习局限在器物层面，没有深入到制度层面。</a:t>
            </a:r>
          </a:p>
        </p:txBody>
      </p:sp>
      <p:sp>
        <p:nvSpPr>
          <p:cNvPr id="7" name="标题 420865"/>
          <p:cNvSpPr>
            <a:spLocks noGrp="1" noRot="1" noChangeArrowheads="1"/>
          </p:cNvSpPr>
          <p:nvPr>
            <p:ph type="title"/>
          </p:nvPr>
        </p:nvSpPr>
        <p:spPr>
          <a:xfrm>
            <a:off x="762000" y="0"/>
            <a:ext cx="7010400" cy="838200"/>
          </a:xfrm>
        </p:spPr>
        <p:txBody>
          <a:bodyPr vert="horz" lIns="91440" tIns="45720" rIns="91440" bIns="45720" rtlCol="0" anchor="b">
            <a:noAutofit/>
          </a:bodyPr>
          <a:lstStyle/>
          <a:p>
            <a:pPr marL="0" marR="0" lvl="0" indent="0" algn="ctr" defTabSz="914400" rtl="0" eaLnBrk="1" fontAlgn="auto" latinLnBrk="0" hangingPunct="1">
              <a:lnSpc>
                <a:spcPts val="5800"/>
              </a:lnSpc>
              <a:spcBef>
                <a:spcPct val="0"/>
              </a:spcBef>
              <a:spcAft>
                <a:spcPts val="0"/>
              </a:spcAft>
              <a:buClrTx/>
              <a:buSzTx/>
              <a:buFontTx/>
              <a:buNone/>
              <a:defRPr/>
            </a:pPr>
            <a:r>
              <a:rPr kumimoji="0" lang="zh-CN" altLang="en-US" sz="4000" b="1" i="0" u="none" strike="noStrike" kern="1200" cap="none" spc="0" normalizeH="0" baseline="0" noProof="0" dirty="0" smtClean="0">
                <a:ln>
                  <a:noFill/>
                </a:ln>
                <a:solidFill>
                  <a:schemeClr val="tx1"/>
                </a:solidFill>
                <a:effectLst>
                  <a:outerShdw blurRad="63500" dist="38100" dir="5400000" algn="t" rotWithShape="0">
                    <a:prstClr val="black">
                      <a:alpha val="25000"/>
                    </a:prstClr>
                  </a:outerShdw>
                </a:effectLst>
                <a:uLnTx/>
                <a:uFillTx/>
                <a:latin typeface="楷体" panose="02010609060101010101" pitchFamily="49" charset="-122"/>
                <a:ea typeface="楷体" panose="02010609060101010101" pitchFamily="49" charset="-122"/>
                <a:cs typeface="+mj-cs"/>
              </a:rPr>
              <a:t>时空观念</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6"/>
          <p:cNvSpPr txBox="1"/>
          <p:nvPr/>
        </p:nvSpPr>
        <p:spPr>
          <a:xfrm>
            <a:off x="914400" y="2138363"/>
            <a:ext cx="6172200" cy="3692525"/>
          </a:xfrm>
          <a:prstGeom prst="rect">
            <a:avLst/>
          </a:prstGeom>
          <a:noFill/>
          <a:ln w="9525">
            <a:noFill/>
          </a:ln>
        </p:spPr>
        <p:txBody>
          <a:bodyPr>
            <a:spAutoFit/>
          </a:bodyPr>
          <a:lstStyle/>
          <a:p>
            <a:pPr>
              <a:lnSpc>
                <a:spcPct val="150000"/>
              </a:lnSpc>
            </a:pPr>
            <a:r>
              <a:rPr lang="zh-CN" altLang="en-US" sz="3600" b="1" dirty="0">
                <a:latin typeface="楷体" panose="02010609060101010101" pitchFamily="49" charset="-122"/>
                <a:ea typeface="楷体" panose="02010609060101010101" pitchFamily="49" charset="-122"/>
              </a:rPr>
              <a:t>      </a:t>
            </a:r>
            <a:r>
              <a:rPr lang="zh-CN" altLang="en-US" sz="4800" b="1" dirty="0">
                <a:ln w="22225">
                  <a:solidFill>
                    <a:schemeClr val="accent2"/>
                  </a:solidFill>
                  <a:prstDash val="solid"/>
                </a:ln>
                <a:solidFill>
                  <a:schemeClr val="accent2">
                    <a:lumMod val="40000"/>
                    <a:lumOff val="60000"/>
                  </a:schemeClr>
                </a:solidFill>
                <a:effectLst/>
                <a:latin typeface="楷体" panose="02010609060101010101" pitchFamily="49" charset="-122"/>
                <a:ea typeface="楷体" panose="02010609060101010101" pitchFamily="49" charset="-122"/>
              </a:rPr>
              <a:t>精细研究</a:t>
            </a:r>
          </a:p>
          <a:p>
            <a:pPr>
              <a:lnSpc>
                <a:spcPct val="150000"/>
              </a:lnSpc>
            </a:pPr>
            <a:r>
              <a:rPr lang="zh-CN" altLang="en-US" sz="3600" b="1" dirty="0">
                <a:latin typeface="楷体" panose="02010609060101010101" pitchFamily="49" charset="-122"/>
                <a:ea typeface="楷体" panose="02010609060101010101" pitchFamily="49" charset="-122"/>
              </a:rPr>
              <a:t>、    一、研考纲明方向     </a:t>
            </a:r>
            <a:r>
              <a:rPr lang="en-US" altLang="zh-CN" sz="3600" b="1" dirty="0">
                <a:latin typeface="楷体" panose="02010609060101010101" pitchFamily="49" charset="-122"/>
                <a:ea typeface="楷体" panose="02010609060101010101" pitchFamily="49" charset="-122"/>
              </a:rPr>
              <a:t/>
            </a:r>
            <a:br>
              <a:rPr lang="en-US" altLang="zh-CN" sz="3600" b="1" dirty="0">
                <a:latin typeface="楷体" panose="02010609060101010101" pitchFamily="49" charset="-122"/>
                <a:ea typeface="楷体" panose="02010609060101010101" pitchFamily="49" charset="-122"/>
              </a:rPr>
            </a:br>
            <a:r>
              <a:rPr lang="en-US" altLang="zh-CN" sz="3600" b="1" dirty="0">
                <a:latin typeface="楷体" panose="02010609060101010101" pitchFamily="49" charset="-122"/>
                <a:ea typeface="楷体" panose="02010609060101010101" pitchFamily="49" charset="-122"/>
              </a:rPr>
              <a:t>      </a:t>
            </a:r>
            <a:r>
              <a:rPr lang="zh-CN" altLang="en-US" sz="3600" b="1" dirty="0">
                <a:latin typeface="楷体" panose="02010609060101010101" pitchFamily="49" charset="-122"/>
                <a:ea typeface="楷体" panose="02010609060101010101" pitchFamily="49" charset="-122"/>
              </a:rPr>
              <a:t>二、研考题析规律</a:t>
            </a:r>
          </a:p>
          <a:p>
            <a:pPr>
              <a:lnSpc>
                <a:spcPct val="150000"/>
              </a:lnSpc>
            </a:pPr>
            <a:r>
              <a:rPr lang="en-US" altLang="zh-CN" sz="3600" b="1" dirty="0">
                <a:latin typeface="楷体" panose="02010609060101010101" pitchFamily="49" charset="-122"/>
                <a:ea typeface="楷体" panose="02010609060101010101" pitchFamily="49" charset="-122"/>
              </a:rPr>
              <a:t>      </a:t>
            </a:r>
            <a:endParaRPr lang="zh-CN" altLang="en-US" sz="3600" dirty="0">
              <a:latin typeface="楷体" panose="02010609060101010101" pitchFamily="49" charset="-122"/>
              <a:ea typeface="楷体" panose="02010609060101010101" pitchFamily="49"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4"/>
          <p:cNvSpPr/>
          <p:nvPr/>
        </p:nvSpPr>
        <p:spPr>
          <a:xfrm>
            <a:off x="304800" y="1336675"/>
            <a:ext cx="7848600" cy="522288"/>
          </a:xfrm>
          <a:prstGeom prst="rect">
            <a:avLst/>
          </a:prstGeom>
          <a:noFill/>
          <a:ln w="9525" cap="flat" cmpd="sng">
            <a:solidFill>
              <a:schemeClr val="bg1"/>
            </a:solidFill>
            <a:prstDash val="solid"/>
            <a:miter/>
            <a:headEnd type="none" w="med" len="med"/>
            <a:tailEnd type="none" w="med" len="med"/>
          </a:ln>
        </p:spPr>
        <p:txBody>
          <a:bodyPr wrap="none" anchor="ctr">
            <a:spAutoFit/>
          </a:bodyPr>
          <a:lstStyle/>
          <a:p>
            <a:r>
              <a:rPr lang="zh-CN" altLang="en-US" sz="2800" b="1" dirty="0">
                <a:latin typeface="Times New Roman" panose="02020603050405020304" pitchFamily="18" charset="0"/>
              </a:rPr>
              <a:t>核心素养：时空观念下对“中体西用” 的评价：</a:t>
            </a:r>
            <a:endParaRPr lang="en-US" altLang="en-US" sz="2800" b="1" dirty="0">
              <a:latin typeface="Times New Roman" panose="02020603050405020304" pitchFamily="18" charset="0"/>
            </a:endParaRPr>
          </a:p>
        </p:txBody>
      </p:sp>
      <p:sp>
        <p:nvSpPr>
          <p:cNvPr id="58371" name="矩形 6"/>
          <p:cNvSpPr/>
          <p:nvPr/>
        </p:nvSpPr>
        <p:spPr>
          <a:xfrm>
            <a:off x="228600" y="2362200"/>
            <a:ext cx="8610600" cy="2473325"/>
          </a:xfrm>
          <a:prstGeom prst="rect">
            <a:avLst/>
          </a:prstGeom>
          <a:noFill/>
          <a:ln w="9525" cap="flat" cmpd="sng">
            <a:solidFill>
              <a:schemeClr val="tx1"/>
            </a:solidFill>
            <a:prstDash val="solid"/>
            <a:miter/>
            <a:headEnd type="none" w="med" len="med"/>
            <a:tailEnd type="none" w="med" len="med"/>
          </a:ln>
        </p:spPr>
        <p:txBody>
          <a:bodyPr>
            <a:spAutoFit/>
          </a:bodyPr>
          <a:lstStyle/>
          <a:p>
            <a:pPr>
              <a:lnSpc>
                <a:spcPts val="2800"/>
              </a:lnSpc>
            </a:pPr>
            <a:r>
              <a:rPr lang="zh-CN" altLang="zh-CN" sz="2400" b="1" dirty="0">
                <a:solidFill>
                  <a:srgbClr val="000000"/>
                </a:solidFill>
                <a:latin typeface="楷体" panose="02010609060101010101" pitchFamily="49" charset="-122"/>
                <a:ea typeface="楷体" panose="02010609060101010101" pitchFamily="49" charset="-122"/>
              </a:rPr>
              <a:t>“中体西用”后来久被指为包庇封建，其实，那个时候的中国，天下滔滔，多的是泥古而顽梗的士人，在封建主义充斥的天地里，欲破启锢闭，引入若干资本主义文化，除了“中体西用”还不可能提出另一种更好的宗旨。如果没有“中体”作为前提，“西用”无所依托，它在中国是进不了门，落不了户的。</a:t>
            </a:r>
          </a:p>
          <a:p>
            <a:r>
              <a:rPr lang="en-US" altLang="zh-CN" dirty="0">
                <a:latin typeface="Arial" panose="020B0604020202020204" pitchFamily="34" charset="0"/>
              </a:rPr>
              <a:t>                                        </a:t>
            </a:r>
          </a:p>
          <a:p>
            <a:r>
              <a:rPr lang="en-US" altLang="zh-CN" dirty="0">
                <a:latin typeface="Arial" panose="020B0604020202020204" pitchFamily="34" charset="0"/>
              </a:rPr>
              <a:t>                                                       </a:t>
            </a:r>
            <a:r>
              <a:rPr lang="zh-CN" altLang="zh-CN" sz="2000" b="1" dirty="0">
                <a:latin typeface="Arial" panose="020B0604020202020204" pitchFamily="34" charset="0"/>
              </a:rPr>
              <a:t>——陈旭麓《近代中国社会的新陈代谢》</a:t>
            </a:r>
            <a:endParaRPr lang="zh-CN" altLang="en-US" sz="2000" b="1" dirty="0">
              <a:latin typeface="Arial" panose="020B0604020202020204" pitchFamily="34" charset="0"/>
            </a:endParaRPr>
          </a:p>
        </p:txBody>
      </p:sp>
      <p:sp>
        <p:nvSpPr>
          <p:cNvPr id="6" name="标题 420865"/>
          <p:cNvSpPr>
            <a:spLocks noGrp="1" noRot="1" noChangeArrowheads="1"/>
          </p:cNvSpPr>
          <p:nvPr>
            <p:ph type="title"/>
          </p:nvPr>
        </p:nvSpPr>
        <p:spPr>
          <a:xfrm>
            <a:off x="762000" y="228600"/>
            <a:ext cx="7010400" cy="838200"/>
          </a:xfrm>
        </p:spPr>
        <p:txBody>
          <a:bodyPr vert="horz" lIns="91440" tIns="45720" rIns="91440" bIns="45720" rtlCol="0" anchor="b">
            <a:noAutofit/>
          </a:bodyPr>
          <a:lstStyle/>
          <a:p>
            <a:pPr marL="0" marR="0" lvl="0" indent="0" algn="ctr" defTabSz="914400" rtl="0" eaLnBrk="1" fontAlgn="auto" latinLnBrk="0" hangingPunct="1">
              <a:lnSpc>
                <a:spcPts val="5800"/>
              </a:lnSpc>
              <a:spcBef>
                <a:spcPct val="0"/>
              </a:spcBef>
              <a:spcAft>
                <a:spcPts val="0"/>
              </a:spcAft>
              <a:buClrTx/>
              <a:buSzTx/>
              <a:buFontTx/>
              <a:buNone/>
              <a:defRPr/>
            </a:pPr>
            <a:r>
              <a:rPr kumimoji="0" lang="zh-CN" altLang="en-US" sz="4000" b="1" i="0" u="none" strike="noStrike" kern="1200" cap="none" spc="0" normalizeH="0" baseline="0" noProof="0" dirty="0" smtClean="0">
                <a:ln>
                  <a:noFill/>
                </a:ln>
                <a:solidFill>
                  <a:schemeClr val="tx1"/>
                </a:solidFill>
                <a:effectLst>
                  <a:outerShdw blurRad="63500" dist="38100" dir="5400000" algn="t" rotWithShape="0">
                    <a:prstClr val="black">
                      <a:alpha val="25000"/>
                    </a:prstClr>
                  </a:outerShdw>
                </a:effectLst>
                <a:uLnTx/>
                <a:uFillTx/>
                <a:latin typeface="楷体" panose="02010609060101010101" pitchFamily="49" charset="-122"/>
                <a:ea typeface="楷体" panose="02010609060101010101" pitchFamily="49" charset="-122"/>
                <a:cs typeface="+mj-cs"/>
              </a:rPr>
              <a:t>时空观念</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文本框 217092"/>
          <p:cNvSpPr txBox="1"/>
          <p:nvPr/>
        </p:nvSpPr>
        <p:spPr>
          <a:xfrm>
            <a:off x="2286000" y="87313"/>
            <a:ext cx="4322763" cy="522287"/>
          </a:xfrm>
          <a:prstGeom prst="rect">
            <a:avLst/>
          </a:prstGeom>
          <a:noFill/>
          <a:ln w="9525">
            <a:noFill/>
          </a:ln>
        </p:spPr>
        <p:txBody>
          <a:bodyPr>
            <a:spAutoFit/>
          </a:bodyPr>
          <a:lstStyle/>
          <a:p>
            <a:pPr>
              <a:spcBef>
                <a:spcPct val="50000"/>
              </a:spcBef>
            </a:pPr>
            <a:r>
              <a:rPr lang="zh-CN" altLang="en-US" sz="2800" b="1" dirty="0">
                <a:latin typeface="黑体" panose="02010609060101010101" pitchFamily="49" charset="-122"/>
                <a:ea typeface="黑体" panose="02010609060101010101" pitchFamily="49" charset="-122"/>
              </a:rPr>
              <a:t>高考真题</a:t>
            </a:r>
            <a:r>
              <a:rPr lang="en-US" altLang="zh-CN" sz="2800" b="1" dirty="0">
                <a:latin typeface="黑体" panose="02010609060101010101" pitchFamily="49" charset="-122"/>
                <a:ea typeface="黑体" panose="02010609060101010101" pitchFamily="49" charset="-122"/>
              </a:rPr>
              <a:t>----</a:t>
            </a:r>
            <a:r>
              <a:rPr lang="zh-CN" altLang="en-US" sz="2800" b="1" dirty="0">
                <a:latin typeface="黑体" panose="02010609060101010101" pitchFamily="49" charset="-122"/>
                <a:ea typeface="黑体" panose="02010609060101010101" pitchFamily="49" charset="-122"/>
              </a:rPr>
              <a:t>史料实证</a:t>
            </a:r>
            <a:endParaRPr lang="zh-CN" altLang="en-US" sz="2800" b="1" dirty="0">
              <a:solidFill>
                <a:srgbClr val="FF0000"/>
              </a:solidFill>
              <a:latin typeface="黑体" panose="02010609060101010101" pitchFamily="49" charset="-122"/>
              <a:ea typeface="黑体" panose="02010609060101010101" pitchFamily="49" charset="-122"/>
            </a:endParaRPr>
          </a:p>
        </p:txBody>
      </p:sp>
      <p:sp>
        <p:nvSpPr>
          <p:cNvPr id="5" name="文本占位符 421890"/>
          <p:cNvSpPr>
            <a:spLocks noGrp="1" noRot="1"/>
          </p:cNvSpPr>
          <p:nvPr/>
        </p:nvSpPr>
        <p:spPr>
          <a:xfrm>
            <a:off x="457200" y="762000"/>
            <a:ext cx="8001000" cy="2209800"/>
          </a:xfrm>
          <a:prstGeom prst="rect">
            <a:avLst/>
          </a:prstGeom>
          <a:noFill/>
          <a:ln w="19050">
            <a:solidFill>
              <a:srgbClr val="FF0000"/>
            </a:solidFill>
            <a:miter/>
          </a:ln>
        </p:spPr>
        <p: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9pPr>
          </a:lstStyle>
          <a:p>
            <a:pPr marL="0" marR="0" lvl="0" indent="0" algn="l" defTabSz="914400" rtl="0" eaLnBrk="1" fontAlgn="base" latinLnBrk="0" hangingPunct="1">
              <a:lnSpc>
                <a:spcPct val="90000"/>
              </a:lnSpc>
              <a:spcBef>
                <a:spcPct val="20000"/>
              </a:spcBef>
              <a:spcAft>
                <a:spcPct val="0"/>
              </a:spcAft>
              <a:buClr>
                <a:schemeClr val="hlink"/>
              </a:buClr>
              <a:buSzPct val="70000"/>
              <a:buFont typeface="Wingdings" panose="05000000000000000000" pitchFamily="2" charset="2"/>
              <a:buNone/>
              <a:defRPr/>
            </a:pPr>
            <a:r>
              <a:rPr kumimoji="0" lang="zh-CN" altLang="en-US" sz="28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a:t>
            </a:r>
            <a:r>
              <a:rPr kumimoji="0" lang="en-US" altLang="zh-CN" sz="28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2017-1-41</a:t>
            </a:r>
            <a:r>
              <a:rPr kumimoji="0" lang="zh-CN" altLang="en-US" sz="28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a:t>
            </a:r>
            <a:r>
              <a:rPr kumimoji="0" lang="en-US" altLang="zh-CN" sz="28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1</a:t>
            </a:r>
            <a:r>
              <a:rPr kumimoji="0" lang="zh-CN" altLang="en-US" sz="28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）根据材料一并结合所学知识，说明法国大革命对近代</a:t>
            </a:r>
            <a:r>
              <a:rPr kumimoji="0" lang="zh-CN" altLang="en-US" sz="2800" b="1" i="0" u="none" strike="noStrike" kern="1200" cap="none" spc="0" normalizeH="0" baseline="0" noProof="0" dirty="0">
                <a:ln>
                  <a:noFill/>
                </a:ln>
                <a:solidFill>
                  <a:srgbClr val="0000FF"/>
                </a:solidFill>
                <a:effectLst/>
                <a:uLnTx/>
                <a:uFillTx/>
                <a:latin typeface="楷体" panose="02010609060101010101" pitchFamily="49" charset="-122"/>
                <a:ea typeface="楷体" panose="02010609060101010101" pitchFamily="49" charset="-122"/>
                <a:cs typeface="+mn-cs"/>
              </a:rPr>
              <a:t>民族主义形成</a:t>
            </a:r>
            <a:r>
              <a:rPr kumimoji="0" lang="zh-CN" altLang="en-US" sz="28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的促进</a:t>
            </a:r>
            <a:r>
              <a:rPr kumimoji="0" lang="zh-CN" altLang="en-US" sz="28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作用。（</a:t>
            </a:r>
            <a:r>
              <a:rPr kumimoji="0" lang="en-US" altLang="zh-CN" sz="28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8</a:t>
            </a:r>
            <a:r>
              <a:rPr kumimoji="0" lang="zh-CN" altLang="en-US" sz="28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分）</a:t>
            </a:r>
          </a:p>
          <a:p>
            <a:pPr marL="342900" marR="0" lvl="0" indent="-342900" algn="l" defTabSz="914400" rtl="0" eaLnBrk="1" fontAlgn="base" latinLnBrk="0" hangingPunct="1">
              <a:lnSpc>
                <a:spcPct val="90000"/>
              </a:lnSpc>
              <a:spcBef>
                <a:spcPct val="20000"/>
              </a:spcBef>
              <a:spcAft>
                <a:spcPct val="0"/>
              </a:spcAft>
              <a:buClr>
                <a:schemeClr val="hlink"/>
              </a:buClr>
              <a:buSzPct val="70000"/>
              <a:buFont typeface="Wingdings" panose="05000000000000000000" pitchFamily="2" charset="2"/>
              <a:buChar char="v"/>
              <a:defRPr/>
            </a:pPr>
            <a:r>
              <a:rPr kumimoji="0" lang="zh-CN" altLang="en-US" sz="28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结论：近代民族主义形成</a:t>
            </a:r>
          </a:p>
          <a:p>
            <a:pPr marL="342900" marR="0" lvl="0" indent="-342900" algn="l" defTabSz="914400" rtl="0" eaLnBrk="1" fontAlgn="base" latinLnBrk="0" hangingPunct="1">
              <a:lnSpc>
                <a:spcPct val="90000"/>
              </a:lnSpc>
              <a:spcBef>
                <a:spcPct val="20000"/>
              </a:spcBef>
              <a:spcAft>
                <a:spcPct val="0"/>
              </a:spcAft>
              <a:buClr>
                <a:schemeClr val="hlink"/>
              </a:buClr>
              <a:buSzPct val="70000"/>
              <a:buFont typeface="Wingdings" panose="05000000000000000000" pitchFamily="2" charset="2"/>
              <a:buChar char="v"/>
              <a:defRPr/>
            </a:pPr>
            <a:r>
              <a:rPr kumimoji="0" lang="zh-CN" altLang="en-US" sz="28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史料：法国</a:t>
            </a:r>
            <a:r>
              <a:rPr kumimoji="0" lang="zh-CN" altLang="en-US" sz="28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大革命的相关史实（</a:t>
            </a:r>
            <a:r>
              <a:rPr kumimoji="0" lang="zh-CN" altLang="en-US" sz="2800" b="1" i="0" u="none" strike="noStrike" kern="1200" cap="none" spc="0" normalizeH="0" baseline="0" noProof="0" dirty="0" smtClean="0">
                <a:ln>
                  <a:noFill/>
                </a:ln>
                <a:solidFill>
                  <a:srgbClr val="0000FF"/>
                </a:solidFill>
                <a:effectLst/>
                <a:uLnTx/>
                <a:uFillTx/>
                <a:latin typeface="楷体" panose="02010609060101010101" pitchFamily="49" charset="-122"/>
                <a:ea typeface="楷体" panose="02010609060101010101" pitchFamily="49" charset="-122"/>
                <a:cs typeface="+mn-cs"/>
              </a:rPr>
              <a:t>材料和所学</a:t>
            </a:r>
            <a:r>
              <a:rPr kumimoji="0" lang="zh-CN" altLang="en-US" sz="28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a:t>
            </a:r>
            <a:endParaRPr kumimoji="0" lang="zh-CN" altLang="en-US" sz="28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p:txBody>
      </p:sp>
      <p:sp>
        <p:nvSpPr>
          <p:cNvPr id="61444" name="文本占位符 421890"/>
          <p:cNvSpPr>
            <a:spLocks noGrp="1" noRot="1"/>
          </p:cNvSpPr>
          <p:nvPr/>
        </p:nvSpPr>
        <p:spPr>
          <a:xfrm>
            <a:off x="447675" y="3886200"/>
            <a:ext cx="8001000" cy="2311400"/>
          </a:xfrm>
          <a:prstGeom prst="rect">
            <a:avLst/>
          </a:prstGeom>
          <a:noFill/>
          <a:ln w="19050" cap="flat" cmpd="sng">
            <a:solidFill>
              <a:srgbClr val="FF0000"/>
            </a:solidFill>
            <a:prstDash val="solid"/>
            <a:miter/>
            <a:headEnd type="none" w="med" len="med"/>
            <a:tailEnd type="none" w="med" len="med"/>
          </a:ln>
        </p:spPr>
        <p:txBody>
          <a:bodyPr/>
          <a:lstStyle/>
          <a:p>
            <a:pPr>
              <a:lnSpc>
                <a:spcPct val="90000"/>
              </a:lnSpc>
              <a:spcBef>
                <a:spcPct val="20000"/>
              </a:spcBef>
              <a:buClr>
                <a:schemeClr val="hlink"/>
              </a:buClr>
              <a:buSzPct val="70000"/>
              <a:buFont typeface="Wingdings" panose="05000000000000000000" pitchFamily="2" charset="2"/>
            </a:pPr>
            <a:endParaRPr lang="zh-CN" altLang="en-US" sz="2400" b="1" dirty="0">
              <a:latin typeface="楷体" panose="02010609060101010101" pitchFamily="49" charset="-122"/>
              <a:ea typeface="楷体" panose="02010609060101010101" pitchFamily="49" charset="-122"/>
            </a:endParaRPr>
          </a:p>
        </p:txBody>
      </p:sp>
      <p:sp>
        <p:nvSpPr>
          <p:cNvPr id="61445" name="矩形 7"/>
          <p:cNvSpPr/>
          <p:nvPr/>
        </p:nvSpPr>
        <p:spPr>
          <a:xfrm>
            <a:off x="533400" y="4127500"/>
            <a:ext cx="7924800" cy="1816100"/>
          </a:xfrm>
          <a:prstGeom prst="rect">
            <a:avLst/>
          </a:prstGeom>
          <a:noFill/>
          <a:ln w="9525">
            <a:noFill/>
          </a:ln>
        </p:spPr>
        <p:txBody>
          <a:bodyPr>
            <a:spAutoFit/>
          </a:bodyPr>
          <a:lstStyle/>
          <a:p>
            <a:r>
              <a:rPr lang="zh-CN" altLang="en-US" sz="2800" b="1" dirty="0">
                <a:latin typeface="楷体" panose="02010609060101010101" pitchFamily="49" charset="-122"/>
                <a:ea typeface="楷体" panose="02010609060101010101" pitchFamily="49" charset="-122"/>
              </a:rPr>
              <a:t>答案：启蒙思想的广泛传播；（材料）</a:t>
            </a:r>
            <a:r>
              <a:rPr lang="en-US" altLang="zh-CN" sz="2800" b="1" dirty="0">
                <a:latin typeface="楷体" panose="02010609060101010101" pitchFamily="49" charset="-122"/>
                <a:ea typeface="楷体" panose="02010609060101010101" pitchFamily="49" charset="-122"/>
              </a:rPr>
              <a:t/>
            </a:r>
            <a:br>
              <a:rPr lang="en-US" altLang="zh-CN" sz="2800" b="1" dirty="0">
                <a:latin typeface="楷体" panose="02010609060101010101" pitchFamily="49" charset="-122"/>
                <a:ea typeface="楷体" panose="02010609060101010101" pitchFamily="49" charset="-122"/>
              </a:rPr>
            </a:br>
            <a:r>
              <a:rPr lang="zh-CN" altLang="en-US" sz="2800" b="1" dirty="0">
                <a:latin typeface="楷体" panose="02010609060101010101" pitchFamily="49" charset="-122"/>
                <a:ea typeface="楷体" panose="02010609060101010101" pitchFamily="49" charset="-122"/>
              </a:rPr>
              <a:t>君主专制被推翻；（材料）</a:t>
            </a:r>
            <a:r>
              <a:rPr lang="en-US" altLang="zh-CN" sz="2800" b="1" dirty="0">
                <a:latin typeface="楷体" panose="02010609060101010101" pitchFamily="49" charset="-122"/>
                <a:ea typeface="楷体" panose="02010609060101010101" pitchFamily="49" charset="-122"/>
              </a:rPr>
              <a:t/>
            </a:r>
            <a:br>
              <a:rPr lang="en-US" altLang="zh-CN" sz="2800" b="1" dirty="0">
                <a:latin typeface="楷体" panose="02010609060101010101" pitchFamily="49" charset="-122"/>
                <a:ea typeface="楷体" panose="02010609060101010101" pitchFamily="49" charset="-122"/>
              </a:rPr>
            </a:br>
            <a:r>
              <a:rPr lang="zh-CN" altLang="en-US" sz="2800" b="1" dirty="0">
                <a:latin typeface="楷体" panose="02010609060101010101" pitchFamily="49" charset="-122"/>
                <a:ea typeface="楷体" panose="02010609060101010101" pitchFamily="49" charset="-122"/>
              </a:rPr>
              <a:t>等级制度被废除；（材料）</a:t>
            </a:r>
            <a:r>
              <a:rPr lang="en-US" altLang="zh-CN" sz="2800" b="1" dirty="0">
                <a:latin typeface="楷体" panose="02010609060101010101" pitchFamily="49" charset="-122"/>
                <a:ea typeface="楷体" panose="02010609060101010101" pitchFamily="49" charset="-122"/>
              </a:rPr>
              <a:t/>
            </a:r>
            <a:br>
              <a:rPr lang="en-US" altLang="zh-CN" sz="2800" b="1" dirty="0">
                <a:latin typeface="楷体" panose="02010609060101010101" pitchFamily="49" charset="-122"/>
                <a:ea typeface="楷体" panose="02010609060101010101" pitchFamily="49" charset="-122"/>
              </a:rPr>
            </a:b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人权宣言</a:t>
            </a: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宣布了天赋人权和公民平等</a:t>
            </a:r>
            <a:r>
              <a:rPr lang="zh-CN" altLang="en-US" sz="2400" b="1" dirty="0">
                <a:latin typeface="楷体" panose="02010609060101010101" pitchFamily="49" charset="-122"/>
                <a:ea typeface="楷体" panose="02010609060101010101" pitchFamily="49" charset="-122"/>
              </a:rPr>
              <a:t>。（所学）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文本框 217092"/>
          <p:cNvSpPr txBox="1"/>
          <p:nvPr/>
        </p:nvSpPr>
        <p:spPr>
          <a:xfrm>
            <a:off x="2286000" y="87313"/>
            <a:ext cx="4322763" cy="522287"/>
          </a:xfrm>
          <a:prstGeom prst="rect">
            <a:avLst/>
          </a:prstGeom>
          <a:noFill/>
          <a:ln w="9525">
            <a:noFill/>
          </a:ln>
        </p:spPr>
        <p:txBody>
          <a:bodyPr>
            <a:spAutoFit/>
          </a:bodyPr>
          <a:lstStyle/>
          <a:p>
            <a:pPr>
              <a:spcBef>
                <a:spcPct val="50000"/>
              </a:spcBef>
            </a:pPr>
            <a:r>
              <a:rPr lang="zh-CN" altLang="en-US" sz="2800" b="1" dirty="0">
                <a:latin typeface="黑体" panose="02010609060101010101" pitchFamily="49" charset="-122"/>
                <a:ea typeface="黑体" panose="02010609060101010101" pitchFamily="49" charset="-122"/>
              </a:rPr>
              <a:t>高考真题</a:t>
            </a:r>
            <a:r>
              <a:rPr lang="en-US" altLang="zh-CN" sz="2800" b="1" dirty="0">
                <a:latin typeface="黑体" panose="02010609060101010101" pitchFamily="49" charset="-122"/>
                <a:ea typeface="黑体" panose="02010609060101010101" pitchFamily="49" charset="-122"/>
              </a:rPr>
              <a:t>----</a:t>
            </a:r>
            <a:r>
              <a:rPr lang="zh-CN" altLang="en-US" sz="2800" b="1" dirty="0">
                <a:latin typeface="黑体" panose="02010609060101010101" pitchFamily="49" charset="-122"/>
                <a:ea typeface="黑体" panose="02010609060101010101" pitchFamily="49" charset="-122"/>
              </a:rPr>
              <a:t>史料实证</a:t>
            </a:r>
            <a:endParaRPr lang="zh-CN" altLang="en-US" sz="2800" b="1" dirty="0">
              <a:solidFill>
                <a:srgbClr val="FF0000"/>
              </a:solidFill>
              <a:latin typeface="黑体" panose="02010609060101010101" pitchFamily="49" charset="-122"/>
              <a:ea typeface="黑体" panose="02010609060101010101" pitchFamily="49" charset="-122"/>
            </a:endParaRPr>
          </a:p>
        </p:txBody>
      </p:sp>
      <p:sp>
        <p:nvSpPr>
          <p:cNvPr id="62467" name="矩形 6"/>
          <p:cNvSpPr/>
          <p:nvPr/>
        </p:nvSpPr>
        <p:spPr>
          <a:xfrm>
            <a:off x="381000" y="1090613"/>
            <a:ext cx="8458200" cy="3786187"/>
          </a:xfrm>
          <a:prstGeom prst="rect">
            <a:avLst/>
          </a:prstGeom>
          <a:noFill/>
          <a:ln w="19050" cap="flat" cmpd="sng">
            <a:solidFill>
              <a:srgbClr val="FF0000"/>
            </a:solidFill>
            <a:prstDash val="solid"/>
            <a:miter/>
            <a:headEnd type="none" w="med" len="med"/>
            <a:tailEnd type="none" w="med" len="med"/>
          </a:ln>
        </p:spPr>
        <p:txBody>
          <a:bodyPr>
            <a:spAutoFit/>
          </a:bodyPr>
          <a:lstStyle/>
          <a:p>
            <a:r>
              <a:rPr lang="zh-CN" altLang="en-US" sz="2400" b="1" dirty="0">
                <a:latin typeface="楷体" panose="02010609060101010101" pitchFamily="49" charset="-122"/>
                <a:ea typeface="楷体" panose="02010609060101010101" pitchFamily="49" charset="-122"/>
              </a:rPr>
              <a:t>在专制王权下的法国，国王曾自视为民族的代表，路易十四声称“朕即国家”“朕即民族”，启蒙思想家主张人民主权，抨击君主专制，阐述了与之相适应的民族思想：一个民族可以没有国王而将国家治理得井井有条，相反，一个国王若无国民则不存在，更不必说治理国家了，甚至表示“专制之下无祖国”，在法国大革命中，人们认为法兰西民族的成员不仅居住在同一地域、使用相同的语言，而且相互之间是平等的，全体法国人组成法兰西民族，一般认为，法国大革命是法兰西民族诞生和民族主义形成的标志。</a:t>
            </a:r>
          </a:p>
          <a:p>
            <a:r>
              <a:rPr lang="zh-CN" altLang="en-US" sz="2400" b="1" dirty="0">
                <a:latin typeface="楷体" panose="02010609060101010101" pitchFamily="49" charset="-122"/>
                <a:ea typeface="楷体" panose="02010609060101010101" pitchFamily="49" charset="-122"/>
              </a:rPr>
              <a:t>           </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摘编自李宏图</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西欧近代民族主义思潮研究</a:t>
            </a:r>
            <a:r>
              <a:rPr lang="en-US" altLang="zh-CN" sz="2400" b="1" dirty="0">
                <a:latin typeface="楷体" panose="02010609060101010101" pitchFamily="49" charset="-122"/>
                <a:ea typeface="楷体" panose="02010609060101010101" pitchFamily="49" charset="-122"/>
              </a:rPr>
              <a:t>》</a:t>
            </a:r>
            <a:endParaRPr lang="zh-CN" altLang="en-US" sz="2400" b="1" dirty="0">
              <a:latin typeface="楷体" panose="02010609060101010101" pitchFamily="49" charset="-122"/>
              <a:ea typeface="楷体" panose="02010609060101010101" pitchFamily="49" charset="-122"/>
            </a:endParaRPr>
          </a:p>
        </p:txBody>
      </p:sp>
      <p:sp>
        <p:nvSpPr>
          <p:cNvPr id="8" name="椭圆 7"/>
          <p:cNvSpPr/>
          <p:nvPr/>
        </p:nvSpPr>
        <p:spPr>
          <a:xfrm>
            <a:off x="4800600" y="1447800"/>
            <a:ext cx="1870075" cy="425450"/>
          </a:xfrm>
          <a:prstGeom prst="ellipse">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002060"/>
              </a:solidFill>
              <a:effectLst/>
              <a:uLnTx/>
              <a:uFillTx/>
              <a:latin typeface="+mn-lt"/>
              <a:ea typeface="+mn-ea"/>
              <a:cs typeface="+mn-cs"/>
            </a:endParaRPr>
          </a:p>
        </p:txBody>
      </p:sp>
      <p:sp>
        <p:nvSpPr>
          <p:cNvPr id="9" name="椭圆 8"/>
          <p:cNvSpPr/>
          <p:nvPr/>
        </p:nvSpPr>
        <p:spPr>
          <a:xfrm>
            <a:off x="5105400" y="3276600"/>
            <a:ext cx="1870075" cy="425450"/>
          </a:xfrm>
          <a:prstGeom prst="ellipse">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002060"/>
              </a:solidFill>
              <a:effectLst/>
              <a:uLnTx/>
              <a:uFillTx/>
              <a:latin typeface="+mn-lt"/>
              <a:ea typeface="+mn-ea"/>
              <a:cs typeface="+mn-cs"/>
            </a:endParaRPr>
          </a:p>
        </p:txBody>
      </p:sp>
      <p:sp>
        <p:nvSpPr>
          <p:cNvPr id="10" name="椭圆 9"/>
          <p:cNvSpPr/>
          <p:nvPr/>
        </p:nvSpPr>
        <p:spPr>
          <a:xfrm>
            <a:off x="6172200" y="2559050"/>
            <a:ext cx="1870075" cy="425450"/>
          </a:xfrm>
          <a:prstGeom prst="ellipse">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002060"/>
              </a:solidFill>
              <a:effectLst/>
              <a:uLnTx/>
              <a:uFillTx/>
              <a:latin typeface="+mn-lt"/>
              <a:ea typeface="+mn-ea"/>
              <a:cs typeface="+mn-cs"/>
            </a:endParaRPr>
          </a:p>
        </p:txBody>
      </p:sp>
      <p:sp>
        <p:nvSpPr>
          <p:cNvPr id="11" name="椭圆 10"/>
          <p:cNvSpPr/>
          <p:nvPr/>
        </p:nvSpPr>
        <p:spPr>
          <a:xfrm>
            <a:off x="4835525" y="1862138"/>
            <a:ext cx="1870075" cy="425450"/>
          </a:xfrm>
          <a:prstGeom prst="ellipse">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002060"/>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bldLvl="0" animBg="1"/>
      <p:bldP spid="11"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文本框 217089"/>
          <p:cNvSpPr txBox="1"/>
          <p:nvPr/>
        </p:nvSpPr>
        <p:spPr>
          <a:xfrm>
            <a:off x="457200" y="1062038"/>
            <a:ext cx="8102600" cy="5262562"/>
          </a:xfrm>
          <a:prstGeom prst="rect">
            <a:avLst/>
          </a:prstGeom>
          <a:noFill/>
          <a:ln w="19050" cap="flat" cmpd="sng">
            <a:solidFill>
              <a:srgbClr val="FF0000"/>
            </a:solidFill>
            <a:prstDash val="solid"/>
            <a:miter/>
            <a:headEnd type="none" w="med" len="med"/>
            <a:tailEnd type="none" w="med" len="med"/>
          </a:ln>
        </p:spPr>
        <p:txBody>
          <a:bodyPr>
            <a:spAutoFit/>
          </a:bodyPr>
          <a:lstStyle/>
          <a:p>
            <a:pPr eaLnBrk="0" hangingPunct="0"/>
            <a:r>
              <a:rPr lang="zh-CN" altLang="en-US" sz="2800" b="1" dirty="0">
                <a:latin typeface="楷体" panose="02010609060101010101" pitchFamily="49" charset="-122"/>
                <a:ea typeface="楷体" panose="02010609060101010101" pitchFamily="49" charset="-122"/>
              </a:rPr>
              <a:t>（</a:t>
            </a:r>
            <a:r>
              <a:rPr lang="zh-CN" altLang="zh-CN" sz="2800" b="1" dirty="0">
                <a:latin typeface="楷体" panose="02010609060101010101" pitchFamily="49" charset="-122"/>
                <a:ea typeface="楷体" panose="02010609060101010101" pitchFamily="49" charset="-122"/>
              </a:rPr>
              <a:t>201</a:t>
            </a:r>
            <a:r>
              <a:rPr lang="en-US" altLang="zh-CN" sz="2800" b="1" dirty="0">
                <a:latin typeface="楷体" panose="02010609060101010101" pitchFamily="49" charset="-122"/>
                <a:ea typeface="楷体" panose="02010609060101010101" pitchFamily="49" charset="-122"/>
              </a:rPr>
              <a:t>6</a:t>
            </a:r>
            <a:r>
              <a:rPr lang="zh-CN" altLang="zh-CN" sz="2800" b="1" dirty="0">
                <a:latin typeface="楷体" panose="02010609060101010101" pitchFamily="49" charset="-122"/>
                <a:ea typeface="楷体" panose="02010609060101010101" pitchFamily="49" charset="-122"/>
              </a:rPr>
              <a:t>-</a:t>
            </a:r>
            <a:r>
              <a:rPr lang="en-US" altLang="zh-CN" sz="2800" b="1" dirty="0">
                <a:latin typeface="楷体" panose="02010609060101010101" pitchFamily="49" charset="-122"/>
                <a:ea typeface="楷体" panose="02010609060101010101" pitchFamily="49" charset="-122"/>
              </a:rPr>
              <a:t>1</a:t>
            </a:r>
            <a:r>
              <a:rPr lang="zh-CN" altLang="zh-CN" sz="2800" b="1" dirty="0">
                <a:latin typeface="楷体" panose="02010609060101010101" pitchFamily="49" charset="-122"/>
                <a:ea typeface="楷体" panose="02010609060101010101" pitchFamily="49" charset="-122"/>
              </a:rPr>
              <a:t>-</a:t>
            </a:r>
            <a:r>
              <a:rPr lang="en-US" altLang="zh-CN" sz="2800" b="1" dirty="0">
                <a:latin typeface="楷体" panose="02010609060101010101" pitchFamily="49" charset="-122"/>
                <a:ea typeface="楷体" panose="02010609060101010101" pitchFamily="49" charset="-122"/>
              </a:rPr>
              <a:t>25</a:t>
            </a:r>
            <a:r>
              <a:rPr lang="zh-CN" altLang="en-US" sz="2800" b="1" dirty="0">
                <a:latin typeface="楷体" panose="02010609060101010101" pitchFamily="49" charset="-122"/>
                <a:ea typeface="楷体" panose="02010609060101010101" pitchFamily="49" charset="-122"/>
              </a:rPr>
              <a:t>）</a:t>
            </a:r>
            <a:r>
              <a:rPr lang="zh-CN" altLang="en-US" sz="2800" b="1" dirty="0">
                <a:latin typeface="Arial" panose="020B0604020202020204" pitchFamily="34" charset="0"/>
              </a:rPr>
              <a:t>图</a:t>
            </a:r>
            <a:r>
              <a:rPr lang="en-US" altLang="zh-CN" sz="2800" b="1" dirty="0">
                <a:latin typeface="Arial" panose="020B0604020202020204" pitchFamily="34" charset="0"/>
              </a:rPr>
              <a:t>4</a:t>
            </a:r>
            <a:r>
              <a:rPr lang="zh-CN" altLang="en-US" sz="2800" b="1" dirty="0">
                <a:latin typeface="Arial" panose="020B0604020202020204" pitchFamily="34" charset="0"/>
              </a:rPr>
              <a:t>为</a:t>
            </a:r>
            <a:r>
              <a:rPr lang="zh-CN" altLang="en-US" sz="2800" b="1" dirty="0">
                <a:solidFill>
                  <a:srgbClr val="0000FF"/>
                </a:solidFill>
                <a:latin typeface="Arial" panose="020B0604020202020204" pitchFamily="34" charset="0"/>
              </a:rPr>
              <a:t>汉代画像砖</a:t>
            </a:r>
            <a:r>
              <a:rPr lang="zh-CN" altLang="en-US" sz="2800" b="1" dirty="0">
                <a:latin typeface="Arial" panose="020B0604020202020204" pitchFamily="34" charset="0"/>
              </a:rPr>
              <a:t>中的农事图。此图可以用来说明当时</a:t>
            </a:r>
            <a:r>
              <a:rPr lang="en-US" altLang="zh-CN" sz="2800" b="1" dirty="0">
                <a:latin typeface="Arial" panose="020B0604020202020204" pitchFamily="34" charset="0"/>
              </a:rPr>
              <a:t/>
            </a:r>
            <a:br>
              <a:rPr lang="en-US" altLang="zh-CN" sz="2800" b="1" dirty="0">
                <a:latin typeface="Arial" panose="020B0604020202020204" pitchFamily="34" charset="0"/>
              </a:rPr>
            </a:br>
            <a:r>
              <a:rPr lang="en-US" altLang="zh-CN" sz="2800" b="1" dirty="0">
                <a:latin typeface="Arial" panose="020B0604020202020204" pitchFamily="34" charset="0"/>
              </a:rPr>
              <a:t/>
            </a:r>
            <a:br>
              <a:rPr lang="en-US" altLang="zh-CN" sz="2800" b="1" dirty="0">
                <a:latin typeface="Arial" panose="020B0604020202020204" pitchFamily="34" charset="0"/>
              </a:rPr>
            </a:br>
            <a:r>
              <a:rPr lang="en-US" altLang="zh-CN" sz="2800" b="1" dirty="0">
                <a:latin typeface="Arial" panose="020B0604020202020204" pitchFamily="34" charset="0"/>
              </a:rPr>
              <a:t/>
            </a:r>
            <a:br>
              <a:rPr lang="en-US" altLang="zh-CN" sz="2800" b="1" dirty="0">
                <a:latin typeface="Arial" panose="020B0604020202020204" pitchFamily="34" charset="0"/>
              </a:rPr>
            </a:br>
            <a:r>
              <a:rPr lang="en-US" altLang="zh-CN" sz="2800" b="1" dirty="0">
                <a:latin typeface="Arial" panose="020B0604020202020204" pitchFamily="34" charset="0"/>
              </a:rPr>
              <a:t/>
            </a:r>
            <a:br>
              <a:rPr lang="en-US" altLang="zh-CN" sz="2800" b="1" dirty="0">
                <a:latin typeface="Arial" panose="020B0604020202020204" pitchFamily="34" charset="0"/>
              </a:rPr>
            </a:br>
            <a:r>
              <a:rPr lang="en-US" altLang="zh-CN" sz="2800" b="1" dirty="0">
                <a:latin typeface="Arial" panose="020B0604020202020204" pitchFamily="34" charset="0"/>
              </a:rPr>
              <a:t/>
            </a:r>
            <a:br>
              <a:rPr lang="en-US" altLang="zh-CN" sz="2800" b="1" dirty="0">
                <a:latin typeface="Arial" panose="020B0604020202020204" pitchFamily="34" charset="0"/>
              </a:rPr>
            </a:br>
            <a:r>
              <a:rPr lang="en-US" altLang="zh-CN" sz="2800" b="1" dirty="0">
                <a:latin typeface="Arial" panose="020B0604020202020204" pitchFamily="34" charset="0"/>
              </a:rPr>
              <a:t/>
            </a:r>
            <a:br>
              <a:rPr lang="en-US" altLang="zh-CN" sz="2800" b="1" dirty="0">
                <a:latin typeface="Arial" panose="020B0604020202020204" pitchFamily="34" charset="0"/>
              </a:rPr>
            </a:br>
            <a:endParaRPr lang="zh-CN" altLang="en-US" sz="2800" b="1" dirty="0">
              <a:latin typeface="Arial" panose="020B0604020202020204" pitchFamily="34" charset="0"/>
            </a:endParaRPr>
          </a:p>
          <a:p>
            <a:pPr eaLnBrk="0" hangingPunct="0"/>
            <a:r>
              <a:rPr lang="en-US" altLang="zh-CN" sz="2800" b="1" dirty="0">
                <a:latin typeface="Arial" panose="020B0604020202020204" pitchFamily="34" charset="0"/>
              </a:rPr>
              <a:t>A</a:t>
            </a:r>
            <a:r>
              <a:rPr lang="zh-CN" altLang="en-US" sz="2800" b="1" dirty="0">
                <a:latin typeface="Arial" panose="020B0604020202020204" pitchFamily="34" charset="0"/>
              </a:rPr>
              <a:t>．个体农户的生产劳作状态      	</a:t>
            </a:r>
            <a:r>
              <a:rPr lang="en-US" altLang="zh-CN" sz="2800" b="1" dirty="0">
                <a:latin typeface="Arial" panose="020B0604020202020204" pitchFamily="34" charset="0"/>
              </a:rPr>
              <a:t/>
            </a:r>
            <a:br>
              <a:rPr lang="en-US" altLang="zh-CN" sz="2800" b="1" dirty="0">
                <a:latin typeface="Arial" panose="020B0604020202020204" pitchFamily="34" charset="0"/>
              </a:rPr>
            </a:br>
            <a:r>
              <a:rPr lang="en-US" altLang="zh-CN" sz="2800" b="1" dirty="0">
                <a:latin typeface="Arial" panose="020B0604020202020204" pitchFamily="34" charset="0"/>
              </a:rPr>
              <a:t>B</a:t>
            </a:r>
            <a:r>
              <a:rPr lang="zh-CN" altLang="en-US" sz="2800" b="1" dirty="0">
                <a:latin typeface="Arial" panose="020B0604020202020204" pitchFamily="34" charset="0"/>
              </a:rPr>
              <a:t>．精耕细作农业的不断发展</a:t>
            </a:r>
          </a:p>
          <a:p>
            <a:pPr eaLnBrk="0" hangingPunct="0"/>
            <a:r>
              <a:rPr lang="en-US" altLang="zh-CN" sz="2800" b="1" dirty="0">
                <a:latin typeface="Arial" panose="020B0604020202020204" pitchFamily="34" charset="0"/>
              </a:rPr>
              <a:t>C</a:t>
            </a:r>
            <a:r>
              <a:rPr lang="zh-CN" altLang="en-US" sz="2800" b="1" dirty="0">
                <a:latin typeface="Arial" panose="020B0604020202020204" pitchFamily="34" charset="0"/>
              </a:rPr>
              <a:t>．土地公有制下的集体劳作       	</a:t>
            </a:r>
            <a:r>
              <a:rPr lang="en-US" altLang="zh-CN" sz="2800" b="1" dirty="0">
                <a:latin typeface="Arial" panose="020B0604020202020204" pitchFamily="34" charset="0"/>
              </a:rPr>
              <a:t/>
            </a:r>
            <a:br>
              <a:rPr lang="en-US" altLang="zh-CN" sz="2800" b="1" dirty="0">
                <a:latin typeface="Arial" panose="020B0604020202020204" pitchFamily="34" charset="0"/>
              </a:rPr>
            </a:br>
            <a:r>
              <a:rPr lang="en-US" altLang="zh-CN" sz="2800" b="1" dirty="0">
                <a:solidFill>
                  <a:srgbClr val="FF0000"/>
                </a:solidFill>
                <a:latin typeface="Arial" panose="020B0604020202020204" pitchFamily="34" charset="0"/>
              </a:rPr>
              <a:t>D</a:t>
            </a:r>
            <a:r>
              <a:rPr lang="zh-CN" altLang="en-US" sz="2800" b="1" dirty="0">
                <a:solidFill>
                  <a:srgbClr val="FF0000"/>
                </a:solidFill>
                <a:latin typeface="Arial" panose="020B0604020202020204" pitchFamily="34" charset="0"/>
              </a:rPr>
              <a:t>．大地主田庄上的生产情形</a:t>
            </a:r>
          </a:p>
        </p:txBody>
      </p:sp>
      <p:sp>
        <p:nvSpPr>
          <p:cNvPr id="63491" name="文本框 217092"/>
          <p:cNvSpPr txBox="1"/>
          <p:nvPr/>
        </p:nvSpPr>
        <p:spPr>
          <a:xfrm>
            <a:off x="2349500" y="309563"/>
            <a:ext cx="4322763" cy="522287"/>
          </a:xfrm>
          <a:prstGeom prst="rect">
            <a:avLst/>
          </a:prstGeom>
          <a:noFill/>
          <a:ln w="9525">
            <a:noFill/>
          </a:ln>
        </p:spPr>
        <p:txBody>
          <a:bodyPr>
            <a:spAutoFit/>
          </a:bodyPr>
          <a:lstStyle/>
          <a:p>
            <a:pPr>
              <a:spcBef>
                <a:spcPct val="50000"/>
              </a:spcBef>
            </a:pPr>
            <a:r>
              <a:rPr lang="zh-CN" altLang="en-US" sz="2800" b="1" dirty="0">
                <a:latin typeface="黑体" panose="02010609060101010101" pitchFamily="49" charset="-122"/>
                <a:ea typeface="黑体" panose="02010609060101010101" pitchFamily="49" charset="-122"/>
              </a:rPr>
              <a:t>高考真题</a:t>
            </a:r>
            <a:r>
              <a:rPr lang="en-US" altLang="zh-CN" sz="2800" b="1" dirty="0">
                <a:latin typeface="黑体" panose="02010609060101010101" pitchFamily="49" charset="-122"/>
                <a:ea typeface="黑体" panose="02010609060101010101" pitchFamily="49" charset="-122"/>
              </a:rPr>
              <a:t>----</a:t>
            </a:r>
            <a:r>
              <a:rPr lang="zh-CN" altLang="en-US" sz="2800" b="1" dirty="0">
                <a:latin typeface="黑体" panose="02010609060101010101" pitchFamily="49" charset="-122"/>
                <a:ea typeface="黑体" panose="02010609060101010101" pitchFamily="49" charset="-122"/>
              </a:rPr>
              <a:t>史料实证</a:t>
            </a:r>
            <a:endParaRPr lang="zh-CN" altLang="en-US" sz="2800" b="1" dirty="0">
              <a:solidFill>
                <a:srgbClr val="FF0000"/>
              </a:solidFill>
              <a:latin typeface="黑体" panose="02010609060101010101" pitchFamily="49" charset="-122"/>
              <a:ea typeface="黑体" panose="02010609060101010101" pitchFamily="49" charset="-122"/>
            </a:endParaRPr>
          </a:p>
        </p:txBody>
      </p:sp>
      <p:pic>
        <p:nvPicPr>
          <p:cNvPr id="63492" name="Picture 2"/>
          <p:cNvPicPr>
            <a:picLocks noChangeAspect="1"/>
          </p:cNvPicPr>
          <p:nvPr/>
        </p:nvPicPr>
        <p:blipFill>
          <a:blip r:embed="rId2"/>
          <a:stretch>
            <a:fillRect/>
          </a:stretch>
        </p:blipFill>
        <p:spPr>
          <a:xfrm>
            <a:off x="1828800" y="2173288"/>
            <a:ext cx="2819400" cy="2322512"/>
          </a:xfrm>
          <a:prstGeom prst="rect">
            <a:avLst/>
          </a:prstGeom>
          <a:noFill/>
          <a:ln w="9525">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文本框 217089"/>
          <p:cNvSpPr txBox="1"/>
          <p:nvPr/>
        </p:nvSpPr>
        <p:spPr>
          <a:xfrm>
            <a:off x="544513" y="1069975"/>
            <a:ext cx="8102600" cy="5289550"/>
          </a:xfrm>
          <a:prstGeom prst="rect">
            <a:avLst/>
          </a:prstGeom>
          <a:noFill/>
          <a:ln w="19050" cap="flat" cmpd="sng">
            <a:solidFill>
              <a:srgbClr val="FF0000"/>
            </a:solidFill>
            <a:prstDash val="solid"/>
            <a:miter/>
            <a:headEnd type="none" w="med" len="med"/>
            <a:tailEnd type="none" w="med" len="med"/>
          </a:ln>
        </p:spPr>
        <p:txBody>
          <a:bodyPr>
            <a:spAutoFit/>
          </a:bodyPr>
          <a:lstStyle/>
          <a:p>
            <a:pPr>
              <a:lnSpc>
                <a:spcPct val="130000"/>
              </a:lnSpc>
            </a:pPr>
            <a:r>
              <a:rPr lang="zh-CN" altLang="en-US" sz="2800" b="1" dirty="0">
                <a:latin typeface="楷体" panose="02010609060101010101" pitchFamily="49" charset="-122"/>
                <a:ea typeface="楷体" panose="02010609060101010101" pitchFamily="49" charset="-122"/>
              </a:rPr>
              <a:t>（</a:t>
            </a:r>
            <a:r>
              <a:rPr lang="zh-CN" altLang="zh-CN" sz="2800" b="1" dirty="0">
                <a:latin typeface="楷体" panose="02010609060101010101" pitchFamily="49" charset="-122"/>
                <a:ea typeface="楷体" panose="02010609060101010101" pitchFamily="49" charset="-122"/>
              </a:rPr>
              <a:t>201</a:t>
            </a:r>
            <a:r>
              <a:rPr lang="en-US" altLang="zh-CN" sz="2800" b="1" dirty="0">
                <a:latin typeface="楷体" panose="02010609060101010101" pitchFamily="49" charset="-122"/>
                <a:ea typeface="楷体" panose="02010609060101010101" pitchFamily="49" charset="-122"/>
              </a:rPr>
              <a:t>7</a:t>
            </a:r>
            <a:r>
              <a:rPr lang="zh-CN" altLang="zh-CN" sz="2800" b="1" dirty="0">
                <a:latin typeface="楷体" panose="02010609060101010101" pitchFamily="49" charset="-122"/>
                <a:ea typeface="楷体" panose="02010609060101010101" pitchFamily="49" charset="-122"/>
              </a:rPr>
              <a:t>-</a:t>
            </a:r>
            <a:r>
              <a:rPr lang="en-US" altLang="zh-CN" sz="2800" b="1" dirty="0">
                <a:latin typeface="楷体" panose="02010609060101010101" pitchFamily="49" charset="-122"/>
                <a:ea typeface="楷体" panose="02010609060101010101" pitchFamily="49" charset="-122"/>
              </a:rPr>
              <a:t>1</a:t>
            </a:r>
            <a:r>
              <a:rPr lang="zh-CN" altLang="zh-CN" sz="2800" b="1" dirty="0">
                <a:latin typeface="楷体" panose="02010609060101010101" pitchFamily="49" charset="-122"/>
                <a:ea typeface="楷体" panose="02010609060101010101" pitchFamily="49" charset="-122"/>
              </a:rPr>
              <a:t>-</a:t>
            </a:r>
            <a:r>
              <a:rPr lang="en-US" altLang="zh-CN" sz="2800" b="1" dirty="0">
                <a:latin typeface="楷体" panose="02010609060101010101" pitchFamily="49" charset="-122"/>
                <a:ea typeface="楷体" panose="02010609060101010101" pitchFamily="49" charset="-122"/>
              </a:rPr>
              <a:t>42</a:t>
            </a:r>
            <a:r>
              <a:rPr lang="zh-CN" altLang="en-US" sz="2800" b="1" dirty="0">
                <a:latin typeface="楷体" panose="02010609060101010101" pitchFamily="49" charset="-122"/>
                <a:ea typeface="楷体" panose="02010609060101010101" pitchFamily="49" charset="-122"/>
              </a:rPr>
              <a:t>）</a:t>
            </a:r>
            <a:r>
              <a:rPr lang="zh-CN" altLang="zh-CN" sz="2000" b="1" dirty="0">
                <a:latin typeface="楷体" panose="02010609060101010101" pitchFamily="49" charset="-122"/>
                <a:ea typeface="楷体" panose="02010609060101010101" pitchFamily="49" charset="-122"/>
              </a:rPr>
              <a:t>表4为14～17世纪中外历史事件简表。从表中提取相互关联的中外历史信息，自拟论题，并结合所学知识予以阐述。（要求：写明论题，中外关联，史论结合。）</a:t>
            </a:r>
            <a:r>
              <a:rPr lang="zh-CN" altLang="zh-CN" sz="1200" b="1" dirty="0">
                <a:latin typeface="楷体" panose="02010609060101010101" pitchFamily="49" charset="-122"/>
                <a:ea typeface="楷体" panose="02010609060101010101" pitchFamily="49" charset="-122"/>
              </a:rPr>
              <a:t/>
            </a:r>
            <a:br>
              <a:rPr lang="zh-CN" altLang="zh-CN" sz="1200" b="1" dirty="0">
                <a:latin typeface="楷体" panose="02010609060101010101" pitchFamily="49" charset="-122"/>
                <a:ea typeface="楷体" panose="02010609060101010101" pitchFamily="49" charset="-122"/>
              </a:rPr>
            </a:br>
            <a:r>
              <a:rPr lang="zh-CN" altLang="zh-CN" sz="1200" b="1" dirty="0">
                <a:latin typeface="楷体" panose="02010609060101010101" pitchFamily="49" charset="-122"/>
                <a:ea typeface="楷体" panose="02010609060101010101" pitchFamily="49" charset="-122"/>
              </a:rPr>
              <a:t/>
            </a:r>
            <a:br>
              <a:rPr lang="zh-CN" altLang="zh-CN" sz="1200" b="1" dirty="0">
                <a:latin typeface="楷体" panose="02010609060101010101" pitchFamily="49" charset="-122"/>
                <a:ea typeface="楷体" panose="02010609060101010101" pitchFamily="49" charset="-122"/>
              </a:rPr>
            </a:br>
            <a:endParaRPr lang="zh-CN" altLang="zh-CN" sz="1200" b="1" dirty="0">
              <a:latin typeface="楷体" panose="02010609060101010101" pitchFamily="49" charset="-122"/>
              <a:ea typeface="楷体" panose="02010609060101010101" pitchFamily="49" charset="-122"/>
            </a:endParaRPr>
          </a:p>
          <a:p>
            <a:pPr>
              <a:lnSpc>
                <a:spcPct val="130000"/>
              </a:lnSpc>
            </a:pPr>
            <a:endParaRPr lang="zh-CN" altLang="en-US" sz="2800" b="1" dirty="0">
              <a:latin typeface="楷体" panose="02010609060101010101" pitchFamily="49" charset="-122"/>
              <a:ea typeface="楷体" panose="02010609060101010101" pitchFamily="49" charset="-122"/>
            </a:endParaRPr>
          </a:p>
          <a:p>
            <a:pPr>
              <a:lnSpc>
                <a:spcPct val="130000"/>
              </a:lnSpc>
            </a:pPr>
            <a:endParaRPr lang="zh-CN" altLang="zh-CN" sz="2800" b="1" dirty="0">
              <a:latin typeface="楷体" panose="02010609060101010101" pitchFamily="49" charset="-122"/>
              <a:ea typeface="楷体" panose="02010609060101010101" pitchFamily="49" charset="-122"/>
            </a:endParaRPr>
          </a:p>
          <a:p>
            <a:pPr>
              <a:lnSpc>
                <a:spcPct val="130000"/>
              </a:lnSpc>
            </a:pPr>
            <a:endParaRPr lang="zh-CN" altLang="zh-CN" sz="2800" b="1" dirty="0">
              <a:latin typeface="楷体" panose="02010609060101010101" pitchFamily="49" charset="-122"/>
              <a:ea typeface="楷体" panose="02010609060101010101" pitchFamily="49" charset="-122"/>
            </a:endParaRPr>
          </a:p>
          <a:p>
            <a:pPr>
              <a:lnSpc>
                <a:spcPct val="130000"/>
              </a:lnSpc>
            </a:pPr>
            <a:endParaRPr lang="zh-CN" altLang="zh-CN" sz="2800" b="1" dirty="0">
              <a:latin typeface="楷体" panose="02010609060101010101" pitchFamily="49" charset="-122"/>
              <a:ea typeface="楷体" panose="02010609060101010101" pitchFamily="49" charset="-122"/>
            </a:endParaRPr>
          </a:p>
          <a:p>
            <a:pPr>
              <a:lnSpc>
                <a:spcPct val="130000"/>
              </a:lnSpc>
            </a:pPr>
            <a:endParaRPr lang="zh-CN" altLang="zh-CN" sz="2800" b="1" dirty="0">
              <a:latin typeface="楷体" panose="02010609060101010101" pitchFamily="49" charset="-122"/>
              <a:ea typeface="楷体" panose="02010609060101010101" pitchFamily="49" charset="-122"/>
            </a:endParaRPr>
          </a:p>
          <a:p>
            <a:pPr>
              <a:lnSpc>
                <a:spcPct val="130000"/>
              </a:lnSpc>
            </a:pPr>
            <a:endParaRPr lang="zh-CN" altLang="zh-CN" sz="2800" b="1" dirty="0">
              <a:latin typeface="楷体" panose="02010609060101010101" pitchFamily="49" charset="-122"/>
              <a:ea typeface="楷体" panose="02010609060101010101" pitchFamily="49" charset="-122"/>
            </a:endParaRPr>
          </a:p>
        </p:txBody>
      </p:sp>
      <p:sp>
        <p:nvSpPr>
          <p:cNvPr id="66563" name="文本框 217092"/>
          <p:cNvSpPr txBox="1"/>
          <p:nvPr/>
        </p:nvSpPr>
        <p:spPr>
          <a:xfrm>
            <a:off x="2349500" y="309563"/>
            <a:ext cx="4322763" cy="522287"/>
          </a:xfrm>
          <a:prstGeom prst="rect">
            <a:avLst/>
          </a:prstGeom>
          <a:noFill/>
          <a:ln w="9525">
            <a:noFill/>
          </a:ln>
        </p:spPr>
        <p:txBody>
          <a:bodyPr>
            <a:spAutoFit/>
          </a:bodyPr>
          <a:lstStyle/>
          <a:p>
            <a:pPr>
              <a:spcBef>
                <a:spcPct val="50000"/>
              </a:spcBef>
            </a:pPr>
            <a:r>
              <a:rPr lang="zh-CN" altLang="en-US" sz="2800" b="1" dirty="0">
                <a:latin typeface="黑体" panose="02010609060101010101" pitchFamily="49" charset="-122"/>
                <a:ea typeface="黑体" panose="02010609060101010101" pitchFamily="49" charset="-122"/>
              </a:rPr>
              <a:t>高考真题</a:t>
            </a:r>
            <a:r>
              <a:rPr lang="en-US" altLang="zh-CN" sz="2800" b="1" dirty="0">
                <a:latin typeface="黑体" panose="02010609060101010101" pitchFamily="49" charset="-122"/>
                <a:ea typeface="黑体" panose="02010609060101010101" pitchFamily="49" charset="-122"/>
              </a:rPr>
              <a:t>----</a:t>
            </a:r>
            <a:r>
              <a:rPr lang="zh-CN" altLang="en-US" sz="2800" b="1" dirty="0">
                <a:latin typeface="黑体" panose="02010609060101010101" pitchFamily="49" charset="-122"/>
                <a:ea typeface="黑体" panose="02010609060101010101" pitchFamily="49" charset="-122"/>
              </a:rPr>
              <a:t>历史解释</a:t>
            </a:r>
            <a:endParaRPr lang="zh-CN" altLang="en-US" sz="2800" b="1" dirty="0">
              <a:solidFill>
                <a:srgbClr val="FF0000"/>
              </a:solidFill>
              <a:latin typeface="黑体" panose="02010609060101010101" pitchFamily="49" charset="-122"/>
              <a:ea typeface="黑体" panose="02010609060101010101" pitchFamily="49" charset="-122"/>
            </a:endParaRPr>
          </a:p>
        </p:txBody>
      </p:sp>
      <p:graphicFrame>
        <p:nvGraphicFramePr>
          <p:cNvPr id="2" name="表格 1"/>
          <p:cNvGraphicFramePr>
            <a:graphicFrameLocks noGrp="1"/>
          </p:cNvGraphicFramePr>
          <p:nvPr/>
        </p:nvGraphicFramePr>
        <p:xfrm>
          <a:off x="771525" y="2581275"/>
          <a:ext cx="7675563" cy="3659188"/>
        </p:xfrm>
        <a:graphic>
          <a:graphicData uri="http://schemas.openxmlformats.org/drawingml/2006/table">
            <a:tbl>
              <a:tblPr/>
              <a:tblGrid>
                <a:gridCol w="1503363"/>
                <a:gridCol w="3614737"/>
                <a:gridCol w="2557463"/>
              </a:tblGrid>
              <a:tr h="244496">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dirty="0" smtClean="0">
                          <a:ln>
                            <a:noFill/>
                          </a:ln>
                          <a:solidFill>
                            <a:schemeClr val="tx1"/>
                          </a:solidFill>
                          <a:effectLst/>
                          <a:latin typeface="楷体_GB2312" charset="0"/>
                          <a:ea typeface="宋体" panose="02010600030101010101" pitchFamily="2" charset="-122"/>
                        </a:rPr>
                        <a:t>时间</a:t>
                      </a:r>
                    </a:p>
                  </a:txBody>
                  <a:tcPr marL="0" marR="0" marT="0" marB="1" anchor="ctr"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smtClean="0">
                          <a:ln>
                            <a:noFill/>
                          </a:ln>
                          <a:solidFill>
                            <a:schemeClr val="tx1"/>
                          </a:solidFill>
                          <a:effectLst/>
                          <a:latin typeface="楷体_GB2312" charset="0"/>
                          <a:ea typeface="宋体" panose="02010600030101010101" pitchFamily="2" charset="-122"/>
                        </a:rPr>
                        <a:t>中国</a:t>
                      </a:r>
                    </a:p>
                  </a:txBody>
                  <a:tcPr marL="0" marR="0" marT="0" marB="1" horzOverflow="overflow">
                    <a:lnL w="12700" cap="flat" cmpd="sng" algn="ctr">
                      <a:solidFill>
                        <a:srgbClr val="08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smtClean="0">
                          <a:ln>
                            <a:noFill/>
                          </a:ln>
                          <a:solidFill>
                            <a:schemeClr val="tx1"/>
                          </a:solidFill>
                          <a:effectLst/>
                          <a:latin typeface="楷体_GB2312" charset="0"/>
                          <a:ea typeface="宋体" panose="02010600030101010101" pitchFamily="2" charset="-122"/>
                        </a:rPr>
                        <a:t>外国</a:t>
                      </a:r>
                    </a:p>
                  </a:txBody>
                  <a:tcPr marL="0" marR="0" marT="0" marB="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r>
              <a:tr h="97544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14</a:t>
                      </a:r>
                      <a:r>
                        <a:rPr kumimoji="0" lang="zh-CN" altLang="en-US" sz="1600" b="1" i="0" u="none" strike="noStrike" cap="none" normalizeH="0" baseline="0" smtClean="0">
                          <a:ln>
                            <a:noFill/>
                          </a:ln>
                          <a:solidFill>
                            <a:schemeClr val="tx1"/>
                          </a:solidFill>
                          <a:effectLst/>
                          <a:latin typeface="楷体_GB2312" charset="0"/>
                          <a:ea typeface="宋体" panose="02010600030101010101" pitchFamily="2" charset="-122"/>
                        </a:rPr>
                        <a:t>～</a:t>
                      </a:r>
                      <a:r>
                        <a:rPr kumimoji="0" lang="en-US" altLang="zh-CN"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15</a:t>
                      </a:r>
                      <a:r>
                        <a:rPr kumimoji="0" lang="zh-CN" altLang="en-US"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世纪</a:t>
                      </a:r>
                    </a:p>
                  </a:txBody>
                  <a:tcPr marL="0" marR="0" marT="0" marB="1" anchor="ctr"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dirty="0" smtClean="0">
                          <a:ln>
                            <a:noFill/>
                          </a:ln>
                          <a:solidFill>
                            <a:schemeClr val="tx1"/>
                          </a:solidFill>
                          <a:effectLst/>
                          <a:latin typeface="楷体_GB2312" charset="0"/>
                          <a:ea typeface="宋体" panose="02010600030101010101" pitchFamily="2" charset="-122"/>
                        </a:rPr>
                        <a:t>朱元</a:t>
                      </a:r>
                      <a:r>
                        <a:rPr kumimoji="0" lang="zh-CN" altLang="en-US" sz="16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璋在位期间，与占城、爪哇、暹罗等</a:t>
                      </a:r>
                      <a:r>
                        <a:rPr kumimoji="0" lang="en-US" altLang="zh-CN" sz="16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30</a:t>
                      </a:r>
                      <a:r>
                        <a:rPr kumimoji="0" lang="zh-CN" altLang="en-US" sz="16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余国</a:t>
                      </a:r>
                      <a:r>
                        <a:rPr kumimoji="0" lang="zh-CN" altLang="en-US" sz="1600" b="1" i="0" u="none" strike="noStrike" cap="none" normalizeH="0" baseline="0" dirty="0" smtClean="0">
                          <a:ln>
                            <a:noFill/>
                          </a:ln>
                          <a:solidFill>
                            <a:schemeClr val="tx1"/>
                          </a:solidFill>
                          <a:effectLst/>
                          <a:latin typeface="楷体_GB2312" charset="0"/>
                          <a:ea typeface="宋体" panose="02010600030101010101" pitchFamily="2" charset="-122"/>
                        </a:rPr>
                        <a:t>进行官方贸易。废除丞相制度。郑和七下西洋，是世界航海史和中国古代对外交往史上的</a:t>
                      </a:r>
                      <a:r>
                        <a:rPr kumimoji="0" lang="zh-CN" altLang="en-US" sz="1600" b="1" i="0" u="sng" strike="noStrike" cap="none" normalizeH="0" baseline="0" dirty="0" smtClean="0">
                          <a:ln>
                            <a:noFill/>
                          </a:ln>
                          <a:solidFill>
                            <a:srgbClr val="0000FF"/>
                          </a:solidFill>
                          <a:effectLst/>
                          <a:latin typeface="楷体_GB2312" charset="0"/>
                          <a:ea typeface="宋体" panose="02010600030101010101" pitchFamily="2" charset="-122"/>
                        </a:rPr>
                        <a:t>壮举</a:t>
                      </a:r>
                      <a:r>
                        <a:rPr kumimoji="0" lang="zh-CN" altLang="en-US" sz="1600" b="1" i="0" u="none" strike="noStrike" cap="none" normalizeH="0" baseline="0" dirty="0" smtClean="0">
                          <a:ln>
                            <a:noFill/>
                          </a:ln>
                          <a:solidFill>
                            <a:schemeClr val="tx1"/>
                          </a:solidFill>
                          <a:effectLst/>
                          <a:latin typeface="楷体_GB2312" charset="0"/>
                          <a:ea typeface="宋体" panose="02010600030101010101" pitchFamily="2" charset="-122"/>
                        </a:rPr>
                        <a:t>。</a:t>
                      </a:r>
                    </a:p>
                  </a:txBody>
                  <a:tcPr marL="0" marR="0" marT="0" marB="1" horzOverflow="overflow">
                    <a:lnL w="12700" cap="flat" cmpd="sng" algn="ctr">
                      <a:solidFill>
                        <a:srgbClr val="08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smtClean="0">
                          <a:ln>
                            <a:noFill/>
                          </a:ln>
                          <a:solidFill>
                            <a:schemeClr val="tx1"/>
                          </a:solidFill>
                          <a:effectLst/>
                          <a:latin typeface="楷体_GB2312" charset="0"/>
                          <a:ea typeface="宋体" panose="02010600030101010101" pitchFamily="2" charset="-122"/>
                        </a:rPr>
                        <a:t>德国人古登堡发明了最早的印刷机。哥伦布到达美洲大陆。佛罗伦萨</a:t>
                      </a:r>
                      <a:r>
                        <a:rPr kumimoji="0" lang="en-US" altLang="zh-CN"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200</a:t>
                      </a:r>
                      <a:r>
                        <a:rPr kumimoji="0" lang="zh-CN" altLang="en-US"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余家纺织工场雇佣</a:t>
                      </a:r>
                      <a:r>
                        <a:rPr kumimoji="0" lang="en-US" altLang="zh-CN"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a:t>
                      </a:r>
                      <a:r>
                        <a:rPr kumimoji="0" lang="zh-CN" altLang="en-US"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万余名</a:t>
                      </a:r>
                      <a:r>
                        <a:rPr kumimoji="0" lang="zh-CN" altLang="en-US" sz="1600" b="1" i="0" u="none" strike="noStrike" cap="none" normalizeH="0" baseline="0" smtClean="0">
                          <a:ln>
                            <a:noFill/>
                          </a:ln>
                          <a:solidFill>
                            <a:schemeClr val="tx1"/>
                          </a:solidFill>
                          <a:effectLst/>
                          <a:latin typeface="楷体_GB2312" charset="0"/>
                          <a:ea typeface="宋体" panose="02010600030101010101" pitchFamily="2" charset="-122"/>
                        </a:rPr>
                        <a:t>工人。</a:t>
                      </a:r>
                    </a:p>
                  </a:txBody>
                  <a:tcPr marL="0" marR="0" marT="0" marB="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r>
              <a:tr h="1463801">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16</a:t>
                      </a:r>
                      <a:r>
                        <a:rPr kumimoji="0" lang="zh-CN" altLang="en-US" sz="1600" b="1" i="0" u="none" strike="noStrike" cap="none" normalizeH="0" baseline="0" smtClean="0">
                          <a:ln>
                            <a:noFill/>
                          </a:ln>
                          <a:solidFill>
                            <a:schemeClr val="tx1"/>
                          </a:solidFill>
                          <a:effectLst/>
                          <a:latin typeface="楷体_GB2312" charset="0"/>
                          <a:ea typeface="宋体" panose="02010600030101010101" pitchFamily="2" charset="-122"/>
                        </a:rPr>
                        <a:t>世纪</a:t>
                      </a:r>
                      <a:endParaRPr kumimoji="0" lang="zh-CN" altLang="en-US"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1" anchor="ctr"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dirty="0" smtClean="0">
                          <a:ln>
                            <a:noFill/>
                          </a:ln>
                          <a:solidFill>
                            <a:schemeClr val="tx1"/>
                          </a:solidFill>
                          <a:effectLst/>
                          <a:latin typeface="楷体_GB2312" charset="0"/>
                          <a:ea typeface="宋体" panose="02010600030101010101" pitchFamily="2" charset="-122"/>
                        </a:rPr>
                        <a:t>张居正进行赋役合一、统一征银的“一条鞭法”改革。李时珍</a:t>
                      </a:r>
                      <a:r>
                        <a:rPr kumimoji="0" lang="en-US" altLang="zh-CN" sz="1600" b="1" i="0" u="none" strike="noStrike" cap="none" normalizeH="0" baseline="0" dirty="0" smtClean="0">
                          <a:ln>
                            <a:noFill/>
                          </a:ln>
                          <a:solidFill>
                            <a:schemeClr val="tx1"/>
                          </a:solidFill>
                          <a:effectLst/>
                          <a:latin typeface="楷体_GB2312" charset="0"/>
                          <a:ea typeface="宋体" panose="02010600030101010101" pitchFamily="2" charset="-122"/>
                        </a:rPr>
                        <a:t>《</a:t>
                      </a:r>
                      <a:r>
                        <a:rPr kumimoji="0" lang="zh-CN" altLang="en-US" sz="1600" b="1" i="0" u="none" strike="noStrike" cap="none" normalizeH="0" baseline="0" dirty="0" smtClean="0">
                          <a:ln>
                            <a:noFill/>
                          </a:ln>
                          <a:solidFill>
                            <a:schemeClr val="tx1"/>
                          </a:solidFill>
                          <a:effectLst/>
                          <a:latin typeface="楷体_GB2312" charset="0"/>
                          <a:ea typeface="宋体" panose="02010600030101010101" pitchFamily="2" charset="-122"/>
                        </a:rPr>
                        <a:t>本草纲目</a:t>
                      </a:r>
                      <a:r>
                        <a:rPr kumimoji="0" lang="en-US" altLang="zh-CN" sz="1600" b="1" i="0" u="none" strike="noStrike" cap="none" normalizeH="0" baseline="0" dirty="0" smtClean="0">
                          <a:ln>
                            <a:noFill/>
                          </a:ln>
                          <a:solidFill>
                            <a:schemeClr val="tx1"/>
                          </a:solidFill>
                          <a:effectLst/>
                          <a:latin typeface="楷体_GB2312" charset="0"/>
                          <a:ea typeface="宋体" panose="02010600030101010101" pitchFamily="2" charset="-122"/>
                        </a:rPr>
                        <a:t>》</a:t>
                      </a:r>
                      <a:r>
                        <a:rPr kumimoji="0" lang="zh-CN" altLang="en-US" sz="1600" b="1" i="0" u="none" strike="noStrike" cap="none" normalizeH="0" baseline="0" dirty="0" smtClean="0">
                          <a:ln>
                            <a:noFill/>
                          </a:ln>
                          <a:solidFill>
                            <a:schemeClr val="tx1"/>
                          </a:solidFill>
                          <a:effectLst/>
                          <a:latin typeface="楷体_GB2312" charset="0"/>
                          <a:ea typeface="宋体" panose="02010600030101010101" pitchFamily="2" charset="-122"/>
                        </a:rPr>
                        <a:t>刊刻。玉米、番薯、马铃薯等高产作物传入中国。汤显祖出生，代表作</a:t>
                      </a:r>
                      <a:r>
                        <a:rPr kumimoji="0" lang="en-US" altLang="zh-CN" sz="1600" b="1" i="0" u="none" strike="noStrike" cap="none" normalizeH="0" baseline="0" dirty="0" smtClean="0">
                          <a:ln>
                            <a:noFill/>
                          </a:ln>
                          <a:solidFill>
                            <a:schemeClr val="tx1"/>
                          </a:solidFill>
                          <a:effectLst/>
                          <a:latin typeface="楷体_GB2312" charset="0"/>
                          <a:ea typeface="宋体" panose="02010600030101010101" pitchFamily="2" charset="-122"/>
                        </a:rPr>
                        <a:t>《</a:t>
                      </a:r>
                      <a:r>
                        <a:rPr kumimoji="0" lang="zh-CN" altLang="en-US" sz="1600" b="1" i="0" u="none" strike="noStrike" cap="none" normalizeH="0" baseline="0" dirty="0" smtClean="0">
                          <a:ln>
                            <a:noFill/>
                          </a:ln>
                          <a:solidFill>
                            <a:schemeClr val="tx1"/>
                          </a:solidFill>
                          <a:effectLst/>
                          <a:latin typeface="楷体_GB2312" charset="0"/>
                          <a:ea typeface="宋体" panose="02010600030101010101" pitchFamily="2" charset="-122"/>
                        </a:rPr>
                        <a:t>牡丹亭</a:t>
                      </a:r>
                      <a:r>
                        <a:rPr kumimoji="0" lang="en-US" altLang="zh-CN" sz="1600" b="1" i="0" u="none" strike="noStrike" cap="none" normalizeH="0" baseline="0" dirty="0" smtClean="0">
                          <a:ln>
                            <a:noFill/>
                          </a:ln>
                          <a:solidFill>
                            <a:schemeClr val="tx1"/>
                          </a:solidFill>
                          <a:effectLst/>
                          <a:latin typeface="楷体_GB2312" charset="0"/>
                          <a:ea typeface="宋体" panose="02010600030101010101" pitchFamily="2" charset="-122"/>
                        </a:rPr>
                        <a:t>》</a:t>
                      </a:r>
                      <a:r>
                        <a:rPr kumimoji="0" lang="zh-CN" altLang="en-US" sz="1600" b="1" i="0" u="none" strike="noStrike" cap="none" normalizeH="0" baseline="0" dirty="0" smtClean="0">
                          <a:ln>
                            <a:noFill/>
                          </a:ln>
                          <a:solidFill>
                            <a:schemeClr val="tx1"/>
                          </a:solidFill>
                          <a:effectLst/>
                          <a:latin typeface="楷体_GB2312" charset="0"/>
                          <a:ea typeface="宋体" panose="02010600030101010101" pitchFamily="2" charset="-122"/>
                        </a:rPr>
                        <a:t>表现男女主人公</a:t>
                      </a:r>
                      <a:r>
                        <a:rPr kumimoji="0" lang="zh-CN" altLang="en-US" sz="1600" b="1" i="0" u="none" strike="noStrike" cap="none" normalizeH="0" baseline="0" dirty="0" smtClean="0">
                          <a:ln>
                            <a:noFill/>
                          </a:ln>
                          <a:solidFill>
                            <a:srgbClr val="0000FF"/>
                          </a:solidFill>
                          <a:effectLst/>
                          <a:latin typeface="楷体_GB2312" charset="0"/>
                          <a:ea typeface="宋体" panose="02010600030101010101" pitchFamily="2" charset="-122"/>
                        </a:rPr>
                        <a:t>冲破礼教束缚，追求爱情自由</a:t>
                      </a:r>
                      <a:r>
                        <a:rPr kumimoji="0" lang="zh-CN" altLang="en-US" sz="1600" b="1" i="0" u="none" strike="noStrike" cap="none" normalizeH="0" baseline="0" dirty="0" smtClean="0">
                          <a:ln>
                            <a:noFill/>
                          </a:ln>
                          <a:solidFill>
                            <a:schemeClr val="tx1"/>
                          </a:solidFill>
                          <a:effectLst/>
                          <a:latin typeface="楷体_GB2312" charset="0"/>
                          <a:ea typeface="宋体" panose="02010600030101010101" pitchFamily="2" charset="-122"/>
                        </a:rPr>
                        <a:t>。</a:t>
                      </a:r>
                    </a:p>
                  </a:txBody>
                  <a:tcPr marL="0" marR="0" marT="0" marB="1" horzOverflow="overflow">
                    <a:lnL w="12700" cap="flat" cmpd="sng" algn="ctr">
                      <a:solidFill>
                        <a:srgbClr val="08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smtClean="0">
                          <a:ln>
                            <a:noFill/>
                          </a:ln>
                          <a:solidFill>
                            <a:schemeClr val="tx1"/>
                          </a:solidFill>
                          <a:effectLst/>
                          <a:latin typeface="楷体_GB2312" charset="0"/>
                          <a:ea typeface="宋体" panose="02010600030101010101" pitchFamily="2" charset="-122"/>
                        </a:rPr>
                        <a:t>哥白尼提出“</a:t>
                      </a:r>
                      <a:r>
                        <a:rPr kumimoji="0" lang="zh-CN" altLang="en-US" sz="1600" b="1" i="0" u="none" strike="noStrike" cap="none" normalizeH="0" baseline="0" smtClean="0">
                          <a:ln>
                            <a:noFill/>
                          </a:ln>
                          <a:solidFill>
                            <a:srgbClr val="0000FF"/>
                          </a:solidFill>
                          <a:effectLst/>
                          <a:latin typeface="楷体_GB2312" charset="0"/>
                          <a:ea typeface="宋体" panose="02010600030101010101" pitchFamily="2" charset="-122"/>
                        </a:rPr>
                        <a:t>太阳中心说</a:t>
                      </a:r>
                      <a:r>
                        <a:rPr kumimoji="0" lang="zh-CN" altLang="en-US" sz="1600" b="1" i="0" u="none" strike="noStrike" cap="none" normalizeH="0" baseline="0" smtClean="0">
                          <a:ln>
                            <a:noFill/>
                          </a:ln>
                          <a:solidFill>
                            <a:schemeClr val="tx1"/>
                          </a:solidFill>
                          <a:effectLst/>
                          <a:latin typeface="楷体_GB2312" charset="0"/>
                          <a:ea typeface="宋体" panose="02010600030101010101" pitchFamily="2" charset="-122"/>
                        </a:rPr>
                        <a:t>”。意大利传教士利玛窦到中国，传播了西方自然科学知识。莎士比亚出生，代表作</a:t>
                      </a:r>
                      <a:r>
                        <a:rPr kumimoji="0" lang="en-US" altLang="zh-CN" sz="1600" b="1" i="0" u="none" strike="noStrike" cap="none" normalizeH="0" baseline="0" smtClean="0">
                          <a:ln>
                            <a:noFill/>
                          </a:ln>
                          <a:solidFill>
                            <a:schemeClr val="tx1"/>
                          </a:solidFill>
                          <a:effectLst/>
                          <a:latin typeface="楷体_GB2312" charset="0"/>
                          <a:ea typeface="宋体" panose="02010600030101010101" pitchFamily="2" charset="-122"/>
                        </a:rPr>
                        <a:t>《</a:t>
                      </a:r>
                      <a:r>
                        <a:rPr kumimoji="0" lang="zh-CN" altLang="en-US" sz="1600" b="1" i="0" u="none" strike="noStrike" cap="none" normalizeH="0" baseline="0" smtClean="0">
                          <a:ln>
                            <a:noFill/>
                          </a:ln>
                          <a:solidFill>
                            <a:schemeClr val="tx1"/>
                          </a:solidFill>
                          <a:effectLst/>
                          <a:latin typeface="楷体_GB2312" charset="0"/>
                          <a:ea typeface="宋体" panose="02010600030101010101" pitchFamily="2" charset="-122"/>
                        </a:rPr>
                        <a:t>哈姆雷特</a:t>
                      </a:r>
                      <a:r>
                        <a:rPr kumimoji="0" lang="en-US" altLang="zh-CN" sz="1600" b="1" i="0" u="none" strike="noStrike" cap="none" normalizeH="0" baseline="0" smtClean="0">
                          <a:ln>
                            <a:noFill/>
                          </a:ln>
                          <a:solidFill>
                            <a:schemeClr val="tx1"/>
                          </a:solidFill>
                          <a:effectLst/>
                          <a:latin typeface="楷体_GB2312" charset="0"/>
                          <a:ea typeface="宋体" panose="02010600030101010101" pitchFamily="2" charset="-122"/>
                        </a:rPr>
                        <a:t>》</a:t>
                      </a:r>
                      <a:r>
                        <a:rPr kumimoji="0" lang="zh-CN" altLang="en-US" sz="1600" b="1" i="0" u="none" strike="noStrike" cap="none" normalizeH="0" baseline="0" smtClean="0">
                          <a:ln>
                            <a:noFill/>
                          </a:ln>
                          <a:solidFill>
                            <a:schemeClr val="tx1"/>
                          </a:solidFill>
                          <a:effectLst/>
                          <a:latin typeface="楷体_GB2312" charset="0"/>
                          <a:ea typeface="宋体" panose="02010600030101010101" pitchFamily="2" charset="-122"/>
                        </a:rPr>
                        <a:t>。</a:t>
                      </a:r>
                    </a:p>
                  </a:txBody>
                  <a:tcPr marL="0" marR="0" marT="0" marB="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r>
              <a:tr h="97544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17</a:t>
                      </a:r>
                      <a:r>
                        <a:rPr kumimoji="0" lang="zh-CN" altLang="en-US"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世纪</a:t>
                      </a:r>
                    </a:p>
                  </a:txBody>
                  <a:tcPr marL="0" marR="0" marT="0" marB="1" anchor="ctr"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dirty="0" smtClean="0">
                          <a:ln>
                            <a:noFill/>
                          </a:ln>
                          <a:solidFill>
                            <a:schemeClr val="tx1"/>
                          </a:solidFill>
                          <a:effectLst/>
                          <a:latin typeface="楷体_GB2312" charset="0"/>
                          <a:ea typeface="宋体" panose="02010600030101010101" pitchFamily="2" charset="-122"/>
                        </a:rPr>
                        <a:t>朱子学在日本为官方推崇，成为显学。茶叶大量输往欧洲。宋应星</a:t>
                      </a:r>
                      <a:r>
                        <a:rPr kumimoji="0" lang="en-US" altLang="zh-CN" sz="1600" b="1" i="0" u="none" strike="noStrike" cap="none" normalizeH="0" baseline="0" dirty="0" smtClean="0">
                          <a:ln>
                            <a:noFill/>
                          </a:ln>
                          <a:solidFill>
                            <a:schemeClr val="tx1"/>
                          </a:solidFill>
                          <a:effectLst/>
                          <a:latin typeface="楷体_GB2312" charset="0"/>
                          <a:ea typeface="宋体" panose="02010600030101010101" pitchFamily="2" charset="-122"/>
                        </a:rPr>
                        <a:t>《</a:t>
                      </a:r>
                      <a:r>
                        <a:rPr kumimoji="0" lang="zh-CN" altLang="en-US" sz="1600" b="1" i="0" u="none" strike="noStrike" cap="none" normalizeH="0" baseline="0" dirty="0" smtClean="0">
                          <a:ln>
                            <a:noFill/>
                          </a:ln>
                          <a:solidFill>
                            <a:schemeClr val="tx1"/>
                          </a:solidFill>
                          <a:effectLst/>
                          <a:latin typeface="楷体_GB2312" charset="0"/>
                          <a:ea typeface="宋体" panose="02010600030101010101" pitchFamily="2" charset="-122"/>
                        </a:rPr>
                        <a:t>天工开物</a:t>
                      </a:r>
                      <a:r>
                        <a:rPr kumimoji="0" lang="en-US" altLang="zh-CN" sz="1600" b="1" i="0" u="none" strike="noStrike" cap="none" normalizeH="0" baseline="0" dirty="0" smtClean="0">
                          <a:ln>
                            <a:noFill/>
                          </a:ln>
                          <a:solidFill>
                            <a:schemeClr val="tx1"/>
                          </a:solidFill>
                          <a:effectLst/>
                          <a:latin typeface="楷体_GB2312" charset="0"/>
                          <a:ea typeface="宋体" panose="02010600030101010101" pitchFamily="2" charset="-122"/>
                        </a:rPr>
                        <a:t>》</a:t>
                      </a:r>
                      <a:r>
                        <a:rPr kumimoji="0" lang="zh-CN" altLang="en-US" sz="1600" b="1" i="0" u="none" strike="noStrike" cap="none" normalizeH="0" baseline="0" dirty="0" smtClean="0">
                          <a:ln>
                            <a:noFill/>
                          </a:ln>
                          <a:solidFill>
                            <a:schemeClr val="tx1"/>
                          </a:solidFill>
                          <a:effectLst/>
                          <a:latin typeface="楷体_GB2312" charset="0"/>
                          <a:ea typeface="宋体" panose="02010600030101010101" pitchFamily="2" charset="-122"/>
                        </a:rPr>
                        <a:t>刊刻。</a:t>
                      </a:r>
                      <a:r>
                        <a:rPr kumimoji="0" lang="zh-CN" altLang="en-US" sz="1600" b="1" i="0" u="none" strike="noStrike" cap="none" normalizeH="0" baseline="0" dirty="0" smtClean="0">
                          <a:ln>
                            <a:noFill/>
                          </a:ln>
                          <a:solidFill>
                            <a:srgbClr val="0000FF"/>
                          </a:solidFill>
                          <a:effectLst/>
                          <a:latin typeface="楷体_GB2312" charset="0"/>
                          <a:ea typeface="宋体" panose="02010600030101010101" pitchFamily="2" charset="-122"/>
                        </a:rPr>
                        <a:t>美洲白银</a:t>
                      </a:r>
                      <a:r>
                        <a:rPr kumimoji="0" lang="zh-CN" altLang="en-US" sz="1600" b="1" i="0" u="none" strike="noStrike" cap="none" normalizeH="0" baseline="0" dirty="0" smtClean="0">
                          <a:ln>
                            <a:noFill/>
                          </a:ln>
                          <a:solidFill>
                            <a:schemeClr val="tx1"/>
                          </a:solidFill>
                          <a:effectLst/>
                          <a:latin typeface="楷体_GB2312" charset="0"/>
                          <a:ea typeface="宋体" panose="02010600030101010101" pitchFamily="2" charset="-122"/>
                        </a:rPr>
                        <a:t>大量流入中国。郑成功收复台湾。</a:t>
                      </a:r>
                    </a:p>
                  </a:txBody>
                  <a:tcPr marL="0" marR="0" marT="0" marB="1" horzOverflow="overflow">
                    <a:lnL w="12700" cap="flat" cmpd="sng" algn="ctr">
                      <a:solidFill>
                        <a:srgbClr val="08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smtClean="0">
                          <a:ln>
                            <a:noFill/>
                          </a:ln>
                          <a:solidFill>
                            <a:schemeClr val="tx1"/>
                          </a:solidFill>
                          <a:effectLst/>
                          <a:latin typeface="楷体_GB2312" charset="0"/>
                          <a:ea typeface="宋体" panose="02010600030101010101" pitchFamily="2" charset="-122"/>
                        </a:rPr>
                        <a:t>英国入侵印度，英属东印度公司在印度开展殖民活动。英国早期移民乘“五月花号”到达北美。</a:t>
                      </a:r>
                    </a:p>
                  </a:txBody>
                  <a:tcPr marL="0" marR="0" marT="0" marB="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文本框 217089"/>
          <p:cNvSpPr txBox="1"/>
          <p:nvPr/>
        </p:nvSpPr>
        <p:spPr>
          <a:xfrm>
            <a:off x="403225" y="1146175"/>
            <a:ext cx="8435975" cy="2073275"/>
          </a:xfrm>
          <a:prstGeom prst="rect">
            <a:avLst/>
          </a:prstGeom>
          <a:noFill/>
          <a:ln w="19050" cap="flat" cmpd="sng">
            <a:solidFill>
              <a:srgbClr val="FF0000"/>
            </a:solidFill>
            <a:prstDash val="solid"/>
            <a:miter/>
            <a:headEnd type="none" w="med" len="med"/>
            <a:tailEnd type="none" w="med" len="med"/>
          </a:ln>
        </p:spPr>
        <p:txBody>
          <a:bodyPr>
            <a:spAutoFit/>
          </a:bodyPr>
          <a:lstStyle/>
          <a:p>
            <a:pPr>
              <a:lnSpc>
                <a:spcPct val="130000"/>
              </a:lnSpc>
            </a:pPr>
            <a:r>
              <a:rPr lang="zh-CN" altLang="en-US" sz="2800" b="1" dirty="0">
                <a:latin typeface="楷体" panose="02010609060101010101" pitchFamily="49" charset="-122"/>
                <a:ea typeface="楷体" panose="02010609060101010101" pitchFamily="49" charset="-122"/>
              </a:rPr>
              <a:t>（</a:t>
            </a:r>
            <a:r>
              <a:rPr lang="zh-CN" altLang="zh-CN" sz="2800" b="1" dirty="0">
                <a:latin typeface="楷体" panose="02010609060101010101" pitchFamily="49" charset="-122"/>
                <a:ea typeface="楷体" panose="02010609060101010101" pitchFamily="49" charset="-122"/>
              </a:rPr>
              <a:t>201</a:t>
            </a:r>
            <a:r>
              <a:rPr lang="en-US" altLang="zh-CN" sz="2800" b="1" dirty="0">
                <a:latin typeface="楷体" panose="02010609060101010101" pitchFamily="49" charset="-122"/>
                <a:ea typeface="楷体" panose="02010609060101010101" pitchFamily="49" charset="-122"/>
              </a:rPr>
              <a:t>7</a:t>
            </a:r>
            <a:r>
              <a:rPr lang="zh-CN" altLang="zh-CN" sz="2800" b="1" dirty="0">
                <a:latin typeface="楷体" panose="02010609060101010101" pitchFamily="49" charset="-122"/>
                <a:ea typeface="楷体" panose="02010609060101010101" pitchFamily="49" charset="-122"/>
              </a:rPr>
              <a:t>-</a:t>
            </a:r>
            <a:r>
              <a:rPr lang="en-US" altLang="zh-CN" sz="2800" b="1" dirty="0">
                <a:latin typeface="楷体" panose="02010609060101010101" pitchFamily="49" charset="-122"/>
                <a:ea typeface="楷体" panose="02010609060101010101" pitchFamily="49" charset="-122"/>
              </a:rPr>
              <a:t>1</a:t>
            </a:r>
            <a:r>
              <a:rPr lang="zh-CN" altLang="zh-CN" sz="2800" b="1" dirty="0">
                <a:latin typeface="楷体" panose="02010609060101010101" pitchFamily="49" charset="-122"/>
                <a:ea typeface="楷体" panose="02010609060101010101" pitchFamily="49" charset="-122"/>
              </a:rPr>
              <a:t>-</a:t>
            </a:r>
            <a:r>
              <a:rPr lang="en-US" altLang="zh-CN" sz="2800" b="1" dirty="0">
                <a:latin typeface="楷体" panose="02010609060101010101" pitchFamily="49" charset="-122"/>
                <a:ea typeface="楷体" panose="02010609060101010101" pitchFamily="49" charset="-122"/>
              </a:rPr>
              <a:t>47</a:t>
            </a:r>
            <a:r>
              <a:rPr lang="zh-CN" altLang="en-US" sz="2800" b="1" dirty="0">
                <a:latin typeface="楷体" panose="02010609060101010101" pitchFamily="49" charset="-122"/>
                <a:ea typeface="楷体" panose="02010609060101010101" pitchFamily="49" charset="-122"/>
              </a:rPr>
              <a:t>）</a:t>
            </a:r>
            <a:r>
              <a:rPr lang="en-US" altLang="zh-CN" sz="2800" b="1" dirty="0">
                <a:latin typeface="楷体" panose="02010609060101010101" pitchFamily="49" charset="-122"/>
                <a:ea typeface="楷体" panose="02010609060101010101" pitchFamily="49" charset="-122"/>
              </a:rPr>
              <a:t/>
            </a:r>
            <a:br>
              <a:rPr lang="en-US" altLang="zh-CN" sz="2800" b="1" dirty="0">
                <a:latin typeface="楷体" panose="02010609060101010101" pitchFamily="49" charset="-122"/>
                <a:ea typeface="楷体" panose="02010609060101010101" pitchFamily="49" charset="-122"/>
              </a:rPr>
            </a:br>
            <a:r>
              <a:rPr lang="zh-CN" altLang="zh-CN" sz="2800" b="1" dirty="0">
                <a:latin typeface="楷体" panose="02010609060101010101" pitchFamily="49" charset="-122"/>
                <a:ea typeface="楷体" panose="02010609060101010101" pitchFamily="49" charset="-122"/>
              </a:rPr>
              <a:t>【历史</a:t>
            </a:r>
            <a:r>
              <a:rPr lang="en-US" altLang="zh-CN" sz="2800" b="1" dirty="0">
                <a:latin typeface="楷体" panose="02010609060101010101" pitchFamily="49" charset="-122"/>
                <a:ea typeface="楷体" panose="02010609060101010101" pitchFamily="49" charset="-122"/>
              </a:rPr>
              <a:t>——</a:t>
            </a:r>
            <a:r>
              <a:rPr lang="zh-CN" altLang="zh-CN" sz="2800" b="1" dirty="0">
                <a:latin typeface="楷体" panose="02010609060101010101" pitchFamily="49" charset="-122"/>
                <a:ea typeface="楷体" panose="02010609060101010101" pitchFamily="49" charset="-122"/>
              </a:rPr>
              <a:t>选修</a:t>
            </a:r>
            <a:r>
              <a:rPr lang="en-US" altLang="zh-CN" sz="2800" b="1" dirty="0">
                <a:latin typeface="楷体" panose="02010609060101010101" pitchFamily="49" charset="-122"/>
                <a:ea typeface="楷体" panose="02010609060101010101" pitchFamily="49" charset="-122"/>
              </a:rPr>
              <a:t>4</a:t>
            </a:r>
            <a:r>
              <a:rPr lang="zh-CN" altLang="zh-CN" sz="2800" b="1" dirty="0">
                <a:latin typeface="楷体" panose="02010609060101010101" pitchFamily="49" charset="-122"/>
                <a:ea typeface="楷体" panose="02010609060101010101" pitchFamily="49" charset="-122"/>
              </a:rPr>
              <a:t>：中外历史人物评说】</a:t>
            </a:r>
            <a:endParaRPr lang="en-US" altLang="zh-CN" sz="2800" b="1" dirty="0">
              <a:latin typeface="楷体" panose="02010609060101010101" pitchFamily="49" charset="-122"/>
              <a:ea typeface="楷体" panose="02010609060101010101" pitchFamily="49" charset="-122"/>
            </a:endParaRPr>
          </a:p>
          <a:p>
            <a:pPr eaLnBrk="0" hangingPunct="0"/>
            <a:r>
              <a:rPr lang="zh-CN" altLang="zh-CN" sz="2800" b="1" dirty="0">
                <a:latin typeface="楷体" panose="02010609060101010101" pitchFamily="49" charset="-122"/>
                <a:ea typeface="楷体" panose="02010609060101010101" pitchFamily="49" charset="-122"/>
              </a:rPr>
              <a:t>（</a:t>
            </a:r>
            <a:r>
              <a:rPr lang="en-US" altLang="zh-CN" sz="2800" b="1" dirty="0">
                <a:latin typeface="楷体" panose="02010609060101010101" pitchFamily="49" charset="-122"/>
                <a:ea typeface="楷体" panose="02010609060101010101" pitchFamily="49" charset="-122"/>
              </a:rPr>
              <a:t>1</a:t>
            </a:r>
            <a:r>
              <a:rPr lang="zh-CN" altLang="zh-CN" sz="2800" b="1" dirty="0">
                <a:latin typeface="楷体" panose="02010609060101010101" pitchFamily="49" charset="-122"/>
                <a:ea typeface="楷体" panose="02010609060101010101" pitchFamily="49" charset="-122"/>
              </a:rPr>
              <a:t>）说明历代</a:t>
            </a:r>
            <a:r>
              <a:rPr lang="zh-CN" altLang="zh-CN" sz="2800" b="1" dirty="0">
                <a:solidFill>
                  <a:srgbClr val="0000FF"/>
                </a:solidFill>
                <a:latin typeface="楷体" panose="02010609060101010101" pitchFamily="49" charset="-122"/>
                <a:ea typeface="楷体" panose="02010609060101010101" pitchFamily="49" charset="-122"/>
              </a:rPr>
              <a:t>儒者</a:t>
            </a:r>
            <a:r>
              <a:rPr lang="zh-CN" altLang="zh-CN" sz="2800" b="1" dirty="0">
                <a:latin typeface="楷体" panose="02010609060101010101" pitchFamily="49" charset="-122"/>
                <a:ea typeface="楷体" panose="02010609060101010101" pitchFamily="49" charset="-122"/>
              </a:rPr>
              <a:t>尊季札为“贤人”的原因。</a:t>
            </a:r>
            <a:r>
              <a:rPr lang="en-US" altLang="zh-CN" sz="2800" b="1" dirty="0">
                <a:latin typeface="楷体" panose="02010609060101010101" pitchFamily="49" charset="-122"/>
                <a:ea typeface="楷体" panose="02010609060101010101" pitchFamily="49" charset="-122"/>
              </a:rPr>
              <a:t/>
            </a:r>
            <a:br>
              <a:rPr lang="en-US" altLang="zh-CN" sz="2800" b="1" dirty="0">
                <a:latin typeface="楷体" panose="02010609060101010101" pitchFamily="49" charset="-122"/>
                <a:ea typeface="楷体" panose="02010609060101010101" pitchFamily="49" charset="-122"/>
              </a:rPr>
            </a:br>
            <a:r>
              <a:rPr lang="zh-CN" altLang="zh-CN" sz="2800" b="1" dirty="0">
                <a:latin typeface="楷体" panose="02010609060101010101" pitchFamily="49" charset="-122"/>
                <a:ea typeface="楷体" panose="02010609060101010101" pitchFamily="49" charset="-122"/>
              </a:rPr>
              <a:t>（</a:t>
            </a:r>
            <a:r>
              <a:rPr lang="en-US" altLang="zh-CN" sz="2800" b="1" dirty="0">
                <a:latin typeface="楷体" panose="02010609060101010101" pitchFamily="49" charset="-122"/>
                <a:ea typeface="楷体" panose="02010609060101010101" pitchFamily="49" charset="-122"/>
              </a:rPr>
              <a:t>2</a:t>
            </a:r>
            <a:r>
              <a:rPr lang="zh-CN" altLang="zh-CN" sz="2800" b="1" dirty="0">
                <a:latin typeface="楷体" panose="02010609060101010101" pitchFamily="49" charset="-122"/>
                <a:ea typeface="楷体" panose="02010609060101010101" pitchFamily="49" charset="-122"/>
              </a:rPr>
              <a:t>）简析季札出使在</a:t>
            </a:r>
            <a:r>
              <a:rPr lang="zh-CN" altLang="zh-CN" sz="2800" b="1" dirty="0">
                <a:solidFill>
                  <a:srgbClr val="0000FF"/>
                </a:solidFill>
                <a:latin typeface="楷体" panose="02010609060101010101" pitchFamily="49" charset="-122"/>
                <a:ea typeface="楷体" panose="02010609060101010101" pitchFamily="49" charset="-122"/>
              </a:rPr>
              <a:t>文化融合</a:t>
            </a:r>
            <a:r>
              <a:rPr lang="zh-CN" altLang="zh-CN" sz="2800" b="1" dirty="0">
                <a:latin typeface="楷体" panose="02010609060101010101" pitchFamily="49" charset="-122"/>
                <a:ea typeface="楷体" panose="02010609060101010101" pitchFamily="49" charset="-122"/>
              </a:rPr>
              <a:t>方面的意义。</a:t>
            </a:r>
          </a:p>
        </p:txBody>
      </p:sp>
      <p:sp>
        <p:nvSpPr>
          <p:cNvPr id="67587" name="文本框 217092"/>
          <p:cNvSpPr txBox="1"/>
          <p:nvPr/>
        </p:nvSpPr>
        <p:spPr>
          <a:xfrm>
            <a:off x="2197100" y="309563"/>
            <a:ext cx="4033838" cy="522287"/>
          </a:xfrm>
          <a:prstGeom prst="rect">
            <a:avLst/>
          </a:prstGeom>
          <a:noFill/>
          <a:ln w="9525">
            <a:noFill/>
          </a:ln>
        </p:spPr>
        <p:txBody>
          <a:bodyPr>
            <a:spAutoFit/>
          </a:bodyPr>
          <a:lstStyle/>
          <a:p>
            <a:pPr>
              <a:spcBef>
                <a:spcPct val="50000"/>
              </a:spcBef>
            </a:pPr>
            <a:r>
              <a:rPr lang="zh-CN" altLang="en-US" sz="2800" b="1" dirty="0">
                <a:latin typeface="黑体" panose="02010609060101010101" pitchFamily="49" charset="-122"/>
                <a:ea typeface="黑体" panose="02010609060101010101" pitchFamily="49" charset="-122"/>
              </a:rPr>
              <a:t>高考真题</a:t>
            </a:r>
            <a:r>
              <a:rPr lang="en-US" altLang="zh-CN" sz="2800" b="1" dirty="0">
                <a:latin typeface="黑体" panose="02010609060101010101" pitchFamily="49" charset="-122"/>
                <a:ea typeface="黑体" panose="02010609060101010101" pitchFamily="49" charset="-122"/>
              </a:rPr>
              <a:t>----</a:t>
            </a:r>
            <a:r>
              <a:rPr lang="zh-CN" altLang="en-US" sz="2800" b="1" dirty="0">
                <a:latin typeface="黑体" panose="02010609060101010101" pitchFamily="49" charset="-122"/>
                <a:ea typeface="黑体" panose="02010609060101010101" pitchFamily="49" charset="-122"/>
              </a:rPr>
              <a:t>家国情怀</a:t>
            </a:r>
            <a:endParaRPr lang="zh-CN" altLang="en-US" sz="2800" b="1" dirty="0">
              <a:solidFill>
                <a:srgbClr val="FF0000"/>
              </a:solidFill>
              <a:latin typeface="黑体" panose="02010609060101010101" pitchFamily="49" charset="-122"/>
              <a:ea typeface="黑体" panose="02010609060101010101" pitchFamily="49" charset="-122"/>
            </a:endParaRPr>
          </a:p>
        </p:txBody>
      </p:sp>
      <p:sp>
        <p:nvSpPr>
          <p:cNvPr id="67588" name="文本框 217089"/>
          <p:cNvSpPr txBox="1"/>
          <p:nvPr/>
        </p:nvSpPr>
        <p:spPr>
          <a:xfrm>
            <a:off x="381000" y="4021138"/>
            <a:ext cx="8435975" cy="2073275"/>
          </a:xfrm>
          <a:prstGeom prst="rect">
            <a:avLst/>
          </a:prstGeom>
          <a:noFill/>
          <a:ln w="19050" cap="flat" cmpd="sng">
            <a:solidFill>
              <a:srgbClr val="FF0000"/>
            </a:solidFill>
            <a:prstDash val="solid"/>
            <a:miter/>
            <a:headEnd type="none" w="med" len="med"/>
            <a:tailEnd type="none" w="med" len="med"/>
          </a:ln>
        </p:spPr>
        <p:txBody>
          <a:bodyPr>
            <a:spAutoFit/>
          </a:bodyPr>
          <a:lstStyle/>
          <a:p>
            <a:pPr>
              <a:lnSpc>
                <a:spcPct val="130000"/>
              </a:lnSpc>
            </a:pPr>
            <a:r>
              <a:rPr lang="zh-CN" altLang="en-US" sz="2800" b="1" dirty="0">
                <a:latin typeface="楷体" panose="02010609060101010101" pitchFamily="49" charset="-122"/>
                <a:ea typeface="楷体" panose="02010609060101010101" pitchFamily="49" charset="-122"/>
              </a:rPr>
              <a:t>（</a:t>
            </a:r>
            <a:r>
              <a:rPr lang="zh-CN" altLang="zh-CN" sz="2800" b="1" dirty="0">
                <a:latin typeface="楷体" panose="02010609060101010101" pitchFamily="49" charset="-122"/>
                <a:ea typeface="楷体" panose="02010609060101010101" pitchFamily="49" charset="-122"/>
              </a:rPr>
              <a:t>201</a:t>
            </a:r>
            <a:r>
              <a:rPr lang="en-US" altLang="zh-CN" sz="2800" b="1" dirty="0">
                <a:latin typeface="楷体" panose="02010609060101010101" pitchFamily="49" charset="-122"/>
                <a:ea typeface="楷体" panose="02010609060101010101" pitchFamily="49" charset="-122"/>
              </a:rPr>
              <a:t>7</a:t>
            </a:r>
            <a:r>
              <a:rPr lang="zh-CN" altLang="zh-CN" sz="2800" b="1" dirty="0">
                <a:latin typeface="楷体" panose="02010609060101010101" pitchFamily="49" charset="-122"/>
                <a:ea typeface="楷体" panose="02010609060101010101" pitchFamily="49" charset="-122"/>
              </a:rPr>
              <a:t>-</a:t>
            </a:r>
            <a:r>
              <a:rPr lang="en-US" altLang="zh-CN" sz="2800" b="1" dirty="0">
                <a:latin typeface="楷体" panose="02010609060101010101" pitchFamily="49" charset="-122"/>
                <a:ea typeface="楷体" panose="02010609060101010101" pitchFamily="49" charset="-122"/>
              </a:rPr>
              <a:t>2</a:t>
            </a:r>
            <a:r>
              <a:rPr lang="zh-CN" altLang="zh-CN" sz="2800" b="1" dirty="0">
                <a:latin typeface="楷体" panose="02010609060101010101" pitchFamily="49" charset="-122"/>
                <a:ea typeface="楷体" panose="02010609060101010101" pitchFamily="49" charset="-122"/>
              </a:rPr>
              <a:t>-</a:t>
            </a:r>
            <a:r>
              <a:rPr lang="en-US" altLang="zh-CN" sz="2800" b="1" dirty="0">
                <a:latin typeface="楷体" panose="02010609060101010101" pitchFamily="49" charset="-122"/>
                <a:ea typeface="楷体" panose="02010609060101010101" pitchFamily="49" charset="-122"/>
              </a:rPr>
              <a:t>47</a:t>
            </a:r>
            <a:r>
              <a:rPr lang="zh-CN" altLang="en-US" sz="2800" b="1" dirty="0">
                <a:latin typeface="楷体" panose="02010609060101010101" pitchFamily="49" charset="-122"/>
                <a:ea typeface="楷体" panose="02010609060101010101" pitchFamily="49" charset="-122"/>
              </a:rPr>
              <a:t>）</a:t>
            </a:r>
            <a:r>
              <a:rPr lang="en-US" altLang="zh-CN" sz="2800" b="1" dirty="0">
                <a:latin typeface="楷体" panose="02010609060101010101" pitchFamily="49" charset="-122"/>
                <a:ea typeface="楷体" panose="02010609060101010101" pitchFamily="49" charset="-122"/>
              </a:rPr>
              <a:t/>
            </a:r>
            <a:br>
              <a:rPr lang="en-US" altLang="zh-CN" sz="2800" b="1" dirty="0">
                <a:latin typeface="楷体" panose="02010609060101010101" pitchFamily="49" charset="-122"/>
                <a:ea typeface="楷体" panose="02010609060101010101" pitchFamily="49" charset="-122"/>
              </a:rPr>
            </a:br>
            <a:r>
              <a:rPr lang="zh-CN" altLang="zh-CN" sz="2800" b="1" dirty="0">
                <a:latin typeface="楷体" panose="02010609060101010101" pitchFamily="49" charset="-122"/>
                <a:ea typeface="楷体" panose="02010609060101010101" pitchFamily="49" charset="-122"/>
              </a:rPr>
              <a:t>【历史</a:t>
            </a:r>
            <a:r>
              <a:rPr lang="en-US" altLang="zh-CN" sz="2800" b="1" dirty="0">
                <a:latin typeface="楷体" panose="02010609060101010101" pitchFamily="49" charset="-122"/>
                <a:ea typeface="楷体" panose="02010609060101010101" pitchFamily="49" charset="-122"/>
              </a:rPr>
              <a:t>——</a:t>
            </a:r>
            <a:r>
              <a:rPr lang="zh-CN" altLang="zh-CN" sz="2800" b="1" dirty="0">
                <a:latin typeface="楷体" panose="02010609060101010101" pitchFamily="49" charset="-122"/>
                <a:ea typeface="楷体" panose="02010609060101010101" pitchFamily="49" charset="-122"/>
              </a:rPr>
              <a:t>选修</a:t>
            </a:r>
            <a:r>
              <a:rPr lang="en-US" altLang="zh-CN" sz="2800" b="1" dirty="0">
                <a:latin typeface="楷体" panose="02010609060101010101" pitchFamily="49" charset="-122"/>
                <a:ea typeface="楷体" panose="02010609060101010101" pitchFamily="49" charset="-122"/>
              </a:rPr>
              <a:t>4</a:t>
            </a:r>
            <a:r>
              <a:rPr lang="zh-CN" altLang="zh-CN" sz="2800" b="1" dirty="0">
                <a:latin typeface="楷体" panose="02010609060101010101" pitchFamily="49" charset="-122"/>
                <a:ea typeface="楷体" panose="02010609060101010101" pitchFamily="49" charset="-122"/>
              </a:rPr>
              <a:t>：中外历史人物评说】</a:t>
            </a:r>
            <a:endParaRPr lang="en-US" altLang="zh-CN" sz="2800" b="1" dirty="0">
              <a:latin typeface="楷体" panose="02010609060101010101" pitchFamily="49" charset="-122"/>
              <a:ea typeface="楷体" panose="02010609060101010101" pitchFamily="49" charset="-122"/>
            </a:endParaRPr>
          </a:p>
          <a:p>
            <a:pPr eaLnBrk="0" hangingPunct="0"/>
            <a:r>
              <a:rPr lang="zh-CN" altLang="zh-CN" sz="2800" b="1" dirty="0">
                <a:latin typeface="楷体" panose="02010609060101010101" pitchFamily="49" charset="-122"/>
                <a:ea typeface="楷体" panose="02010609060101010101" pitchFamily="49" charset="-122"/>
              </a:rPr>
              <a:t>（</a:t>
            </a:r>
            <a:r>
              <a:rPr lang="en-US" altLang="zh-CN" sz="2800" b="1" dirty="0">
                <a:latin typeface="楷体" panose="02010609060101010101" pitchFamily="49" charset="-122"/>
                <a:ea typeface="楷体" panose="02010609060101010101" pitchFamily="49" charset="-122"/>
              </a:rPr>
              <a:t>1</a:t>
            </a:r>
            <a:r>
              <a:rPr lang="zh-CN" altLang="zh-CN" sz="2800" b="1" dirty="0">
                <a:latin typeface="楷体" panose="02010609060101010101" pitchFamily="49" charset="-122"/>
                <a:ea typeface="楷体" panose="02010609060101010101" pitchFamily="49" charset="-122"/>
              </a:rPr>
              <a:t>）概括</a:t>
            </a:r>
            <a:r>
              <a:rPr lang="zh-CN" altLang="zh-CN" sz="2800" b="1" dirty="0">
                <a:solidFill>
                  <a:srgbClr val="0000FF"/>
                </a:solidFill>
                <a:latin typeface="楷体" panose="02010609060101010101" pitchFamily="49" charset="-122"/>
                <a:ea typeface="楷体" panose="02010609060101010101" pitchFamily="49" charset="-122"/>
              </a:rPr>
              <a:t>颜回</a:t>
            </a:r>
            <a:r>
              <a:rPr lang="zh-CN" altLang="zh-CN" sz="2800" b="1" dirty="0">
                <a:latin typeface="楷体" panose="02010609060101010101" pitchFamily="49" charset="-122"/>
                <a:ea typeface="楷体" panose="02010609060101010101" pitchFamily="49" charset="-122"/>
              </a:rPr>
              <a:t>成为孔子最看重的弟子之一的原因</a:t>
            </a:r>
            <a:r>
              <a:rPr lang="zh-CN" altLang="en-US" sz="2800" b="1" dirty="0">
                <a:latin typeface="楷体" panose="02010609060101010101" pitchFamily="49" charset="-122"/>
                <a:ea typeface="楷体" panose="02010609060101010101" pitchFamily="49" charset="-122"/>
              </a:rPr>
              <a:t>。</a:t>
            </a:r>
            <a:r>
              <a:rPr lang="zh-CN" altLang="zh-CN" sz="2800" b="1" dirty="0">
                <a:latin typeface="楷体" panose="02010609060101010101" pitchFamily="49" charset="-122"/>
                <a:ea typeface="楷体" panose="02010609060101010101" pitchFamily="49" charset="-122"/>
              </a:rPr>
              <a:t>（</a:t>
            </a:r>
            <a:r>
              <a:rPr lang="en-US" altLang="zh-CN" sz="2800" b="1" dirty="0">
                <a:latin typeface="楷体" panose="02010609060101010101" pitchFamily="49" charset="-122"/>
                <a:ea typeface="楷体" panose="02010609060101010101" pitchFamily="49" charset="-122"/>
              </a:rPr>
              <a:t>2</a:t>
            </a:r>
            <a:r>
              <a:rPr lang="zh-CN" altLang="zh-CN" sz="2800" b="1" dirty="0">
                <a:latin typeface="楷体" panose="02010609060101010101" pitchFamily="49" charset="-122"/>
                <a:ea typeface="楷体" panose="02010609060101010101" pitchFamily="49" charset="-122"/>
              </a:rPr>
              <a:t>）简析</a:t>
            </a:r>
            <a:r>
              <a:rPr lang="zh-CN" altLang="zh-CN" sz="2800" b="1" dirty="0">
                <a:solidFill>
                  <a:srgbClr val="0000FF"/>
                </a:solidFill>
                <a:latin typeface="楷体" panose="02010609060101010101" pitchFamily="49" charset="-122"/>
                <a:ea typeface="楷体" panose="02010609060101010101" pitchFamily="49" charset="-122"/>
              </a:rPr>
              <a:t>颜回</a:t>
            </a:r>
            <a:r>
              <a:rPr lang="zh-CN" altLang="zh-CN" sz="2800" b="1" dirty="0">
                <a:latin typeface="楷体" panose="02010609060101010101" pitchFamily="49" charset="-122"/>
                <a:ea typeface="楷体" panose="02010609060101010101" pitchFamily="49" charset="-122"/>
              </a:rPr>
              <a:t>在后世受到尊崇的原因。</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文本框 217089"/>
          <p:cNvSpPr txBox="1"/>
          <p:nvPr/>
        </p:nvSpPr>
        <p:spPr>
          <a:xfrm>
            <a:off x="457200" y="1062038"/>
            <a:ext cx="8102600" cy="5262562"/>
          </a:xfrm>
          <a:prstGeom prst="rect">
            <a:avLst/>
          </a:prstGeom>
          <a:noFill/>
          <a:ln w="19050" cap="flat" cmpd="sng">
            <a:solidFill>
              <a:srgbClr val="FF0000"/>
            </a:solidFill>
            <a:prstDash val="solid"/>
            <a:miter/>
            <a:headEnd type="none" w="med" len="med"/>
            <a:tailEnd type="none" w="med" len="med"/>
          </a:ln>
        </p:spPr>
        <p:txBody>
          <a:bodyPr>
            <a:spAutoFit/>
          </a:bodyPr>
          <a:lstStyle/>
          <a:p>
            <a:pPr eaLnBrk="0" hangingPunct="0">
              <a:lnSpc>
                <a:spcPct val="150000"/>
              </a:lnSpc>
            </a:pPr>
            <a:r>
              <a:rPr lang="zh-CN" altLang="en-US" sz="2800" b="1" dirty="0">
                <a:latin typeface="楷体" panose="02010609060101010101" pitchFamily="49" charset="-122"/>
                <a:ea typeface="楷体" panose="02010609060101010101" pitchFamily="49" charset="-122"/>
              </a:rPr>
              <a:t>（</a:t>
            </a:r>
            <a:r>
              <a:rPr lang="zh-CN" altLang="zh-CN" sz="2800" b="1" dirty="0">
                <a:latin typeface="楷体" panose="02010609060101010101" pitchFamily="49" charset="-122"/>
                <a:ea typeface="楷体" panose="02010609060101010101" pitchFamily="49" charset="-122"/>
              </a:rPr>
              <a:t>201</a:t>
            </a:r>
            <a:r>
              <a:rPr lang="en-US" altLang="zh-CN" sz="2800" b="1" dirty="0">
                <a:latin typeface="楷体" panose="02010609060101010101" pitchFamily="49" charset="-122"/>
                <a:ea typeface="楷体" panose="02010609060101010101" pitchFamily="49" charset="-122"/>
              </a:rPr>
              <a:t>7</a:t>
            </a:r>
            <a:r>
              <a:rPr lang="zh-CN" altLang="zh-CN" sz="2800" b="1" dirty="0">
                <a:latin typeface="楷体" panose="02010609060101010101" pitchFamily="49" charset="-122"/>
                <a:ea typeface="楷体" panose="02010609060101010101" pitchFamily="49" charset="-122"/>
              </a:rPr>
              <a:t>-</a:t>
            </a:r>
            <a:r>
              <a:rPr lang="en-US" altLang="zh-CN" sz="2800" b="1" dirty="0">
                <a:latin typeface="楷体" panose="02010609060101010101" pitchFamily="49" charset="-122"/>
                <a:ea typeface="楷体" panose="02010609060101010101" pitchFamily="49" charset="-122"/>
              </a:rPr>
              <a:t>1</a:t>
            </a:r>
            <a:r>
              <a:rPr lang="zh-CN" altLang="zh-CN" sz="2800" b="1" dirty="0">
                <a:latin typeface="楷体" panose="02010609060101010101" pitchFamily="49" charset="-122"/>
                <a:ea typeface="楷体" panose="02010609060101010101" pitchFamily="49" charset="-122"/>
              </a:rPr>
              <a:t>-</a:t>
            </a:r>
            <a:r>
              <a:rPr lang="en-US" altLang="zh-CN" sz="2800" b="1" dirty="0">
                <a:latin typeface="楷体" panose="02010609060101010101" pitchFamily="49" charset="-122"/>
                <a:ea typeface="楷体" panose="02010609060101010101" pitchFamily="49" charset="-122"/>
              </a:rPr>
              <a:t>32</a:t>
            </a:r>
            <a:r>
              <a:rPr lang="zh-CN" altLang="en-US" sz="2800" b="1" dirty="0">
                <a:latin typeface="楷体" panose="02010609060101010101" pitchFamily="49" charset="-122"/>
                <a:ea typeface="楷体" panose="02010609060101010101" pitchFamily="49" charset="-122"/>
              </a:rPr>
              <a:t>）在公元前</a:t>
            </a:r>
            <a:r>
              <a:rPr lang="en-US" altLang="zh-CN" sz="2800" b="1" dirty="0">
                <a:latin typeface="楷体" panose="02010609060101010101" pitchFamily="49" charset="-122"/>
                <a:ea typeface="楷体" panose="02010609060101010101" pitchFamily="49" charset="-122"/>
              </a:rPr>
              <a:t>9</a:t>
            </a:r>
            <a:r>
              <a:rPr lang="zh-CN" altLang="en-US" sz="2800" b="1" dirty="0">
                <a:latin typeface="楷体" panose="02010609060101010101" pitchFamily="49" charset="-122"/>
                <a:ea typeface="楷体" panose="02010609060101010101" pitchFamily="49" charset="-122"/>
              </a:rPr>
              <a:t>至前</a:t>
            </a:r>
            <a:r>
              <a:rPr lang="en-US" altLang="zh-CN" sz="2800" b="1" dirty="0">
                <a:latin typeface="楷体" panose="02010609060101010101" pitchFamily="49" charset="-122"/>
                <a:ea typeface="楷体" panose="02010609060101010101" pitchFamily="49" charset="-122"/>
              </a:rPr>
              <a:t>8</a:t>
            </a:r>
            <a:r>
              <a:rPr lang="zh-CN" altLang="en-US" sz="2800" b="1" dirty="0">
                <a:latin typeface="楷体" panose="02010609060101010101" pitchFamily="49" charset="-122"/>
                <a:ea typeface="楷体" panose="02010609060101010101" pitchFamily="49" charset="-122"/>
              </a:rPr>
              <a:t>世纪广为流传的希腊神话中，诸神的形象和性情与人相似，不仅具有人的七情六欲，而且还争权夺利，没有一个是全知全能和完美无缺的。这反映了在古代雅典</a:t>
            </a:r>
          </a:p>
          <a:p>
            <a:pPr eaLnBrk="0" hangingPunct="0">
              <a:lnSpc>
                <a:spcPct val="150000"/>
              </a:lnSpc>
            </a:pPr>
            <a:r>
              <a:rPr lang="en-US" altLang="zh-CN" sz="2800" b="1" dirty="0">
                <a:latin typeface="楷体" panose="02010609060101010101" pitchFamily="49" charset="-122"/>
                <a:ea typeface="楷体" panose="02010609060101010101" pitchFamily="49" charset="-122"/>
              </a:rPr>
              <a:t>A.</a:t>
            </a:r>
            <a:r>
              <a:rPr lang="zh-CN" altLang="en-US" sz="2800" b="1" dirty="0">
                <a:latin typeface="楷体" panose="02010609060101010101" pitchFamily="49" charset="-122"/>
                <a:ea typeface="楷体" panose="02010609060101010101" pitchFamily="49" charset="-122"/>
              </a:rPr>
              <a:t>宗教信仰意识淡薄                      </a:t>
            </a:r>
            <a:r>
              <a:rPr lang="en-US" altLang="zh-CN" sz="2800" b="1" dirty="0">
                <a:latin typeface="楷体" panose="02010609060101010101" pitchFamily="49" charset="-122"/>
                <a:ea typeface="楷体" panose="02010609060101010101" pitchFamily="49" charset="-122"/>
              </a:rPr>
              <a:t/>
            </a:r>
            <a:br>
              <a:rPr lang="en-US" altLang="zh-CN" sz="2800" b="1" dirty="0">
                <a:latin typeface="楷体" panose="02010609060101010101" pitchFamily="49" charset="-122"/>
                <a:ea typeface="楷体" panose="02010609060101010101" pitchFamily="49" charset="-122"/>
              </a:rPr>
            </a:br>
            <a:r>
              <a:rPr lang="en-US" altLang="zh-CN" sz="2800" b="1" dirty="0">
                <a:solidFill>
                  <a:srgbClr val="FF0000"/>
                </a:solidFill>
                <a:latin typeface="楷体" panose="02010609060101010101" pitchFamily="49" charset="-122"/>
                <a:ea typeface="楷体" panose="02010609060101010101" pitchFamily="49" charset="-122"/>
              </a:rPr>
              <a:t>B.</a:t>
            </a:r>
            <a:r>
              <a:rPr lang="zh-CN" altLang="en-US" sz="2800" b="1" dirty="0">
                <a:solidFill>
                  <a:srgbClr val="FF0000"/>
                </a:solidFill>
                <a:latin typeface="楷体" panose="02010609060101010101" pitchFamily="49" charset="-122"/>
                <a:ea typeface="楷体" panose="02010609060101010101" pitchFamily="49" charset="-122"/>
              </a:rPr>
              <a:t>人文思想根植于传统文化</a:t>
            </a:r>
          </a:p>
          <a:p>
            <a:pPr eaLnBrk="0" hangingPunct="0">
              <a:lnSpc>
                <a:spcPct val="150000"/>
              </a:lnSpc>
            </a:pPr>
            <a:r>
              <a:rPr lang="en-US" altLang="zh-CN" sz="2800" b="1" dirty="0">
                <a:latin typeface="楷体" panose="02010609060101010101" pitchFamily="49" charset="-122"/>
                <a:ea typeface="楷体" panose="02010609060101010101" pitchFamily="49" charset="-122"/>
              </a:rPr>
              <a:t>C.</a:t>
            </a:r>
            <a:r>
              <a:rPr lang="zh-CN" altLang="en-US" sz="2800" b="1" dirty="0">
                <a:latin typeface="楷体" panose="02010609060101010101" pitchFamily="49" charset="-122"/>
                <a:ea typeface="楷体" panose="02010609060101010101" pitchFamily="49" charset="-122"/>
              </a:rPr>
              <a:t>理性占据主导地位                      </a:t>
            </a:r>
            <a:r>
              <a:rPr lang="en-US" altLang="zh-CN" sz="2800" b="1" dirty="0">
                <a:latin typeface="楷体" panose="02010609060101010101" pitchFamily="49" charset="-122"/>
                <a:ea typeface="楷体" panose="02010609060101010101" pitchFamily="49" charset="-122"/>
              </a:rPr>
              <a:t/>
            </a:r>
            <a:br>
              <a:rPr lang="en-US" altLang="zh-CN" sz="2800" b="1" dirty="0">
                <a:latin typeface="楷体" panose="02010609060101010101" pitchFamily="49" charset="-122"/>
                <a:ea typeface="楷体" panose="02010609060101010101" pitchFamily="49" charset="-122"/>
              </a:rPr>
            </a:br>
            <a:r>
              <a:rPr lang="en-US" altLang="zh-CN" sz="2800" b="1" dirty="0">
                <a:latin typeface="楷体" panose="02010609060101010101" pitchFamily="49" charset="-122"/>
                <a:ea typeface="楷体" panose="02010609060101010101" pitchFamily="49" charset="-122"/>
              </a:rPr>
              <a:t>D.</a:t>
            </a:r>
            <a:r>
              <a:rPr lang="zh-CN" altLang="en-US" sz="2800" b="1" dirty="0">
                <a:latin typeface="楷体" panose="02010609060101010101" pitchFamily="49" charset="-122"/>
                <a:ea typeface="楷体" panose="02010609060101010101" pitchFamily="49" charset="-122"/>
              </a:rPr>
              <a:t>神话的影响随民主进程而削弱</a:t>
            </a:r>
            <a:endParaRPr lang="en-US" altLang="zh-CN" sz="2800" b="1" dirty="0">
              <a:solidFill>
                <a:srgbClr val="FF0000"/>
              </a:solidFill>
              <a:latin typeface="楷体" panose="02010609060101010101" pitchFamily="49" charset="-122"/>
              <a:ea typeface="楷体" panose="02010609060101010101" pitchFamily="49" charset="-122"/>
            </a:endParaRPr>
          </a:p>
        </p:txBody>
      </p:sp>
      <p:sp>
        <p:nvSpPr>
          <p:cNvPr id="68611" name="文本框 217092"/>
          <p:cNvSpPr txBox="1"/>
          <p:nvPr/>
        </p:nvSpPr>
        <p:spPr>
          <a:xfrm>
            <a:off x="2349500" y="309563"/>
            <a:ext cx="4322763" cy="522287"/>
          </a:xfrm>
          <a:prstGeom prst="rect">
            <a:avLst/>
          </a:prstGeom>
          <a:noFill/>
          <a:ln w="9525">
            <a:noFill/>
          </a:ln>
        </p:spPr>
        <p:txBody>
          <a:bodyPr>
            <a:spAutoFit/>
          </a:bodyPr>
          <a:lstStyle/>
          <a:p>
            <a:pPr>
              <a:spcBef>
                <a:spcPct val="50000"/>
              </a:spcBef>
            </a:pPr>
            <a:r>
              <a:rPr lang="zh-CN" altLang="en-US" sz="2800" b="1" dirty="0">
                <a:latin typeface="黑体" panose="02010609060101010101" pitchFamily="49" charset="-122"/>
                <a:ea typeface="黑体" panose="02010609060101010101" pitchFamily="49" charset="-122"/>
              </a:rPr>
              <a:t>高考真题</a:t>
            </a:r>
            <a:r>
              <a:rPr lang="en-US" altLang="zh-CN" sz="2800" b="1" dirty="0">
                <a:latin typeface="黑体" panose="02010609060101010101" pitchFamily="49" charset="-122"/>
                <a:ea typeface="黑体" panose="02010609060101010101" pitchFamily="49" charset="-122"/>
              </a:rPr>
              <a:t>----</a:t>
            </a:r>
            <a:r>
              <a:rPr lang="zh-CN" altLang="en-US" sz="2800" b="1" dirty="0">
                <a:latin typeface="黑体" panose="02010609060101010101" pitchFamily="49" charset="-122"/>
                <a:ea typeface="黑体" panose="02010609060101010101" pitchFamily="49" charset="-122"/>
              </a:rPr>
              <a:t>家国情怀</a:t>
            </a:r>
            <a:endParaRPr lang="zh-CN" altLang="en-US" sz="2800" b="1" dirty="0">
              <a:solidFill>
                <a:srgbClr val="FF0000"/>
              </a:solidFill>
              <a:latin typeface="黑体" panose="02010609060101010101" pitchFamily="49" charset="-122"/>
              <a:ea typeface="黑体" panose="02010609060101010101" pitchFamily="49"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401638" y="0"/>
            <a:ext cx="817563" cy="815975"/>
          </a:xfrm>
          <a:prstGeom prst="ellipse">
            <a:avLst/>
          </a:prstGeom>
          <a:solidFill>
            <a:srgbClr val="C00000"/>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70659" name="文本框 2"/>
          <p:cNvSpPr txBox="1"/>
          <p:nvPr/>
        </p:nvSpPr>
        <p:spPr>
          <a:xfrm>
            <a:off x="519113" y="76200"/>
            <a:ext cx="719137" cy="584200"/>
          </a:xfrm>
          <a:prstGeom prst="rect">
            <a:avLst/>
          </a:prstGeom>
          <a:noFill/>
          <a:ln w="9525">
            <a:noFill/>
          </a:ln>
        </p:spPr>
        <p:txBody>
          <a:bodyPr>
            <a:spAutoFit/>
          </a:bodyPr>
          <a:lstStyle/>
          <a:p>
            <a:r>
              <a:rPr lang="en-US" altLang="zh-CN" sz="3200" dirty="0">
                <a:solidFill>
                  <a:schemeClr val="bg1"/>
                </a:solidFill>
                <a:latin typeface="MS UI Gothic" panose="020B0600070205080204" pitchFamily="34" charset="-128"/>
                <a:ea typeface="MS UI Gothic" panose="020B0600070205080204" pitchFamily="34" charset="-128"/>
              </a:rPr>
              <a:t>03</a:t>
            </a:r>
            <a:endParaRPr lang="zh-CN" altLang="en-US" sz="3200" dirty="0">
              <a:solidFill>
                <a:schemeClr val="bg1"/>
              </a:solidFill>
              <a:latin typeface="MS UI Gothic" panose="020B0600070205080204" pitchFamily="34" charset="-128"/>
              <a:ea typeface="MS UI Gothic" panose="020B0600070205080204" pitchFamily="34" charset="-128"/>
            </a:endParaRPr>
          </a:p>
        </p:txBody>
      </p:sp>
      <p:cxnSp>
        <p:nvCxnSpPr>
          <p:cNvPr id="7" name="直接连接符 6"/>
          <p:cNvCxnSpPr/>
          <p:nvPr/>
        </p:nvCxnSpPr>
        <p:spPr>
          <a:xfrm>
            <a:off x="1371600" y="676275"/>
            <a:ext cx="2047875" cy="9525"/>
          </a:xfrm>
          <a:prstGeom prst="line">
            <a:avLst/>
          </a:prstGeom>
          <a:ln w="9525" cmpd="dbl">
            <a:solidFill>
              <a:schemeClr val="dk1">
                <a:shade val="95000"/>
                <a:satMod val="105000"/>
              </a:schemeClr>
            </a:solidFill>
            <a:prstDash val="solid"/>
            <a:round/>
            <a:tailEnd type="oval"/>
          </a:ln>
        </p:spPr>
        <p:style>
          <a:lnRef idx="1">
            <a:schemeClr val="dk1"/>
          </a:lnRef>
          <a:fillRef idx="0">
            <a:schemeClr val="dk1"/>
          </a:fillRef>
          <a:effectRef idx="0">
            <a:schemeClr val="dk1"/>
          </a:effectRef>
          <a:fontRef idx="minor">
            <a:schemeClr val="tx1"/>
          </a:fontRef>
        </p:style>
      </p:cxnSp>
      <p:sp>
        <p:nvSpPr>
          <p:cNvPr id="70661" name="文本框 394748"/>
          <p:cNvSpPr txBox="1"/>
          <p:nvPr/>
        </p:nvSpPr>
        <p:spPr>
          <a:xfrm>
            <a:off x="762000" y="101600"/>
            <a:ext cx="5486400" cy="584200"/>
          </a:xfrm>
          <a:prstGeom prst="rect">
            <a:avLst/>
          </a:prstGeom>
          <a:noFill/>
          <a:ln w="9525">
            <a:noFill/>
          </a:ln>
        </p:spPr>
        <p:txBody>
          <a:bodyPr>
            <a:spAutoFit/>
          </a:bodyPr>
          <a:lstStyle/>
          <a:p>
            <a:pPr>
              <a:spcBef>
                <a:spcPct val="50000"/>
              </a:spcBef>
            </a:pPr>
            <a:r>
              <a:rPr lang="en-US" altLang="zh-CN" sz="3200" b="1" dirty="0">
                <a:latin typeface="楷体" panose="02010609060101010101" pitchFamily="49" charset="-122"/>
                <a:ea typeface="楷体" panose="02010609060101010101" pitchFamily="49" charset="-122"/>
              </a:rPr>
              <a:t>   </a:t>
            </a:r>
            <a:r>
              <a:rPr lang="zh-CN" altLang="en-US" sz="3200" b="1" dirty="0">
                <a:latin typeface="楷体" panose="02010609060101010101" pitchFamily="49" charset="-122"/>
                <a:ea typeface="楷体" panose="02010609060101010101" pitchFamily="49" charset="-122"/>
              </a:rPr>
              <a:t>核心概念</a:t>
            </a:r>
            <a:r>
              <a:rPr lang="en-US" altLang="zh-CN" sz="3200" b="1" dirty="0">
                <a:latin typeface="楷体" panose="02010609060101010101" pitchFamily="49" charset="-122"/>
                <a:ea typeface="楷体" panose="02010609060101010101" pitchFamily="49" charset="-122"/>
              </a:rPr>
              <a:t>——</a:t>
            </a:r>
            <a:r>
              <a:rPr lang="zh-CN" altLang="en-US" sz="3200" b="1" dirty="0">
                <a:latin typeface="楷体" panose="02010609060101010101" pitchFamily="49" charset="-122"/>
                <a:ea typeface="楷体" panose="02010609060101010101" pitchFamily="49" charset="-122"/>
              </a:rPr>
              <a:t>发展变化</a:t>
            </a:r>
            <a:endParaRPr lang="zh-CN" altLang="en-US" sz="3200" b="1" dirty="0">
              <a:solidFill>
                <a:srgbClr val="0000FF"/>
              </a:solidFill>
              <a:latin typeface="楷体" panose="02010609060101010101" pitchFamily="49" charset="-122"/>
              <a:ea typeface="楷体" panose="02010609060101010101" pitchFamily="49" charset="-122"/>
            </a:endParaRPr>
          </a:p>
        </p:txBody>
      </p:sp>
      <p:sp>
        <p:nvSpPr>
          <p:cNvPr id="70662" name="文本框 217089"/>
          <p:cNvSpPr txBox="1"/>
          <p:nvPr/>
        </p:nvSpPr>
        <p:spPr>
          <a:xfrm>
            <a:off x="307975" y="1714500"/>
            <a:ext cx="8607425" cy="4914900"/>
          </a:xfrm>
          <a:prstGeom prst="rect">
            <a:avLst/>
          </a:prstGeom>
          <a:noFill/>
          <a:ln w="19050" cap="flat" cmpd="sng">
            <a:solidFill>
              <a:srgbClr val="FF0000"/>
            </a:solidFill>
            <a:prstDash val="solid"/>
            <a:miter/>
            <a:headEnd type="none" w="med" len="med"/>
            <a:tailEnd type="none" w="med" len="med"/>
          </a:ln>
        </p:spPr>
        <p:txBody>
          <a:bodyPr>
            <a:spAutoFit/>
          </a:bodyPr>
          <a:lstStyle/>
          <a:p>
            <a:pPr marL="266700" indent="-266700">
              <a:lnSpc>
                <a:spcPts val="4665"/>
              </a:lnSpc>
            </a:pPr>
            <a:r>
              <a:rPr lang="zh-CN" altLang="zh-CN" sz="2800" b="1" dirty="0">
                <a:latin typeface="楷体" panose="02010609060101010101" pitchFamily="49" charset="-122"/>
                <a:ea typeface="楷体" panose="02010609060101010101" pitchFamily="49" charset="-122"/>
              </a:rPr>
              <a:t>（2017-</a:t>
            </a:r>
            <a:r>
              <a:rPr lang="en-US" altLang="zh-CN" sz="2800" b="1" dirty="0">
                <a:latin typeface="楷体" panose="02010609060101010101" pitchFamily="49" charset="-122"/>
                <a:ea typeface="楷体" panose="02010609060101010101" pitchFamily="49" charset="-122"/>
              </a:rPr>
              <a:t>1</a:t>
            </a:r>
            <a:r>
              <a:rPr lang="zh-CN" altLang="zh-CN" sz="2800" b="1" dirty="0">
                <a:latin typeface="楷体" panose="02010609060101010101" pitchFamily="49" charset="-122"/>
                <a:ea typeface="楷体" panose="02010609060101010101" pitchFamily="49" charset="-122"/>
              </a:rPr>
              <a:t>-</a:t>
            </a:r>
            <a:r>
              <a:rPr lang="en-US" altLang="zh-CN" sz="2800" b="1" dirty="0">
                <a:latin typeface="楷体" panose="02010609060101010101" pitchFamily="49" charset="-122"/>
                <a:ea typeface="楷体" panose="02010609060101010101" pitchFamily="49" charset="-122"/>
              </a:rPr>
              <a:t>25</a:t>
            </a:r>
            <a:r>
              <a:rPr lang="zh-CN" altLang="zh-CN" sz="2800" b="1" dirty="0">
                <a:latin typeface="楷体" panose="02010609060101010101" pitchFamily="49" charset="-122"/>
                <a:ea typeface="楷体" panose="02010609060101010101" pitchFamily="49" charset="-122"/>
              </a:rPr>
              <a:t>）</a:t>
            </a:r>
            <a:endParaRPr lang="en-US" altLang="zh-CN" sz="2800" b="1" dirty="0">
              <a:latin typeface="楷体" panose="02010609060101010101" pitchFamily="49" charset="-122"/>
              <a:ea typeface="楷体" panose="02010609060101010101" pitchFamily="49" charset="-122"/>
            </a:endParaRPr>
          </a:p>
          <a:p>
            <a:pPr marL="266700" indent="-266700">
              <a:lnSpc>
                <a:spcPts val="4665"/>
              </a:lnSpc>
            </a:pPr>
            <a:endParaRPr lang="en-US" altLang="zh-CN" sz="2800" b="1" dirty="0">
              <a:latin typeface="楷体" panose="02010609060101010101" pitchFamily="49" charset="-122"/>
              <a:ea typeface="楷体" panose="02010609060101010101" pitchFamily="49" charset="-122"/>
            </a:endParaRPr>
          </a:p>
          <a:p>
            <a:pPr marL="266700" indent="-266700">
              <a:lnSpc>
                <a:spcPts val="4665"/>
              </a:lnSpc>
            </a:pPr>
            <a:endParaRPr lang="en-US" altLang="zh-CN" sz="2800" b="1" dirty="0">
              <a:latin typeface="楷体" panose="02010609060101010101" pitchFamily="49" charset="-122"/>
              <a:ea typeface="楷体" panose="02010609060101010101" pitchFamily="49" charset="-122"/>
            </a:endParaRPr>
          </a:p>
          <a:p>
            <a:pPr marL="266700" indent="-266700">
              <a:lnSpc>
                <a:spcPts val="4665"/>
              </a:lnSpc>
            </a:pPr>
            <a:endParaRPr lang="en-US" altLang="zh-CN" sz="2800" b="1" dirty="0">
              <a:latin typeface="楷体" panose="02010609060101010101" pitchFamily="49" charset="-122"/>
              <a:ea typeface="楷体" panose="02010609060101010101" pitchFamily="49" charset="-122"/>
            </a:endParaRPr>
          </a:p>
          <a:p>
            <a:pPr marL="266700" indent="-266700">
              <a:lnSpc>
                <a:spcPts val="4665"/>
              </a:lnSpc>
            </a:pPr>
            <a:endParaRPr lang="en-US" altLang="zh-CN" sz="2800" b="1" dirty="0">
              <a:latin typeface="楷体" panose="02010609060101010101" pitchFamily="49" charset="-122"/>
              <a:ea typeface="楷体" panose="02010609060101010101" pitchFamily="49" charset="-122"/>
            </a:endParaRPr>
          </a:p>
          <a:p>
            <a:pPr marL="266700" indent="-266700">
              <a:lnSpc>
                <a:spcPts val="4665"/>
              </a:lnSpc>
            </a:pPr>
            <a:endParaRPr lang="en-US" altLang="zh-CN" sz="2800" b="1" dirty="0">
              <a:latin typeface="楷体" panose="02010609060101010101" pitchFamily="49" charset="-122"/>
              <a:ea typeface="楷体" panose="02010609060101010101" pitchFamily="49" charset="-122"/>
            </a:endParaRPr>
          </a:p>
          <a:p>
            <a:pPr marL="266700" indent="-266700">
              <a:lnSpc>
                <a:spcPts val="4665"/>
              </a:lnSpc>
            </a:pPr>
            <a:endParaRPr lang="en-US" altLang="zh-CN" sz="2800" b="1" dirty="0">
              <a:latin typeface="楷体" panose="02010609060101010101" pitchFamily="49" charset="-122"/>
              <a:ea typeface="楷体" panose="02010609060101010101" pitchFamily="49" charset="-122"/>
            </a:endParaRPr>
          </a:p>
          <a:p>
            <a:pPr marL="266700" indent="-266700">
              <a:lnSpc>
                <a:spcPts val="4665"/>
              </a:lnSpc>
            </a:pPr>
            <a:r>
              <a:rPr lang="en-US" altLang="zh-CN" sz="2800" b="1" dirty="0">
                <a:latin typeface="楷体" panose="02010609060101010101" pitchFamily="49" charset="-122"/>
                <a:ea typeface="楷体" panose="02010609060101010101" pitchFamily="49" charset="-122"/>
              </a:rPr>
              <a:t>       </a:t>
            </a:r>
            <a:endParaRPr lang="zh-CN" altLang="zh-CN" sz="2800" b="1" dirty="0">
              <a:latin typeface="楷体" panose="02010609060101010101" pitchFamily="49" charset="-122"/>
              <a:ea typeface="楷体" panose="02010609060101010101" pitchFamily="49" charset="-122"/>
            </a:endParaRPr>
          </a:p>
        </p:txBody>
      </p:sp>
      <p:graphicFrame>
        <p:nvGraphicFramePr>
          <p:cNvPr id="9" name="表格 8"/>
          <p:cNvGraphicFramePr/>
          <p:nvPr/>
        </p:nvGraphicFramePr>
        <p:xfrm>
          <a:off x="2667000" y="1800225"/>
          <a:ext cx="4800600" cy="2695575"/>
        </p:xfrm>
        <a:graphic>
          <a:graphicData uri="http://schemas.openxmlformats.org/drawingml/2006/table">
            <a:tbl>
              <a:tblPr/>
              <a:tblGrid>
                <a:gridCol w="1599610"/>
                <a:gridCol w="1599609"/>
                <a:gridCol w="1601380"/>
              </a:tblGrid>
              <a:tr h="411566">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1800" kern="1200">
                          <a:solidFill>
                            <a:schemeClr val="tx1"/>
                          </a:solidFill>
                          <a:latin typeface="+mn-lt"/>
                          <a:ea typeface="+mn-ea"/>
                          <a:cs typeface="+mn-cs"/>
                        </a:defRPr>
                      </a:lvl5pPr>
                    </a:lstStyle>
                    <a:p>
                      <a:pPr marL="0" lvl="0" indent="0" algn="ctr" eaLnBrk="1" hangingPunct="1">
                        <a:lnSpc>
                          <a:spcPct val="150000"/>
                        </a:lnSpc>
                        <a:spcBef>
                          <a:spcPct val="0"/>
                        </a:spcBef>
                        <a:buNone/>
                      </a:pPr>
                      <a:r>
                        <a:rPr lang="zh-CN" altLang="zh-CN" sz="1800" b="1" dirty="0">
                          <a:solidFill>
                            <a:srgbClr val="000000"/>
                          </a:solidFill>
                        </a:rPr>
                        <a:t>皇帝纪年</a:t>
                      </a:r>
                      <a:endParaRPr lang="zh-CN" altLang="zh-CN" sz="1800" b="1" dirty="0">
                        <a:solidFill>
                          <a:srgbClr val="000000"/>
                        </a:solidFill>
                        <a:latin typeface="Times New Roman" panose="02020603050405020304" pitchFamily="18" charset="0"/>
                      </a:endParaRPr>
                    </a:p>
                  </a:txBody>
                  <a:tcPr marL="68603" marR="68603"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1800" kern="1200">
                          <a:solidFill>
                            <a:schemeClr val="tx1"/>
                          </a:solidFill>
                          <a:latin typeface="+mn-lt"/>
                          <a:ea typeface="+mn-ea"/>
                          <a:cs typeface="+mn-cs"/>
                        </a:defRPr>
                      </a:lvl5pPr>
                    </a:lstStyle>
                    <a:p>
                      <a:pPr marL="0" lvl="0" indent="0" algn="ctr" eaLnBrk="1" hangingPunct="1">
                        <a:lnSpc>
                          <a:spcPct val="150000"/>
                        </a:lnSpc>
                        <a:spcBef>
                          <a:spcPct val="0"/>
                        </a:spcBef>
                        <a:buNone/>
                      </a:pPr>
                      <a:r>
                        <a:rPr lang="zh-CN" altLang="zh-CN" sz="1800" b="1" dirty="0">
                          <a:solidFill>
                            <a:srgbClr val="000000"/>
                          </a:solidFill>
                        </a:rPr>
                        <a:t>公元纪年</a:t>
                      </a:r>
                      <a:endParaRPr lang="zh-CN" altLang="zh-CN" sz="1800" b="1" dirty="0">
                        <a:solidFill>
                          <a:srgbClr val="000000"/>
                        </a:solidFill>
                        <a:latin typeface="Times New Roman" panose="02020603050405020304" pitchFamily="18" charset="0"/>
                      </a:endParaRPr>
                    </a:p>
                  </a:txBody>
                  <a:tcPr marL="68603" marR="68603"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1800" kern="1200">
                          <a:solidFill>
                            <a:schemeClr val="tx1"/>
                          </a:solidFill>
                          <a:latin typeface="+mn-lt"/>
                          <a:ea typeface="+mn-ea"/>
                          <a:cs typeface="+mn-cs"/>
                        </a:defRPr>
                      </a:lvl5pPr>
                    </a:lstStyle>
                    <a:p>
                      <a:pPr marL="0" lvl="0" indent="0" algn="ctr" eaLnBrk="1" hangingPunct="1">
                        <a:lnSpc>
                          <a:spcPct val="150000"/>
                        </a:lnSpc>
                        <a:spcBef>
                          <a:spcPct val="0"/>
                        </a:spcBef>
                        <a:buNone/>
                      </a:pPr>
                      <a:r>
                        <a:rPr lang="zh-CN" altLang="zh-CN" sz="1800" b="1" dirty="0">
                          <a:solidFill>
                            <a:srgbClr val="000000"/>
                          </a:solidFill>
                        </a:rPr>
                        <a:t>郡级政区</a:t>
                      </a:r>
                      <a:endParaRPr lang="zh-CN" altLang="zh-CN" sz="1800" b="1" dirty="0">
                        <a:solidFill>
                          <a:srgbClr val="000000"/>
                        </a:solidFill>
                        <a:latin typeface="Times New Roman" panose="02020603050405020304" pitchFamily="18" charset="0"/>
                      </a:endParaRPr>
                    </a:p>
                  </a:txBody>
                  <a:tcPr marL="68603" marR="68603"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86959">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1800" kern="1200">
                          <a:solidFill>
                            <a:schemeClr val="tx1"/>
                          </a:solidFill>
                          <a:latin typeface="+mn-lt"/>
                          <a:ea typeface="+mn-ea"/>
                          <a:cs typeface="+mn-cs"/>
                        </a:defRPr>
                      </a:lvl5pPr>
                    </a:lstStyle>
                    <a:p>
                      <a:pPr marL="0" lvl="0" indent="0" algn="ctr" eaLnBrk="1" hangingPunct="1">
                        <a:lnSpc>
                          <a:spcPct val="150000"/>
                        </a:lnSpc>
                        <a:spcBef>
                          <a:spcPct val="0"/>
                        </a:spcBef>
                        <a:buNone/>
                      </a:pPr>
                      <a:r>
                        <a:rPr lang="zh-CN" altLang="zh-CN" sz="1800" b="1" dirty="0">
                          <a:solidFill>
                            <a:srgbClr val="000000"/>
                          </a:solidFill>
                        </a:rPr>
                        <a:t>汉高帝十二年</a:t>
                      </a:r>
                      <a:endParaRPr lang="zh-CN" altLang="zh-CN" sz="1800" b="1" dirty="0">
                        <a:solidFill>
                          <a:srgbClr val="000000"/>
                        </a:solidFill>
                        <a:latin typeface="Times New Roman" panose="02020603050405020304" pitchFamily="18" charset="0"/>
                      </a:endParaRPr>
                    </a:p>
                  </a:txBody>
                  <a:tcPr marL="68603" marR="68603"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1800" kern="1200">
                          <a:solidFill>
                            <a:schemeClr val="tx1"/>
                          </a:solidFill>
                          <a:latin typeface="+mn-lt"/>
                          <a:ea typeface="+mn-ea"/>
                          <a:cs typeface="+mn-cs"/>
                        </a:defRPr>
                      </a:lvl5pPr>
                    </a:lstStyle>
                    <a:p>
                      <a:pPr marL="0" lvl="0" indent="0" algn="ctr" eaLnBrk="1" hangingPunct="1">
                        <a:lnSpc>
                          <a:spcPct val="150000"/>
                        </a:lnSpc>
                        <a:spcBef>
                          <a:spcPct val="0"/>
                        </a:spcBef>
                        <a:buNone/>
                      </a:pPr>
                      <a:r>
                        <a:rPr lang="zh-CN" altLang="zh-CN" sz="1800" b="1" dirty="0">
                          <a:solidFill>
                            <a:srgbClr val="000000"/>
                          </a:solidFill>
                        </a:rPr>
                        <a:t>前</a:t>
                      </a:r>
                      <a:r>
                        <a:rPr lang="en-US" altLang="zh-CN" sz="1800" b="1" dirty="0">
                          <a:solidFill>
                            <a:srgbClr val="000000"/>
                          </a:solidFill>
                          <a:latin typeface="Palatino Linotype" panose="02040502050505030304" pitchFamily="18" charset="0"/>
                        </a:rPr>
                        <a:t>195</a:t>
                      </a:r>
                      <a:r>
                        <a:rPr lang="zh-CN" altLang="zh-CN" sz="1800" b="1" dirty="0">
                          <a:solidFill>
                            <a:srgbClr val="000000"/>
                          </a:solidFill>
                        </a:rPr>
                        <a:t>年</a:t>
                      </a:r>
                      <a:endParaRPr lang="zh-CN" altLang="zh-CN" sz="1800" b="1" dirty="0">
                        <a:solidFill>
                          <a:srgbClr val="000000"/>
                        </a:solidFill>
                        <a:latin typeface="Times New Roman" panose="02020603050405020304" pitchFamily="18" charset="0"/>
                      </a:endParaRPr>
                    </a:p>
                  </a:txBody>
                  <a:tcPr marL="68603" marR="68603"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1800" kern="1200">
                          <a:solidFill>
                            <a:schemeClr val="tx1"/>
                          </a:solidFill>
                          <a:latin typeface="+mn-lt"/>
                          <a:ea typeface="+mn-ea"/>
                          <a:cs typeface="+mn-cs"/>
                        </a:defRPr>
                      </a:lvl5pPr>
                    </a:lstStyle>
                    <a:p>
                      <a:pPr marL="0" lvl="0" indent="0" algn="ctr" eaLnBrk="1" hangingPunct="1">
                        <a:lnSpc>
                          <a:spcPct val="150000"/>
                        </a:lnSpc>
                        <a:spcBef>
                          <a:spcPct val="0"/>
                        </a:spcBef>
                        <a:buNone/>
                      </a:pPr>
                      <a:r>
                        <a:rPr lang="en-US" altLang="zh-CN" sz="1800" b="1">
                          <a:solidFill>
                            <a:srgbClr val="000000"/>
                          </a:solidFill>
                          <a:latin typeface="Palatino Linotype" panose="02040502050505030304" pitchFamily="18" charset="0"/>
                        </a:rPr>
                        <a:t>15</a:t>
                      </a:r>
                      <a:r>
                        <a:rPr lang="zh-CN" altLang="zh-CN" sz="1800" b="1">
                          <a:solidFill>
                            <a:srgbClr val="000000"/>
                          </a:solidFill>
                        </a:rPr>
                        <a:t>郡</a:t>
                      </a:r>
                      <a:endParaRPr lang="zh-CN" altLang="zh-CN" sz="1800" b="1">
                        <a:solidFill>
                          <a:srgbClr val="000000"/>
                        </a:solidFill>
                        <a:latin typeface="Times New Roman" panose="02020603050405020304" pitchFamily="18" charset="0"/>
                      </a:endParaRPr>
                    </a:p>
                  </a:txBody>
                  <a:tcPr marL="68603" marR="68603"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86959">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1800" kern="1200">
                          <a:solidFill>
                            <a:schemeClr val="tx1"/>
                          </a:solidFill>
                          <a:latin typeface="+mn-lt"/>
                          <a:ea typeface="+mn-ea"/>
                          <a:cs typeface="+mn-cs"/>
                        </a:defRPr>
                      </a:lvl5pPr>
                    </a:lstStyle>
                    <a:p>
                      <a:pPr marL="0" lvl="0" indent="0" algn="ctr" eaLnBrk="1" hangingPunct="1">
                        <a:lnSpc>
                          <a:spcPct val="150000"/>
                        </a:lnSpc>
                        <a:spcBef>
                          <a:spcPct val="0"/>
                        </a:spcBef>
                        <a:buNone/>
                      </a:pPr>
                      <a:r>
                        <a:rPr lang="zh-CN" altLang="zh-CN" sz="1800" b="1" dirty="0">
                          <a:solidFill>
                            <a:srgbClr val="000000"/>
                          </a:solidFill>
                        </a:rPr>
                        <a:t>汉文帝十六年</a:t>
                      </a:r>
                      <a:endParaRPr lang="zh-CN" altLang="zh-CN" sz="1800" b="1" dirty="0">
                        <a:solidFill>
                          <a:srgbClr val="000000"/>
                        </a:solidFill>
                        <a:latin typeface="Times New Roman" panose="02020603050405020304" pitchFamily="18" charset="0"/>
                      </a:endParaRPr>
                    </a:p>
                  </a:txBody>
                  <a:tcPr marL="68603" marR="68603"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1800" kern="1200">
                          <a:solidFill>
                            <a:schemeClr val="tx1"/>
                          </a:solidFill>
                          <a:latin typeface="+mn-lt"/>
                          <a:ea typeface="+mn-ea"/>
                          <a:cs typeface="+mn-cs"/>
                        </a:defRPr>
                      </a:lvl5pPr>
                    </a:lstStyle>
                    <a:p>
                      <a:pPr marL="0" lvl="0" indent="0" algn="ctr" eaLnBrk="1" hangingPunct="1">
                        <a:lnSpc>
                          <a:spcPct val="150000"/>
                        </a:lnSpc>
                        <a:spcBef>
                          <a:spcPct val="0"/>
                        </a:spcBef>
                        <a:buNone/>
                      </a:pPr>
                      <a:r>
                        <a:rPr lang="zh-CN" altLang="zh-CN" sz="1800" b="1" dirty="0">
                          <a:solidFill>
                            <a:srgbClr val="000000"/>
                          </a:solidFill>
                        </a:rPr>
                        <a:t>前</a:t>
                      </a:r>
                      <a:r>
                        <a:rPr lang="en-US" altLang="zh-CN" sz="1800" b="1" dirty="0">
                          <a:solidFill>
                            <a:srgbClr val="000000"/>
                          </a:solidFill>
                          <a:latin typeface="Palatino Linotype" panose="02040502050505030304" pitchFamily="18" charset="0"/>
                        </a:rPr>
                        <a:t>164</a:t>
                      </a:r>
                      <a:r>
                        <a:rPr lang="zh-CN" altLang="zh-CN" sz="1800" b="1" dirty="0">
                          <a:solidFill>
                            <a:srgbClr val="000000"/>
                          </a:solidFill>
                        </a:rPr>
                        <a:t>年</a:t>
                      </a:r>
                      <a:endParaRPr lang="zh-CN" altLang="zh-CN" sz="1800" b="1" dirty="0">
                        <a:solidFill>
                          <a:srgbClr val="000000"/>
                        </a:solidFill>
                        <a:latin typeface="Times New Roman" panose="02020603050405020304" pitchFamily="18" charset="0"/>
                      </a:endParaRPr>
                    </a:p>
                  </a:txBody>
                  <a:tcPr marL="68603" marR="68603"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1800" kern="1200">
                          <a:solidFill>
                            <a:schemeClr val="tx1"/>
                          </a:solidFill>
                          <a:latin typeface="+mn-lt"/>
                          <a:ea typeface="+mn-ea"/>
                          <a:cs typeface="+mn-cs"/>
                        </a:defRPr>
                      </a:lvl5pPr>
                    </a:lstStyle>
                    <a:p>
                      <a:pPr marL="0" lvl="0" indent="0" algn="ctr" eaLnBrk="1" hangingPunct="1">
                        <a:lnSpc>
                          <a:spcPct val="150000"/>
                        </a:lnSpc>
                        <a:spcBef>
                          <a:spcPct val="0"/>
                        </a:spcBef>
                        <a:buNone/>
                      </a:pPr>
                      <a:r>
                        <a:rPr lang="en-US" altLang="zh-CN" sz="1800" b="1" dirty="0">
                          <a:solidFill>
                            <a:srgbClr val="000000"/>
                          </a:solidFill>
                          <a:latin typeface="Palatino Linotype" panose="02040502050505030304" pitchFamily="18" charset="0"/>
                        </a:rPr>
                        <a:t>24</a:t>
                      </a:r>
                      <a:r>
                        <a:rPr lang="zh-CN" altLang="zh-CN" sz="1800" b="1" dirty="0">
                          <a:solidFill>
                            <a:srgbClr val="000000"/>
                          </a:solidFill>
                        </a:rPr>
                        <a:t>郡</a:t>
                      </a:r>
                      <a:endParaRPr lang="zh-CN" altLang="zh-CN" sz="1800" b="1" dirty="0">
                        <a:solidFill>
                          <a:srgbClr val="000000"/>
                        </a:solidFill>
                        <a:latin typeface="Times New Roman" panose="02020603050405020304" pitchFamily="18" charset="0"/>
                      </a:endParaRPr>
                    </a:p>
                  </a:txBody>
                  <a:tcPr marL="68603" marR="68603"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86959">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1800" kern="1200">
                          <a:solidFill>
                            <a:schemeClr val="tx1"/>
                          </a:solidFill>
                          <a:latin typeface="+mn-lt"/>
                          <a:ea typeface="+mn-ea"/>
                          <a:cs typeface="+mn-cs"/>
                        </a:defRPr>
                      </a:lvl5pPr>
                    </a:lstStyle>
                    <a:p>
                      <a:pPr marL="0" lvl="0" indent="0" algn="ctr" eaLnBrk="1" hangingPunct="1">
                        <a:lnSpc>
                          <a:spcPct val="150000"/>
                        </a:lnSpc>
                        <a:spcBef>
                          <a:spcPct val="0"/>
                        </a:spcBef>
                        <a:buNone/>
                      </a:pPr>
                      <a:r>
                        <a:rPr lang="zh-CN" altLang="zh-CN" sz="1800" b="1">
                          <a:solidFill>
                            <a:srgbClr val="000000"/>
                          </a:solidFill>
                        </a:rPr>
                        <a:t>汉景帝中六年</a:t>
                      </a:r>
                      <a:endParaRPr lang="zh-CN" altLang="zh-CN" sz="1800" b="1">
                        <a:solidFill>
                          <a:srgbClr val="000000"/>
                        </a:solidFill>
                        <a:latin typeface="Times New Roman" panose="02020603050405020304" pitchFamily="18" charset="0"/>
                      </a:endParaRPr>
                    </a:p>
                  </a:txBody>
                  <a:tcPr marL="68603" marR="68603"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1800" kern="1200">
                          <a:solidFill>
                            <a:schemeClr val="tx1"/>
                          </a:solidFill>
                          <a:latin typeface="+mn-lt"/>
                          <a:ea typeface="+mn-ea"/>
                          <a:cs typeface="+mn-cs"/>
                        </a:defRPr>
                      </a:lvl5pPr>
                    </a:lstStyle>
                    <a:p>
                      <a:pPr marL="0" lvl="0" indent="0" algn="ctr" eaLnBrk="1" hangingPunct="1">
                        <a:lnSpc>
                          <a:spcPct val="150000"/>
                        </a:lnSpc>
                        <a:spcBef>
                          <a:spcPct val="0"/>
                        </a:spcBef>
                        <a:buNone/>
                      </a:pPr>
                      <a:r>
                        <a:rPr lang="zh-CN" altLang="zh-CN" sz="1800" b="1" dirty="0">
                          <a:solidFill>
                            <a:srgbClr val="000000"/>
                          </a:solidFill>
                        </a:rPr>
                        <a:t>前</a:t>
                      </a:r>
                      <a:r>
                        <a:rPr lang="en-US" altLang="zh-CN" sz="1800" b="1" dirty="0">
                          <a:solidFill>
                            <a:srgbClr val="000000"/>
                          </a:solidFill>
                          <a:latin typeface="Palatino Linotype" panose="02040502050505030304" pitchFamily="18" charset="0"/>
                        </a:rPr>
                        <a:t>144</a:t>
                      </a:r>
                      <a:r>
                        <a:rPr lang="zh-CN" altLang="zh-CN" sz="1800" b="1" dirty="0">
                          <a:solidFill>
                            <a:srgbClr val="000000"/>
                          </a:solidFill>
                        </a:rPr>
                        <a:t>年</a:t>
                      </a:r>
                      <a:endParaRPr lang="zh-CN" altLang="zh-CN" sz="1800" b="1" dirty="0">
                        <a:solidFill>
                          <a:srgbClr val="000000"/>
                        </a:solidFill>
                        <a:latin typeface="Times New Roman" panose="02020603050405020304" pitchFamily="18" charset="0"/>
                      </a:endParaRPr>
                    </a:p>
                  </a:txBody>
                  <a:tcPr marL="68603" marR="68603"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1800" kern="1200">
                          <a:solidFill>
                            <a:schemeClr val="tx1"/>
                          </a:solidFill>
                          <a:latin typeface="+mn-lt"/>
                          <a:ea typeface="+mn-ea"/>
                          <a:cs typeface="+mn-cs"/>
                        </a:defRPr>
                      </a:lvl5pPr>
                    </a:lstStyle>
                    <a:p>
                      <a:pPr marL="0" lvl="0" indent="0" algn="ctr" eaLnBrk="1" hangingPunct="1">
                        <a:lnSpc>
                          <a:spcPct val="150000"/>
                        </a:lnSpc>
                        <a:spcBef>
                          <a:spcPct val="0"/>
                        </a:spcBef>
                        <a:buNone/>
                      </a:pPr>
                      <a:r>
                        <a:rPr lang="en-US" altLang="zh-CN" sz="1800" b="1">
                          <a:solidFill>
                            <a:srgbClr val="000000"/>
                          </a:solidFill>
                          <a:latin typeface="Palatino Linotype" panose="02040502050505030304" pitchFamily="18" charset="0"/>
                        </a:rPr>
                        <a:t>68</a:t>
                      </a:r>
                      <a:r>
                        <a:rPr lang="zh-CN" altLang="zh-CN" sz="1800" b="1" dirty="0">
                          <a:solidFill>
                            <a:srgbClr val="000000"/>
                          </a:solidFill>
                        </a:rPr>
                        <a:t>郡、国</a:t>
                      </a:r>
                      <a:endParaRPr lang="zh-CN" altLang="zh-CN" sz="1800" b="1" dirty="0">
                        <a:solidFill>
                          <a:srgbClr val="000000"/>
                        </a:solidFill>
                        <a:latin typeface="Times New Roman" panose="02020603050405020304" pitchFamily="18" charset="0"/>
                      </a:endParaRPr>
                    </a:p>
                  </a:txBody>
                  <a:tcPr marL="68603" marR="68603"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823132">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1800" kern="1200">
                          <a:solidFill>
                            <a:schemeClr val="tx1"/>
                          </a:solidFill>
                          <a:latin typeface="+mn-lt"/>
                          <a:ea typeface="+mn-ea"/>
                          <a:cs typeface="+mn-cs"/>
                        </a:defRPr>
                      </a:lvl5pPr>
                    </a:lstStyle>
                    <a:p>
                      <a:pPr marL="0" lvl="0" indent="0" algn="ctr" eaLnBrk="1" hangingPunct="1">
                        <a:lnSpc>
                          <a:spcPct val="150000"/>
                        </a:lnSpc>
                        <a:spcBef>
                          <a:spcPct val="0"/>
                        </a:spcBef>
                        <a:buNone/>
                      </a:pPr>
                      <a:r>
                        <a:rPr lang="zh-CN" altLang="zh-CN" sz="1800" b="1" dirty="0">
                          <a:solidFill>
                            <a:srgbClr val="000000"/>
                          </a:solidFill>
                        </a:rPr>
                        <a:t>汉武帝元封五年</a:t>
                      </a:r>
                      <a:endParaRPr lang="zh-CN" altLang="zh-CN" sz="1800" b="1" dirty="0">
                        <a:solidFill>
                          <a:srgbClr val="000000"/>
                        </a:solidFill>
                        <a:latin typeface="Times New Roman" panose="02020603050405020304" pitchFamily="18" charset="0"/>
                      </a:endParaRPr>
                    </a:p>
                  </a:txBody>
                  <a:tcPr marL="68603" marR="68603"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1800" kern="1200">
                          <a:solidFill>
                            <a:schemeClr val="tx1"/>
                          </a:solidFill>
                          <a:latin typeface="+mn-lt"/>
                          <a:ea typeface="+mn-ea"/>
                          <a:cs typeface="+mn-cs"/>
                        </a:defRPr>
                      </a:lvl5pPr>
                    </a:lstStyle>
                    <a:p>
                      <a:pPr marL="0" lvl="0" indent="0" algn="ctr" eaLnBrk="1" hangingPunct="1">
                        <a:lnSpc>
                          <a:spcPct val="150000"/>
                        </a:lnSpc>
                        <a:spcBef>
                          <a:spcPct val="0"/>
                        </a:spcBef>
                        <a:buNone/>
                      </a:pPr>
                      <a:r>
                        <a:rPr lang="zh-CN" altLang="zh-CN" sz="1800" b="1" dirty="0">
                          <a:solidFill>
                            <a:srgbClr val="000000"/>
                          </a:solidFill>
                        </a:rPr>
                        <a:t>前</a:t>
                      </a:r>
                      <a:r>
                        <a:rPr lang="en-US" altLang="zh-CN" sz="1800" b="1">
                          <a:solidFill>
                            <a:srgbClr val="000000"/>
                          </a:solidFill>
                          <a:latin typeface="Palatino Linotype" panose="02040502050505030304" pitchFamily="18" charset="0"/>
                        </a:rPr>
                        <a:t>106</a:t>
                      </a:r>
                      <a:r>
                        <a:rPr lang="zh-CN" altLang="zh-CN" sz="1800" b="1" dirty="0">
                          <a:solidFill>
                            <a:srgbClr val="000000"/>
                          </a:solidFill>
                        </a:rPr>
                        <a:t>年</a:t>
                      </a:r>
                      <a:endParaRPr lang="zh-CN" altLang="zh-CN" sz="1800" b="1" dirty="0">
                        <a:solidFill>
                          <a:srgbClr val="000000"/>
                        </a:solidFill>
                        <a:latin typeface="Times New Roman" panose="02020603050405020304" pitchFamily="18" charset="0"/>
                      </a:endParaRPr>
                    </a:p>
                  </a:txBody>
                  <a:tcPr marL="68603" marR="68603"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1800" kern="1200">
                          <a:solidFill>
                            <a:schemeClr val="tx1"/>
                          </a:solidFill>
                          <a:latin typeface="+mn-lt"/>
                          <a:ea typeface="+mn-ea"/>
                          <a:cs typeface="+mn-cs"/>
                        </a:defRPr>
                      </a:lvl5pPr>
                    </a:lstStyle>
                    <a:p>
                      <a:pPr marL="0" lvl="0" indent="0" algn="ctr" eaLnBrk="1" hangingPunct="1">
                        <a:lnSpc>
                          <a:spcPct val="150000"/>
                        </a:lnSpc>
                        <a:spcBef>
                          <a:spcPct val="0"/>
                        </a:spcBef>
                        <a:buNone/>
                      </a:pPr>
                      <a:r>
                        <a:rPr lang="en-US" altLang="zh-CN" sz="1800" b="1" dirty="0">
                          <a:solidFill>
                            <a:srgbClr val="000000"/>
                          </a:solidFill>
                          <a:latin typeface="Palatino Linotype" panose="02040502050505030304" pitchFamily="18" charset="0"/>
                        </a:rPr>
                        <a:t>108</a:t>
                      </a:r>
                      <a:r>
                        <a:rPr lang="zh-CN" altLang="zh-CN" sz="1800" b="1" dirty="0">
                          <a:solidFill>
                            <a:srgbClr val="000000"/>
                          </a:solidFill>
                        </a:rPr>
                        <a:t>郡、国</a:t>
                      </a:r>
                      <a:endParaRPr lang="zh-CN" altLang="zh-CN" sz="1800" b="1" dirty="0">
                        <a:solidFill>
                          <a:srgbClr val="000000"/>
                        </a:solidFill>
                        <a:latin typeface="Times New Roman" panose="02020603050405020304" pitchFamily="18" charset="0"/>
                      </a:endParaRPr>
                    </a:p>
                  </a:txBody>
                  <a:tcPr marL="68603" marR="68603"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70689" name="矩形 6"/>
          <p:cNvSpPr/>
          <p:nvPr/>
        </p:nvSpPr>
        <p:spPr>
          <a:xfrm>
            <a:off x="1106488" y="4568825"/>
            <a:ext cx="7808912" cy="460375"/>
          </a:xfrm>
          <a:prstGeom prst="rect">
            <a:avLst/>
          </a:prstGeom>
          <a:noFill/>
          <a:ln w="9525">
            <a:noFill/>
          </a:ln>
        </p:spPr>
        <p:txBody>
          <a:bodyPr>
            <a:spAutoFit/>
          </a:bodyPr>
          <a:lstStyle/>
          <a:p>
            <a:r>
              <a:rPr lang="zh-CN" altLang="zh-CN" sz="2400" b="1" dirty="0">
                <a:latin typeface="Arial" panose="020B0604020202020204" pitchFamily="34" charset="0"/>
              </a:rPr>
              <a:t>表</a:t>
            </a:r>
            <a:r>
              <a:rPr lang="en-US" altLang="zh-CN" sz="2400" b="1" dirty="0">
                <a:latin typeface="Arial" panose="020B0604020202020204" pitchFamily="34" charset="0"/>
              </a:rPr>
              <a:t>1</a:t>
            </a:r>
            <a:r>
              <a:rPr lang="zh-CN" altLang="zh-CN" sz="2400" b="1" dirty="0">
                <a:latin typeface="Arial" panose="020B0604020202020204" pitchFamily="34" charset="0"/>
              </a:rPr>
              <a:t>为西汉朝廷直接管辖的郡级政区变化表。据此可知</a:t>
            </a:r>
            <a:endParaRPr lang="zh-CN" altLang="en-US" sz="2400" b="1" dirty="0">
              <a:latin typeface="Arial" panose="020B0604020202020204" pitchFamily="34" charset="0"/>
            </a:endParaRPr>
          </a:p>
        </p:txBody>
      </p:sp>
      <p:sp>
        <p:nvSpPr>
          <p:cNvPr id="70690" name="矩形 7"/>
          <p:cNvSpPr/>
          <p:nvPr/>
        </p:nvSpPr>
        <p:spPr>
          <a:xfrm>
            <a:off x="546100" y="5072063"/>
            <a:ext cx="8369300" cy="1938337"/>
          </a:xfrm>
          <a:prstGeom prst="rect">
            <a:avLst/>
          </a:prstGeom>
          <a:noFill/>
          <a:ln w="9525">
            <a:noFill/>
          </a:ln>
        </p:spPr>
        <p:txBody>
          <a:bodyPr>
            <a:spAutoFit/>
          </a:bodyPr>
          <a:lstStyle/>
          <a:p>
            <a:r>
              <a:rPr lang="en-US" altLang="zh-CN" sz="2400" b="1" dirty="0">
                <a:latin typeface="Arial" panose="020B0604020202020204" pitchFamily="34" charset="0"/>
              </a:rPr>
              <a:t>      A</a:t>
            </a:r>
            <a:r>
              <a:rPr lang="zh-CN" altLang="en-US" sz="2400" b="1" dirty="0">
                <a:latin typeface="Arial" panose="020B0604020202020204" pitchFamily="34" charset="0"/>
              </a:rPr>
              <a:t>．诸侯王国与朝廷矛盾渐趋激化       </a:t>
            </a:r>
            <a:r>
              <a:rPr lang="en-US" altLang="zh-CN" sz="2400" b="1" dirty="0">
                <a:latin typeface="Arial" panose="020B0604020202020204" pitchFamily="34" charset="0"/>
              </a:rPr>
              <a:t/>
            </a:r>
            <a:br>
              <a:rPr lang="en-US" altLang="zh-CN" sz="2400" b="1" dirty="0">
                <a:latin typeface="Arial" panose="020B0604020202020204" pitchFamily="34" charset="0"/>
              </a:rPr>
            </a:br>
            <a:r>
              <a:rPr lang="en-US" altLang="zh-CN" sz="2400" b="1" dirty="0">
                <a:latin typeface="Arial" panose="020B0604020202020204" pitchFamily="34" charset="0"/>
              </a:rPr>
              <a:t>      B</a:t>
            </a:r>
            <a:r>
              <a:rPr lang="zh-CN" altLang="en-US" sz="2400" b="1" dirty="0">
                <a:latin typeface="Arial" panose="020B0604020202020204" pitchFamily="34" charset="0"/>
              </a:rPr>
              <a:t>．中央行政体制进行了调整</a:t>
            </a:r>
            <a:endParaRPr lang="en-US" altLang="zh-CN" sz="2400" b="1" dirty="0">
              <a:latin typeface="Arial" panose="020B0604020202020204" pitchFamily="34" charset="0"/>
            </a:endParaRPr>
          </a:p>
          <a:p>
            <a:r>
              <a:rPr lang="en-US" altLang="zh-CN" sz="2400" b="1" dirty="0">
                <a:solidFill>
                  <a:srgbClr val="C00000"/>
                </a:solidFill>
                <a:latin typeface="Arial" panose="020B0604020202020204" pitchFamily="34" charset="0"/>
              </a:rPr>
              <a:t>      C</a:t>
            </a:r>
            <a:r>
              <a:rPr lang="zh-CN" altLang="en-US" sz="2400" b="1" dirty="0">
                <a:solidFill>
                  <a:srgbClr val="C00000"/>
                </a:solidFill>
                <a:latin typeface="Arial" panose="020B0604020202020204" pitchFamily="34" charset="0"/>
              </a:rPr>
              <a:t>．朝廷解决边患的条件更加成熟       </a:t>
            </a:r>
            <a:r>
              <a:rPr lang="en-US" altLang="zh-CN" sz="2400" b="1" dirty="0">
                <a:solidFill>
                  <a:srgbClr val="C00000"/>
                </a:solidFill>
                <a:latin typeface="Arial" panose="020B0604020202020204" pitchFamily="34" charset="0"/>
              </a:rPr>
              <a:t/>
            </a:r>
            <a:br>
              <a:rPr lang="en-US" altLang="zh-CN" sz="2400" b="1" dirty="0">
                <a:solidFill>
                  <a:srgbClr val="C00000"/>
                </a:solidFill>
                <a:latin typeface="Arial" panose="020B0604020202020204" pitchFamily="34" charset="0"/>
              </a:rPr>
            </a:br>
            <a:r>
              <a:rPr lang="en-US" altLang="zh-CN" sz="2400" b="1" dirty="0">
                <a:solidFill>
                  <a:srgbClr val="C00000"/>
                </a:solidFill>
                <a:latin typeface="Arial" panose="020B0604020202020204" pitchFamily="34" charset="0"/>
              </a:rPr>
              <a:t>      </a:t>
            </a:r>
            <a:r>
              <a:rPr lang="en-US" altLang="zh-CN" sz="2400" b="1" dirty="0">
                <a:latin typeface="Arial" panose="020B0604020202020204" pitchFamily="34" charset="0"/>
              </a:rPr>
              <a:t>D</a:t>
            </a:r>
            <a:r>
              <a:rPr lang="zh-CN" altLang="en-US" sz="2400" b="1" dirty="0">
                <a:latin typeface="Arial" panose="020B0604020202020204" pitchFamily="34" charset="0"/>
              </a:rPr>
              <a:t>．王国控制的区域日益扩大</a:t>
            </a:r>
            <a:endParaRPr lang="en-US" altLang="zh-CN" sz="2400" b="1" dirty="0">
              <a:latin typeface="Arial" panose="020B0604020202020204" pitchFamily="34" charset="0"/>
            </a:endParaRPr>
          </a:p>
          <a:p>
            <a:endParaRPr lang="zh-CN" altLang="en-US" sz="2400" b="1" dirty="0">
              <a:latin typeface="Arial" panose="020B0604020202020204" pitchFamily="34" charset="0"/>
            </a:endParaRPr>
          </a:p>
        </p:txBody>
      </p:sp>
      <p:sp>
        <p:nvSpPr>
          <p:cNvPr id="70691" name="TextBox 1"/>
          <p:cNvSpPr txBox="1"/>
          <p:nvPr/>
        </p:nvSpPr>
        <p:spPr>
          <a:xfrm>
            <a:off x="152400" y="923925"/>
            <a:ext cx="8763000" cy="523875"/>
          </a:xfrm>
          <a:prstGeom prst="rect">
            <a:avLst/>
          </a:prstGeom>
          <a:solidFill>
            <a:srgbClr val="FFFF00"/>
          </a:solidFill>
          <a:ln w="9525">
            <a:noFill/>
          </a:ln>
        </p:spPr>
        <p:txBody>
          <a:bodyPr>
            <a:spAutoFit/>
          </a:bodyPr>
          <a:lstStyle/>
          <a:p>
            <a:r>
              <a:rPr lang="zh-CN" altLang="en-US" sz="2800" b="1" dirty="0">
                <a:latin typeface="楷体" panose="02010609060101010101" pitchFamily="49" charset="-122"/>
                <a:ea typeface="楷体" panose="02010609060101010101" pitchFamily="49" charset="-122"/>
              </a:rPr>
              <a:t>西汉地方行政体制的发展：从郡国并行制到王国郡县化</a:t>
            </a:r>
          </a:p>
        </p:txBody>
      </p:sp>
    </p:spTree>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420688" y="22225"/>
            <a:ext cx="817563" cy="815975"/>
          </a:xfrm>
          <a:prstGeom prst="ellipse">
            <a:avLst/>
          </a:prstGeom>
          <a:solidFill>
            <a:srgbClr val="C00000"/>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71683" name="文本框 2"/>
          <p:cNvSpPr txBox="1"/>
          <p:nvPr/>
        </p:nvSpPr>
        <p:spPr>
          <a:xfrm>
            <a:off x="519113" y="76200"/>
            <a:ext cx="719137" cy="584200"/>
          </a:xfrm>
          <a:prstGeom prst="rect">
            <a:avLst/>
          </a:prstGeom>
          <a:noFill/>
          <a:ln w="9525">
            <a:noFill/>
          </a:ln>
        </p:spPr>
        <p:txBody>
          <a:bodyPr>
            <a:spAutoFit/>
          </a:bodyPr>
          <a:lstStyle/>
          <a:p>
            <a:r>
              <a:rPr lang="en-US" altLang="zh-CN" sz="3200" dirty="0">
                <a:solidFill>
                  <a:schemeClr val="bg1"/>
                </a:solidFill>
                <a:latin typeface="MS UI Gothic" panose="020B0600070205080204" pitchFamily="34" charset="-128"/>
                <a:ea typeface="MS UI Gothic" panose="020B0600070205080204" pitchFamily="34" charset="-128"/>
              </a:rPr>
              <a:t>03</a:t>
            </a:r>
            <a:endParaRPr lang="zh-CN" altLang="en-US" sz="3200" dirty="0">
              <a:solidFill>
                <a:schemeClr val="bg1"/>
              </a:solidFill>
              <a:latin typeface="MS UI Gothic" panose="020B0600070205080204" pitchFamily="34" charset="-128"/>
              <a:ea typeface="MS UI Gothic" panose="020B0600070205080204" pitchFamily="34" charset="-128"/>
            </a:endParaRPr>
          </a:p>
        </p:txBody>
      </p:sp>
      <p:cxnSp>
        <p:nvCxnSpPr>
          <p:cNvPr id="7" name="直接连接符 6"/>
          <p:cNvCxnSpPr/>
          <p:nvPr/>
        </p:nvCxnSpPr>
        <p:spPr>
          <a:xfrm>
            <a:off x="1371600" y="676275"/>
            <a:ext cx="2047875" cy="9525"/>
          </a:xfrm>
          <a:prstGeom prst="line">
            <a:avLst/>
          </a:prstGeom>
          <a:ln w="9525" cmpd="dbl">
            <a:solidFill>
              <a:schemeClr val="dk1">
                <a:shade val="95000"/>
                <a:satMod val="105000"/>
              </a:schemeClr>
            </a:solidFill>
            <a:prstDash val="solid"/>
            <a:round/>
            <a:tailEnd type="oval"/>
          </a:ln>
        </p:spPr>
        <p:style>
          <a:lnRef idx="1">
            <a:schemeClr val="dk1"/>
          </a:lnRef>
          <a:fillRef idx="0">
            <a:schemeClr val="dk1"/>
          </a:fillRef>
          <a:effectRef idx="0">
            <a:schemeClr val="dk1"/>
          </a:effectRef>
          <a:fontRef idx="minor">
            <a:schemeClr val="tx1"/>
          </a:fontRef>
        </p:style>
      </p:cxnSp>
      <p:sp>
        <p:nvSpPr>
          <p:cNvPr id="71685" name="文本框 394748"/>
          <p:cNvSpPr txBox="1"/>
          <p:nvPr/>
        </p:nvSpPr>
        <p:spPr>
          <a:xfrm>
            <a:off x="685800" y="76200"/>
            <a:ext cx="5486400" cy="584200"/>
          </a:xfrm>
          <a:prstGeom prst="rect">
            <a:avLst/>
          </a:prstGeom>
          <a:noFill/>
          <a:ln w="9525">
            <a:noFill/>
          </a:ln>
        </p:spPr>
        <p:txBody>
          <a:bodyPr>
            <a:spAutoFit/>
          </a:bodyPr>
          <a:lstStyle/>
          <a:p>
            <a:pPr>
              <a:spcBef>
                <a:spcPct val="50000"/>
              </a:spcBef>
            </a:pPr>
            <a:r>
              <a:rPr lang="en-US" altLang="zh-CN" sz="3200" b="1" dirty="0">
                <a:latin typeface="楷体" panose="02010609060101010101" pitchFamily="49" charset="-122"/>
                <a:ea typeface="楷体" panose="02010609060101010101" pitchFamily="49" charset="-122"/>
              </a:rPr>
              <a:t>   </a:t>
            </a:r>
            <a:r>
              <a:rPr lang="zh-CN" altLang="en-US" sz="3200" b="1" dirty="0">
                <a:latin typeface="楷体" panose="02010609060101010101" pitchFamily="49" charset="-122"/>
                <a:ea typeface="楷体" panose="02010609060101010101" pitchFamily="49" charset="-122"/>
              </a:rPr>
              <a:t>核心概念</a:t>
            </a:r>
            <a:r>
              <a:rPr lang="en-US" altLang="zh-CN" sz="3200" b="1" dirty="0">
                <a:latin typeface="楷体" panose="02010609060101010101" pitchFamily="49" charset="-122"/>
                <a:ea typeface="楷体" panose="02010609060101010101" pitchFamily="49" charset="-122"/>
              </a:rPr>
              <a:t>——</a:t>
            </a:r>
            <a:r>
              <a:rPr lang="zh-CN" altLang="en-US" sz="3200" b="1" dirty="0">
                <a:latin typeface="楷体" panose="02010609060101010101" pitchFamily="49" charset="-122"/>
                <a:ea typeface="楷体" panose="02010609060101010101" pitchFamily="49" charset="-122"/>
              </a:rPr>
              <a:t>发展变化</a:t>
            </a:r>
            <a:endParaRPr lang="zh-CN" altLang="en-US" sz="3200" b="1" dirty="0">
              <a:solidFill>
                <a:srgbClr val="0000FF"/>
              </a:solidFill>
              <a:latin typeface="楷体" panose="02010609060101010101" pitchFamily="49" charset="-122"/>
              <a:ea typeface="楷体" panose="02010609060101010101" pitchFamily="49" charset="-122"/>
            </a:endParaRPr>
          </a:p>
        </p:txBody>
      </p:sp>
      <p:sp>
        <p:nvSpPr>
          <p:cNvPr id="71686" name="文本框 217089"/>
          <p:cNvSpPr txBox="1"/>
          <p:nvPr/>
        </p:nvSpPr>
        <p:spPr>
          <a:xfrm>
            <a:off x="231775" y="2163763"/>
            <a:ext cx="8607425" cy="3246437"/>
          </a:xfrm>
          <a:prstGeom prst="rect">
            <a:avLst/>
          </a:prstGeom>
          <a:noFill/>
          <a:ln w="19050" cap="flat" cmpd="sng">
            <a:solidFill>
              <a:srgbClr val="FF0000"/>
            </a:solidFill>
            <a:prstDash val="solid"/>
            <a:miter/>
            <a:headEnd type="none" w="med" len="med"/>
            <a:tailEnd type="none" w="med" len="med"/>
          </a:ln>
        </p:spPr>
        <p:txBody>
          <a:bodyPr>
            <a:spAutoFit/>
          </a:bodyPr>
          <a:lstStyle/>
          <a:p>
            <a:pPr marL="266700" indent="-266700">
              <a:lnSpc>
                <a:spcPts val="4065"/>
              </a:lnSpc>
            </a:pPr>
            <a:r>
              <a:rPr lang="zh-CN" altLang="zh-CN" sz="2800" b="1" dirty="0">
                <a:latin typeface="楷体" panose="02010609060101010101" pitchFamily="49" charset="-122"/>
                <a:ea typeface="楷体" panose="02010609060101010101" pitchFamily="49" charset="-122"/>
              </a:rPr>
              <a:t>（2017-</a:t>
            </a:r>
            <a:r>
              <a:rPr lang="en-US" altLang="zh-CN" sz="2800" b="1" dirty="0">
                <a:latin typeface="楷体" panose="02010609060101010101" pitchFamily="49" charset="-122"/>
                <a:ea typeface="楷体" panose="02010609060101010101" pitchFamily="49" charset="-122"/>
              </a:rPr>
              <a:t>2</a:t>
            </a:r>
            <a:r>
              <a:rPr lang="zh-CN" altLang="zh-CN" sz="2800" b="1" dirty="0">
                <a:latin typeface="楷体" panose="02010609060101010101" pitchFamily="49" charset="-122"/>
                <a:ea typeface="楷体" panose="02010609060101010101" pitchFamily="49" charset="-122"/>
              </a:rPr>
              <a:t>-</a:t>
            </a:r>
            <a:r>
              <a:rPr lang="en-US" altLang="zh-CN" sz="2800" b="1" dirty="0">
                <a:latin typeface="楷体" panose="02010609060101010101" pitchFamily="49" charset="-122"/>
                <a:ea typeface="楷体" panose="02010609060101010101" pitchFamily="49" charset="-122"/>
              </a:rPr>
              <a:t>27</a:t>
            </a:r>
            <a:r>
              <a:rPr lang="zh-CN"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明初朱元璋严禁宦官读书识字，但中后期宦官读书识字逐渐制度化，士大夫甚至有针对性地编纂适合宦官学习的读本。由此可以推知，明代中后期</a:t>
            </a:r>
            <a:endParaRPr lang="en-US" altLang="zh-CN" sz="2800" b="1" dirty="0">
              <a:latin typeface="楷体" panose="02010609060101010101" pitchFamily="49" charset="-122"/>
              <a:ea typeface="楷体" panose="02010609060101010101" pitchFamily="49" charset="-122"/>
            </a:endParaRPr>
          </a:p>
          <a:p>
            <a:pPr marL="266700" indent="-266700">
              <a:lnSpc>
                <a:spcPts val="4065"/>
              </a:lnSpc>
            </a:pPr>
            <a:r>
              <a:rPr lang="en-US" altLang="zh-CN" sz="2800" b="1" dirty="0">
                <a:solidFill>
                  <a:srgbClr val="FF0000"/>
                </a:solidFill>
                <a:latin typeface="楷体" panose="02010609060101010101" pitchFamily="49" charset="-122"/>
                <a:ea typeface="楷体" panose="02010609060101010101" pitchFamily="49" charset="-122"/>
              </a:rPr>
              <a:t>A</a:t>
            </a:r>
            <a:r>
              <a:rPr lang="zh-CN" altLang="en-US" sz="2800" b="1" dirty="0">
                <a:solidFill>
                  <a:srgbClr val="FF0000"/>
                </a:solidFill>
                <a:latin typeface="楷体" panose="02010609060101010101" pitchFamily="49" charset="-122"/>
                <a:ea typeface="楷体" panose="02010609060101010101" pitchFamily="49" charset="-122"/>
              </a:rPr>
              <a:t>．中枢决策过程发生异变</a:t>
            </a:r>
            <a:r>
              <a:rPr lang="zh-CN" altLang="en-US" sz="2800" b="1" dirty="0">
                <a:latin typeface="楷体" panose="02010609060101010101" pitchFamily="49" charset="-122"/>
                <a:ea typeface="楷体" panose="02010609060101010101" pitchFamily="49" charset="-122"/>
              </a:rPr>
              <a:t>   </a:t>
            </a:r>
            <a:r>
              <a:rPr lang="en-US" altLang="zh-CN" sz="2800" b="1" dirty="0">
                <a:latin typeface="楷体" panose="02010609060101010101" pitchFamily="49" charset="-122"/>
                <a:ea typeface="楷体" panose="02010609060101010101" pitchFamily="49" charset="-122"/>
              </a:rPr>
              <a:t>B</a:t>
            </a:r>
            <a:r>
              <a:rPr lang="zh-CN" altLang="en-US" sz="2800" b="1" dirty="0">
                <a:latin typeface="楷体" panose="02010609060101010101" pitchFamily="49" charset="-122"/>
                <a:ea typeface="楷体" panose="02010609060101010101" pitchFamily="49" charset="-122"/>
              </a:rPr>
              <a:t>．皇帝权力日趋衰落</a:t>
            </a:r>
          </a:p>
          <a:p>
            <a:pPr marL="266700" indent="-266700">
              <a:lnSpc>
                <a:spcPts val="4065"/>
              </a:lnSpc>
            </a:pPr>
            <a:r>
              <a:rPr lang="en-US" altLang="zh-CN" sz="2800" b="1" dirty="0">
                <a:latin typeface="楷体" panose="02010609060101010101" pitchFamily="49" charset="-122"/>
                <a:ea typeface="楷体" panose="02010609060101010101" pitchFamily="49" charset="-122"/>
              </a:rPr>
              <a:t>C</a:t>
            </a:r>
            <a:r>
              <a:rPr lang="zh-CN" altLang="en-US" sz="2800" b="1" dirty="0">
                <a:latin typeface="楷体" panose="02010609060101010101" pitchFamily="49" charset="-122"/>
                <a:ea typeface="楷体" panose="02010609060101010101" pitchFamily="49" charset="-122"/>
              </a:rPr>
              <a:t>．内阁议政功能已经丧失   </a:t>
            </a:r>
            <a:r>
              <a:rPr lang="en-US" altLang="zh-CN" sz="2800" b="1" dirty="0">
                <a:latin typeface="楷体" panose="02010609060101010101" pitchFamily="49" charset="-122"/>
                <a:ea typeface="楷体" panose="02010609060101010101" pitchFamily="49" charset="-122"/>
              </a:rPr>
              <a:t>D</a:t>
            </a:r>
            <a:r>
              <a:rPr lang="zh-CN" altLang="en-US" sz="2800" b="1" dirty="0">
                <a:latin typeface="楷体" panose="02010609060101010101" pitchFamily="49" charset="-122"/>
                <a:ea typeface="楷体" panose="02010609060101010101" pitchFamily="49" charset="-122"/>
              </a:rPr>
              <a:t>．宦官掌握决策权力</a:t>
            </a:r>
            <a:endParaRPr lang="zh-CN" altLang="zh-CN" sz="2800" b="1" dirty="0">
              <a:latin typeface="楷体" panose="02010609060101010101" pitchFamily="49" charset="-122"/>
              <a:ea typeface="楷体" panose="02010609060101010101" pitchFamily="49" charset="-122"/>
            </a:endParaRPr>
          </a:p>
        </p:txBody>
      </p:sp>
      <p:sp>
        <p:nvSpPr>
          <p:cNvPr id="71687" name="矩形 7"/>
          <p:cNvSpPr/>
          <p:nvPr/>
        </p:nvSpPr>
        <p:spPr>
          <a:xfrm>
            <a:off x="546100" y="5072063"/>
            <a:ext cx="8369300" cy="460375"/>
          </a:xfrm>
          <a:prstGeom prst="rect">
            <a:avLst/>
          </a:prstGeom>
          <a:noFill/>
          <a:ln w="9525">
            <a:noFill/>
          </a:ln>
        </p:spPr>
        <p:txBody>
          <a:bodyPr>
            <a:spAutoFit/>
          </a:bodyPr>
          <a:lstStyle/>
          <a:p>
            <a:r>
              <a:rPr lang="en-US" altLang="zh-CN" sz="2400" b="1" dirty="0">
                <a:latin typeface="Arial" panose="020B0604020202020204" pitchFamily="34" charset="0"/>
              </a:rPr>
              <a:t>      </a:t>
            </a:r>
            <a:endParaRPr lang="zh-CN" altLang="en-US" sz="2400" b="1" dirty="0">
              <a:latin typeface="Arial" panose="020B0604020202020204" pitchFamily="34" charset="0"/>
            </a:endParaRPr>
          </a:p>
        </p:txBody>
      </p:sp>
      <p:sp>
        <p:nvSpPr>
          <p:cNvPr id="71688" name="TextBox 1"/>
          <p:cNvSpPr txBox="1"/>
          <p:nvPr/>
        </p:nvSpPr>
        <p:spPr>
          <a:xfrm>
            <a:off x="609600" y="1143000"/>
            <a:ext cx="7583488" cy="523875"/>
          </a:xfrm>
          <a:prstGeom prst="rect">
            <a:avLst/>
          </a:prstGeom>
          <a:solidFill>
            <a:srgbClr val="FFFF00"/>
          </a:solidFill>
          <a:ln w="9525">
            <a:noFill/>
          </a:ln>
        </p:spPr>
        <p:txBody>
          <a:bodyPr>
            <a:spAutoFit/>
          </a:bodyPr>
          <a:lstStyle/>
          <a:p>
            <a:r>
              <a:rPr lang="zh-CN" altLang="en-US" sz="2800" b="1" dirty="0">
                <a:latin typeface="楷体" panose="02010609060101010101" pitchFamily="49" charset="-122"/>
                <a:ea typeface="楷体" panose="02010609060101010101" pitchFamily="49" charset="-122"/>
              </a:rPr>
              <a:t>古代中国中枢决策的变化：皇帝、内阁、宦官</a:t>
            </a:r>
          </a:p>
        </p:txBody>
      </p:sp>
    </p:spTree>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矩形 3"/>
          <p:cNvSpPr/>
          <p:nvPr/>
        </p:nvSpPr>
        <p:spPr>
          <a:xfrm>
            <a:off x="2286000" y="2208213"/>
            <a:ext cx="4876800" cy="2861310"/>
          </a:xfrm>
          <a:prstGeom prst="rect">
            <a:avLst/>
          </a:prstGeom>
          <a:noFill/>
          <a:ln w="9525">
            <a:noFill/>
          </a:ln>
        </p:spPr>
        <p:txBody>
          <a:bodyPr>
            <a:spAutoFit/>
          </a:bodyPr>
          <a:lstStyle/>
          <a:p>
            <a:pPr>
              <a:lnSpc>
                <a:spcPct val="150000"/>
              </a:lnSpc>
            </a:pPr>
            <a:r>
              <a:rPr lang="zh-CN" altLang="en-US" sz="4800" b="1" dirty="0">
                <a:ln w="22225">
                  <a:solidFill>
                    <a:schemeClr val="accent2"/>
                  </a:solidFill>
                  <a:prstDash val="solid"/>
                </a:ln>
                <a:solidFill>
                  <a:schemeClr val="accent2">
                    <a:lumMod val="40000"/>
                    <a:lumOff val="60000"/>
                  </a:schemeClr>
                </a:solidFill>
                <a:effectLst/>
                <a:latin typeface="楷体" panose="02010609060101010101" pitchFamily="49" charset="-122"/>
                <a:ea typeface="楷体" panose="02010609060101010101" pitchFamily="49" charset="-122"/>
              </a:rPr>
              <a:t>精准备考</a:t>
            </a:r>
          </a:p>
          <a:p>
            <a:pPr>
              <a:lnSpc>
                <a:spcPct val="150000"/>
              </a:lnSpc>
            </a:pPr>
            <a:r>
              <a:rPr lang="zh-CN" altLang="en-US" sz="3600" b="1" dirty="0">
                <a:solidFill>
                  <a:srgbClr val="000000"/>
                </a:solidFill>
                <a:latin typeface="楷体" panose="02010609060101010101" pitchFamily="49" charset="-122"/>
                <a:ea typeface="楷体" panose="02010609060101010101" pitchFamily="49" charset="-122"/>
              </a:rPr>
              <a:t>一、一轮复习计划</a:t>
            </a:r>
          </a:p>
          <a:p>
            <a:pPr>
              <a:lnSpc>
                <a:spcPct val="150000"/>
              </a:lnSpc>
            </a:pPr>
            <a:r>
              <a:rPr lang="zh-CN" altLang="en-US" sz="3600" b="1" dirty="0">
                <a:solidFill>
                  <a:srgbClr val="000000"/>
                </a:solidFill>
                <a:latin typeface="楷体" panose="02010609060101010101" pitchFamily="49" charset="-122"/>
                <a:ea typeface="楷体" panose="02010609060101010101" pitchFamily="49" charset="-122"/>
              </a:rPr>
              <a:t>二、一轮复习策略</a:t>
            </a:r>
            <a:endParaRPr lang="zh-CN" altLang="en-US" dirty="0">
              <a:latin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矩形 41987"/>
          <p:cNvSpPr/>
          <p:nvPr/>
        </p:nvSpPr>
        <p:spPr>
          <a:xfrm>
            <a:off x="244475" y="1912938"/>
            <a:ext cx="4038600" cy="2735262"/>
          </a:xfrm>
          <a:prstGeom prst="rect">
            <a:avLst/>
          </a:prstGeom>
          <a:noFill/>
          <a:ln w="76200" cap="flat" cmpd="tri">
            <a:solidFill>
              <a:schemeClr val="tx1"/>
            </a:solidFill>
            <a:prstDash val="solid"/>
            <a:miter/>
            <a:headEnd type="none" w="med" len="med"/>
            <a:tailEnd type="none" w="med" len="med"/>
          </a:ln>
        </p:spPr>
        <p:txBody>
          <a:bodyPr/>
          <a:lstStyle/>
          <a:p>
            <a:pPr marL="342900" indent="-342900">
              <a:spcBef>
                <a:spcPct val="20000"/>
              </a:spcBef>
              <a:buFont typeface="Arial" panose="020B0604020202020204" pitchFamily="34" charset="0"/>
              <a:buChar char="•"/>
            </a:pPr>
            <a:r>
              <a:rPr lang="zh-CN" altLang="en-US" sz="2800" b="1" dirty="0">
                <a:latin typeface="楷体_GB2312" pitchFamily="49" charset="-122"/>
              </a:rPr>
              <a:t>原考纲表述为“注重考查在</a:t>
            </a:r>
            <a:r>
              <a:rPr lang="zh-CN" altLang="en-US" sz="2800" b="1" dirty="0">
                <a:solidFill>
                  <a:srgbClr val="FF0000"/>
                </a:solidFill>
                <a:latin typeface="楷体_GB2312" pitchFamily="49" charset="-122"/>
              </a:rPr>
              <a:t>科学历史观</a:t>
            </a:r>
            <a:r>
              <a:rPr lang="zh-CN" altLang="en-US" sz="2800" b="1" dirty="0">
                <a:latin typeface="楷体_GB2312" pitchFamily="49" charset="-122"/>
              </a:rPr>
              <a:t>指导下运用学科思维和学科方法分析问题、解决问题的能力”。</a:t>
            </a:r>
          </a:p>
        </p:txBody>
      </p:sp>
      <p:sp>
        <p:nvSpPr>
          <p:cNvPr id="19459" name="矩形 41988"/>
          <p:cNvSpPr/>
          <p:nvPr/>
        </p:nvSpPr>
        <p:spPr>
          <a:xfrm>
            <a:off x="4805363" y="1838325"/>
            <a:ext cx="4038600" cy="2808288"/>
          </a:xfrm>
          <a:prstGeom prst="rect">
            <a:avLst/>
          </a:prstGeom>
          <a:noFill/>
          <a:ln w="76200" cap="flat" cmpd="tri">
            <a:solidFill>
              <a:schemeClr val="tx1"/>
            </a:solidFill>
            <a:prstDash val="solid"/>
            <a:miter/>
            <a:headEnd type="none" w="med" len="med"/>
            <a:tailEnd type="none" w="med" len="med"/>
          </a:ln>
        </p:spPr>
        <p:txBody>
          <a:bodyPr/>
          <a:lstStyle/>
          <a:p>
            <a:pPr marL="342900" indent="-342900">
              <a:spcBef>
                <a:spcPct val="20000"/>
              </a:spcBef>
              <a:buFont typeface="Arial" panose="020B0604020202020204" pitchFamily="34" charset="0"/>
              <a:buChar char="•"/>
            </a:pPr>
            <a:r>
              <a:rPr lang="zh-CN" altLang="en-US" sz="2800" b="1" dirty="0">
                <a:latin typeface="Arial" panose="020B0604020202020204" pitchFamily="34" charset="0"/>
              </a:rPr>
              <a:t>新考纲表述为“注重考查在</a:t>
            </a:r>
            <a:r>
              <a:rPr lang="zh-CN" altLang="en-US" sz="2800" b="1" u="sng" dirty="0">
                <a:solidFill>
                  <a:srgbClr val="0000FF"/>
                </a:solidFill>
                <a:latin typeface="Arial" panose="020B0604020202020204" pitchFamily="34" charset="0"/>
              </a:rPr>
              <a:t>唯物史观</a:t>
            </a:r>
            <a:r>
              <a:rPr lang="zh-CN" altLang="en-US" sz="2800" b="1" dirty="0">
                <a:latin typeface="Arial" panose="020B0604020202020204" pitchFamily="34" charset="0"/>
              </a:rPr>
              <a:t>指导下运用学科思维和学科方法</a:t>
            </a:r>
            <a:r>
              <a:rPr lang="zh-CN" altLang="en-US" sz="2800" b="1" i="1" u="sng" dirty="0">
                <a:solidFill>
                  <a:srgbClr val="0000FF"/>
                </a:solidFill>
                <a:latin typeface="Arial" panose="020B0604020202020204" pitchFamily="34" charset="0"/>
              </a:rPr>
              <a:t>发现问题</a:t>
            </a:r>
            <a:r>
              <a:rPr lang="zh-CN" altLang="en-US" sz="2800" b="1" dirty="0">
                <a:latin typeface="Arial" panose="020B0604020202020204" pitchFamily="34" charset="0"/>
              </a:rPr>
              <a:t>、分析问题、解决问题的能力”。</a:t>
            </a:r>
          </a:p>
        </p:txBody>
      </p:sp>
      <p:sp>
        <p:nvSpPr>
          <p:cNvPr id="19460" name="矩形 7"/>
          <p:cNvSpPr/>
          <p:nvPr/>
        </p:nvSpPr>
        <p:spPr>
          <a:xfrm>
            <a:off x="152400" y="573088"/>
            <a:ext cx="4108450" cy="646112"/>
          </a:xfrm>
          <a:prstGeom prst="rect">
            <a:avLst/>
          </a:prstGeom>
          <a:noFill/>
          <a:ln w="9525">
            <a:noFill/>
          </a:ln>
        </p:spPr>
        <p:txBody>
          <a:bodyPr wrap="none">
            <a:spAutoFit/>
          </a:bodyPr>
          <a:lstStyle/>
          <a:p>
            <a:r>
              <a:rPr lang="zh-CN" altLang="en-US" sz="3600" dirty="0">
                <a:solidFill>
                  <a:srgbClr val="000000"/>
                </a:solidFill>
                <a:latin typeface="楷体" panose="02010609060101010101" pitchFamily="49" charset="-122"/>
                <a:ea typeface="楷体" panose="02010609060101010101" pitchFamily="49" charset="-122"/>
              </a:rPr>
              <a:t>一、研考纲明方向 </a:t>
            </a:r>
            <a:endParaRPr lang="zh-CN" altLang="en-US" dirty="0">
              <a:latin typeface="楷体" panose="02010609060101010101" pitchFamily="49" charset="-122"/>
              <a:ea typeface="楷体" panose="02010609060101010101" pitchFamily="49" charset="-122"/>
            </a:endParaRPr>
          </a:p>
        </p:txBody>
      </p:sp>
    </p:spTree>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矩形 4"/>
          <p:cNvSpPr/>
          <p:nvPr/>
        </p:nvSpPr>
        <p:spPr>
          <a:xfrm>
            <a:off x="152400" y="498475"/>
            <a:ext cx="5791200" cy="796925"/>
          </a:xfrm>
          <a:prstGeom prst="rect">
            <a:avLst/>
          </a:prstGeom>
          <a:noFill/>
          <a:ln w="9525">
            <a:noFill/>
          </a:ln>
        </p:spPr>
        <p:txBody>
          <a:bodyPr>
            <a:spAutoFit/>
          </a:bodyPr>
          <a:lstStyle/>
          <a:p>
            <a:pPr>
              <a:lnSpc>
                <a:spcPts val="5500"/>
              </a:lnSpc>
            </a:pPr>
            <a:r>
              <a:rPr lang="zh-CN" altLang="en-US" sz="3600" b="1" dirty="0">
                <a:solidFill>
                  <a:srgbClr val="000000"/>
                </a:solidFill>
                <a:latin typeface="楷体" panose="02010609060101010101" pitchFamily="49" charset="-122"/>
                <a:ea typeface="楷体" panose="02010609060101010101" pitchFamily="49" charset="-122"/>
              </a:rPr>
              <a:t>一、一轮复习</a:t>
            </a:r>
            <a:r>
              <a:rPr lang="zh-CN" altLang="en-US" sz="3600" b="1" dirty="0">
                <a:solidFill>
                  <a:srgbClr val="000000"/>
                </a:solidFill>
                <a:latin typeface="楷体" panose="02010609060101010101" pitchFamily="49" charset="-122"/>
                <a:ea typeface="楷体" panose="02010609060101010101" pitchFamily="49" charset="-122"/>
                <a:hlinkClick r:id="rId2" action="ppaction://hlinkfile"/>
              </a:rPr>
              <a:t>计划</a:t>
            </a:r>
            <a:endParaRPr lang="zh-CN" altLang="en-US" sz="3600" b="1" dirty="0">
              <a:solidFill>
                <a:srgbClr val="000000"/>
              </a:solidFill>
              <a:latin typeface="楷体" panose="02010609060101010101" pitchFamily="49" charset="-122"/>
              <a:ea typeface="楷体" panose="02010609060101010101" pitchFamily="49" charset="-122"/>
            </a:endParaRPr>
          </a:p>
        </p:txBody>
      </p:sp>
      <p:sp>
        <p:nvSpPr>
          <p:cNvPr id="74755" name="矩形 5"/>
          <p:cNvSpPr/>
          <p:nvPr/>
        </p:nvSpPr>
        <p:spPr>
          <a:xfrm>
            <a:off x="180975" y="1887538"/>
            <a:ext cx="8628063" cy="2301875"/>
          </a:xfrm>
          <a:prstGeom prst="rect">
            <a:avLst/>
          </a:prstGeom>
          <a:noFill/>
          <a:ln w="19050" cap="flat" cmpd="sng">
            <a:solidFill>
              <a:srgbClr val="FF0000"/>
            </a:solidFill>
            <a:prstDash val="solid"/>
            <a:miter/>
            <a:headEnd type="none" w="med" len="med"/>
            <a:tailEnd type="none" w="med" len="med"/>
          </a:ln>
        </p:spPr>
        <p:txBody>
          <a:bodyPr>
            <a:spAutoFit/>
          </a:bodyPr>
          <a:lstStyle/>
          <a:p>
            <a:pPr eaLnBrk="0" hangingPunct="0">
              <a:lnSpc>
                <a:spcPct val="150000"/>
              </a:lnSpc>
            </a:pPr>
            <a:r>
              <a:rPr lang="zh-CN" altLang="en-US" sz="2400" b="1" dirty="0">
                <a:solidFill>
                  <a:srgbClr val="0000FF"/>
                </a:solidFill>
                <a:latin typeface="楷体" panose="02010609060101010101" pitchFamily="49" charset="-122"/>
                <a:ea typeface="楷体" panose="02010609060101010101" pitchFamily="49" charset="-122"/>
              </a:rPr>
              <a:t>一轮复习（</a:t>
            </a:r>
            <a:r>
              <a:rPr lang="en-US" altLang="zh-CN" sz="2400" b="1" dirty="0">
                <a:solidFill>
                  <a:srgbClr val="0000FF"/>
                </a:solidFill>
                <a:latin typeface="楷体" panose="02010609060101010101" pitchFamily="49" charset="-122"/>
                <a:ea typeface="楷体" panose="02010609060101010101" pitchFamily="49" charset="-122"/>
              </a:rPr>
              <a:t>17</a:t>
            </a:r>
            <a:r>
              <a:rPr lang="zh-CN" altLang="en-US" sz="2400" b="1" dirty="0">
                <a:solidFill>
                  <a:srgbClr val="0000FF"/>
                </a:solidFill>
                <a:latin typeface="楷体" panose="02010609060101010101" pitchFamily="49" charset="-122"/>
                <a:ea typeface="楷体" panose="02010609060101010101" pitchFamily="49" charset="-122"/>
              </a:rPr>
              <a:t>年</a:t>
            </a:r>
            <a:r>
              <a:rPr lang="en-US" altLang="zh-CN" sz="2400" b="1" dirty="0">
                <a:solidFill>
                  <a:srgbClr val="0000FF"/>
                </a:solidFill>
                <a:latin typeface="楷体" panose="02010609060101010101" pitchFamily="49" charset="-122"/>
                <a:ea typeface="楷体" panose="02010609060101010101" pitchFamily="49" charset="-122"/>
              </a:rPr>
              <a:t>6</a:t>
            </a:r>
            <a:r>
              <a:rPr lang="zh-CN" altLang="en-US" sz="2400" b="1" dirty="0">
                <a:solidFill>
                  <a:srgbClr val="0000FF"/>
                </a:solidFill>
                <a:latin typeface="楷体" panose="02010609060101010101" pitchFamily="49" charset="-122"/>
                <a:ea typeface="楷体" panose="02010609060101010101" pitchFamily="49" charset="-122"/>
              </a:rPr>
              <a:t>月</a:t>
            </a:r>
            <a:r>
              <a:rPr lang="en-US" altLang="zh-CN" sz="2400" b="1" dirty="0">
                <a:solidFill>
                  <a:srgbClr val="0000FF"/>
                </a:solidFill>
                <a:latin typeface="楷体" panose="02010609060101010101" pitchFamily="49" charset="-122"/>
                <a:ea typeface="楷体" panose="02010609060101010101" pitchFamily="49" charset="-122"/>
              </a:rPr>
              <a:t>—18</a:t>
            </a:r>
            <a:r>
              <a:rPr lang="zh-CN" altLang="en-US" sz="2400" b="1" dirty="0">
                <a:solidFill>
                  <a:srgbClr val="0000FF"/>
                </a:solidFill>
                <a:latin typeface="楷体" panose="02010609060101010101" pitchFamily="49" charset="-122"/>
                <a:ea typeface="楷体" panose="02010609060101010101" pitchFamily="49" charset="-122"/>
              </a:rPr>
              <a:t>年</a:t>
            </a:r>
            <a:r>
              <a:rPr lang="en-US" altLang="zh-CN" sz="2400" b="1" dirty="0">
                <a:solidFill>
                  <a:srgbClr val="0000FF"/>
                </a:solidFill>
                <a:latin typeface="楷体" panose="02010609060101010101" pitchFamily="49" charset="-122"/>
                <a:ea typeface="楷体" panose="02010609060101010101" pitchFamily="49" charset="-122"/>
              </a:rPr>
              <a:t>2</a:t>
            </a:r>
            <a:r>
              <a:rPr lang="zh-CN" altLang="en-US" sz="2400" b="1" dirty="0">
                <a:solidFill>
                  <a:srgbClr val="0000FF"/>
                </a:solidFill>
                <a:latin typeface="楷体" panose="02010609060101010101" pitchFamily="49" charset="-122"/>
                <a:ea typeface="楷体" panose="02010609060101010101" pitchFamily="49" charset="-122"/>
              </a:rPr>
              <a:t>月下旬）   通史复习，夯基提能</a:t>
            </a:r>
          </a:p>
          <a:p>
            <a:pPr eaLnBrk="0" hangingPunct="0">
              <a:lnSpc>
                <a:spcPct val="150000"/>
              </a:lnSpc>
            </a:pPr>
            <a:r>
              <a:rPr lang="zh-CN" altLang="en-US" sz="2400" b="1" dirty="0">
                <a:latin typeface="楷体" panose="02010609060101010101" pitchFamily="49" charset="-122"/>
                <a:ea typeface="楷体" panose="02010609060101010101" pitchFamily="49" charset="-122"/>
              </a:rPr>
              <a:t>二轮复习（</a:t>
            </a:r>
            <a:r>
              <a:rPr lang="en-US" altLang="zh-CN" sz="2400" b="1" dirty="0">
                <a:latin typeface="楷体" panose="02010609060101010101" pitchFamily="49" charset="-122"/>
                <a:ea typeface="楷体" panose="02010609060101010101" pitchFamily="49" charset="-122"/>
              </a:rPr>
              <a:t>18</a:t>
            </a:r>
            <a:r>
              <a:rPr lang="zh-CN" altLang="en-US" sz="2400" b="1" dirty="0">
                <a:latin typeface="楷体" panose="02010609060101010101" pitchFamily="49" charset="-122"/>
                <a:ea typeface="楷体" panose="02010609060101010101" pitchFamily="49" charset="-122"/>
              </a:rPr>
              <a:t>年</a:t>
            </a:r>
            <a:r>
              <a:rPr lang="en-US" altLang="zh-CN" sz="2400" b="1" dirty="0">
                <a:latin typeface="楷体" panose="02010609060101010101" pitchFamily="49" charset="-122"/>
                <a:ea typeface="楷体" panose="02010609060101010101" pitchFamily="49" charset="-122"/>
              </a:rPr>
              <a:t>2</a:t>
            </a:r>
            <a:r>
              <a:rPr lang="zh-CN" altLang="en-US" sz="2400" b="1" dirty="0">
                <a:latin typeface="楷体" panose="02010609060101010101" pitchFamily="49" charset="-122"/>
                <a:ea typeface="楷体" panose="02010609060101010101" pitchFamily="49" charset="-122"/>
              </a:rPr>
              <a:t>月下旬</a:t>
            </a:r>
            <a:r>
              <a:rPr lang="en-US" altLang="zh-CN" sz="2400" b="1" dirty="0">
                <a:latin typeface="楷体" panose="02010609060101010101" pitchFamily="49" charset="-122"/>
                <a:ea typeface="楷体" panose="02010609060101010101" pitchFamily="49" charset="-122"/>
              </a:rPr>
              <a:t>—4</a:t>
            </a:r>
            <a:r>
              <a:rPr lang="zh-CN" altLang="en-US" sz="2400" b="1" dirty="0">
                <a:latin typeface="楷体" panose="02010609060101010101" pitchFamily="49" charset="-122"/>
                <a:ea typeface="楷体" panose="02010609060101010101" pitchFamily="49" charset="-122"/>
              </a:rPr>
              <a:t>月下旬）   专题突破，融会贯通</a:t>
            </a:r>
          </a:p>
          <a:p>
            <a:pPr eaLnBrk="0" hangingPunct="0">
              <a:lnSpc>
                <a:spcPct val="150000"/>
              </a:lnSpc>
            </a:pPr>
            <a:r>
              <a:rPr lang="zh-CN" altLang="en-US" sz="2400" b="1" dirty="0">
                <a:latin typeface="楷体" panose="02010609060101010101" pitchFamily="49" charset="-122"/>
                <a:ea typeface="楷体" panose="02010609060101010101" pitchFamily="49" charset="-122"/>
              </a:rPr>
              <a:t>三轮复习（</a:t>
            </a:r>
            <a:r>
              <a:rPr lang="en-US" altLang="zh-CN" sz="2400" b="1" dirty="0">
                <a:latin typeface="楷体" panose="02010609060101010101" pitchFamily="49" charset="-122"/>
                <a:ea typeface="楷体" panose="02010609060101010101" pitchFamily="49" charset="-122"/>
              </a:rPr>
              <a:t>18</a:t>
            </a:r>
            <a:r>
              <a:rPr lang="zh-CN" altLang="en-US" sz="2400" b="1" dirty="0">
                <a:latin typeface="楷体" panose="02010609060101010101" pitchFamily="49" charset="-122"/>
                <a:ea typeface="楷体" panose="02010609060101010101" pitchFamily="49" charset="-122"/>
              </a:rPr>
              <a:t>年</a:t>
            </a:r>
            <a:r>
              <a:rPr lang="en-US" altLang="zh-CN" sz="2400" b="1" dirty="0">
                <a:latin typeface="楷体" panose="02010609060101010101" pitchFamily="49" charset="-122"/>
                <a:ea typeface="楷体" panose="02010609060101010101" pitchFamily="49" charset="-122"/>
              </a:rPr>
              <a:t>4</a:t>
            </a:r>
            <a:r>
              <a:rPr lang="zh-CN" altLang="en-US" sz="2400" b="1" dirty="0">
                <a:latin typeface="楷体" panose="02010609060101010101" pitchFamily="49" charset="-122"/>
                <a:ea typeface="楷体" panose="02010609060101010101" pitchFamily="49" charset="-122"/>
              </a:rPr>
              <a:t>月下旬</a:t>
            </a:r>
            <a:r>
              <a:rPr lang="en-US" altLang="zh-CN" sz="2400" b="1" dirty="0">
                <a:latin typeface="楷体" panose="02010609060101010101" pitchFamily="49" charset="-122"/>
                <a:ea typeface="楷体" panose="02010609060101010101" pitchFamily="49" charset="-122"/>
              </a:rPr>
              <a:t>—5</a:t>
            </a:r>
            <a:r>
              <a:rPr lang="zh-CN" altLang="en-US" sz="2400" b="1" dirty="0">
                <a:latin typeface="楷体" panose="02010609060101010101" pitchFamily="49" charset="-122"/>
                <a:ea typeface="楷体" panose="02010609060101010101" pitchFamily="49" charset="-122"/>
              </a:rPr>
              <a:t>月底）     回归考点，由学变考</a:t>
            </a:r>
            <a:br>
              <a:rPr lang="zh-CN" altLang="en-US" sz="2400" b="1" dirty="0">
                <a:latin typeface="楷体" panose="02010609060101010101" pitchFamily="49" charset="-122"/>
                <a:ea typeface="楷体" panose="02010609060101010101" pitchFamily="49" charset="-122"/>
              </a:rPr>
            </a:br>
            <a:r>
              <a:rPr lang="zh-CN" altLang="en-US" sz="2400" b="1" dirty="0">
                <a:latin typeface="楷体" panose="02010609060101010101" pitchFamily="49" charset="-122"/>
                <a:ea typeface="楷体" panose="02010609060101010101" pitchFamily="49" charset="-122"/>
              </a:rPr>
              <a:t>自主复习（</a:t>
            </a:r>
            <a:r>
              <a:rPr lang="en-US" altLang="zh-CN" sz="2400" b="1" dirty="0">
                <a:latin typeface="楷体" panose="02010609060101010101" pitchFamily="49" charset="-122"/>
                <a:ea typeface="楷体" panose="02010609060101010101" pitchFamily="49" charset="-122"/>
              </a:rPr>
              <a:t>18</a:t>
            </a:r>
            <a:r>
              <a:rPr lang="zh-CN" altLang="en-US" sz="2400" b="1" dirty="0">
                <a:latin typeface="楷体" panose="02010609060101010101" pitchFamily="49" charset="-122"/>
                <a:ea typeface="楷体" panose="02010609060101010101" pitchFamily="49" charset="-122"/>
              </a:rPr>
              <a:t>年</a:t>
            </a:r>
            <a:r>
              <a:rPr lang="en-US" altLang="zh-CN" sz="2400" b="1" dirty="0">
                <a:latin typeface="楷体" panose="02010609060101010101" pitchFamily="49" charset="-122"/>
                <a:ea typeface="楷体" panose="02010609060101010101" pitchFamily="49" charset="-122"/>
              </a:rPr>
              <a:t>5</a:t>
            </a:r>
            <a:r>
              <a:rPr lang="zh-CN" altLang="en-US" sz="2400" b="1" dirty="0">
                <a:latin typeface="楷体" panose="02010609060101010101" pitchFamily="49" charset="-122"/>
                <a:ea typeface="楷体" panose="02010609060101010101" pitchFamily="49" charset="-122"/>
              </a:rPr>
              <a:t>月底</a:t>
            </a:r>
            <a:r>
              <a:rPr lang="en-US" altLang="zh-CN" sz="2400" b="1" dirty="0">
                <a:latin typeface="楷体" panose="02010609060101010101" pitchFamily="49" charset="-122"/>
                <a:ea typeface="楷体" panose="02010609060101010101" pitchFamily="49" charset="-122"/>
              </a:rPr>
              <a:t>—6</a:t>
            </a:r>
            <a:r>
              <a:rPr lang="zh-CN" altLang="en-US" sz="2400" b="1" dirty="0">
                <a:latin typeface="楷体" panose="02010609060101010101" pitchFamily="49" charset="-122"/>
                <a:ea typeface="楷体" panose="02010609060101010101" pitchFamily="49" charset="-122"/>
              </a:rPr>
              <a:t>月</a:t>
            </a:r>
            <a:r>
              <a:rPr lang="en-US" altLang="zh-CN" sz="2400" b="1" dirty="0">
                <a:latin typeface="楷体" panose="02010609060101010101" pitchFamily="49" charset="-122"/>
                <a:ea typeface="楷体" panose="02010609060101010101" pitchFamily="49" charset="-122"/>
              </a:rPr>
              <a:t>6</a:t>
            </a:r>
            <a:r>
              <a:rPr lang="zh-CN" altLang="en-US" sz="2400" b="1" dirty="0">
                <a:latin typeface="楷体" panose="02010609060101010101" pitchFamily="49" charset="-122"/>
                <a:ea typeface="楷体" panose="02010609060101010101" pitchFamily="49" charset="-122"/>
              </a:rPr>
              <a:t>号）      潜心提升，笑对高考</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文本框 157"/>
          <p:cNvSpPr txBox="1"/>
          <p:nvPr/>
        </p:nvSpPr>
        <p:spPr>
          <a:xfrm>
            <a:off x="4192588" y="904875"/>
            <a:ext cx="1008062" cy="584200"/>
          </a:xfrm>
          <a:prstGeom prst="rect">
            <a:avLst/>
          </a:prstGeom>
          <a:noFill/>
          <a:ln w="9525">
            <a:noFill/>
          </a:ln>
        </p:spPr>
        <p:txBody>
          <a:bodyPr wrap="none">
            <a:spAutoFit/>
          </a:bodyPr>
          <a:lstStyle/>
          <a:p>
            <a:r>
              <a:rPr lang="zh-CN" altLang="en-US" sz="3200" b="1" dirty="0">
                <a:solidFill>
                  <a:schemeClr val="bg1"/>
                </a:solidFill>
                <a:latin typeface="Arial" panose="020B0604020202020204" pitchFamily="34" charset="0"/>
                <a:sym typeface="+mn-lt"/>
              </a:rPr>
              <a:t>目录</a:t>
            </a:r>
          </a:p>
        </p:txBody>
      </p:sp>
      <p:pic>
        <p:nvPicPr>
          <p:cNvPr id="76803" name="组合 289"/>
          <p:cNvPicPr>
            <a:picLocks noChangeAspect="1"/>
          </p:cNvPicPr>
          <p:nvPr/>
        </p:nvPicPr>
        <p:blipFill>
          <a:blip r:embed="rId2"/>
          <a:stretch>
            <a:fillRect/>
          </a:stretch>
        </p:blipFill>
        <p:spPr>
          <a:xfrm>
            <a:off x="1136650" y="503238"/>
            <a:ext cx="5873750" cy="1249362"/>
          </a:xfrm>
          <a:prstGeom prst="rect">
            <a:avLst/>
          </a:prstGeom>
          <a:solidFill>
            <a:srgbClr val="92CDD2"/>
          </a:solidFill>
          <a:ln w="9525">
            <a:noFill/>
          </a:ln>
        </p:spPr>
      </p:pic>
      <p:sp>
        <p:nvSpPr>
          <p:cNvPr id="76804" name="Oval 65"/>
          <p:cNvSpPr/>
          <p:nvPr/>
        </p:nvSpPr>
        <p:spPr>
          <a:xfrm rot="-10800000" flipV="1">
            <a:off x="842963" y="4492625"/>
            <a:ext cx="1741487" cy="488950"/>
          </a:xfrm>
          <a:prstGeom prst="ellipse">
            <a:avLst/>
          </a:prstGeom>
          <a:gradFill rotWithShape="1">
            <a:gsLst>
              <a:gs pos="0">
                <a:srgbClr val="A6A6A6">
                  <a:alpha val="48996"/>
                </a:srgbClr>
              </a:gs>
              <a:gs pos="100000">
                <a:srgbClr val="EEECE1">
                  <a:alpha val="0"/>
                </a:srgbClr>
              </a:gs>
            </a:gsLst>
            <a:path path="shape">
              <a:fillToRect l="50000" t="50000" r="50000" b="50000"/>
            </a:path>
            <a:tileRect/>
          </a:gradFill>
          <a:ln w="9525">
            <a:noFill/>
          </a:ln>
        </p:spPr>
        <p:txBody>
          <a:bodyPr wrap="none" anchor="ctr"/>
          <a:lstStyle/>
          <a:p>
            <a:endParaRPr lang="zh-CN" altLang="en-US" sz="1200" dirty="0">
              <a:solidFill>
                <a:srgbClr val="000000"/>
              </a:solidFill>
              <a:latin typeface="Arial" panose="020B0604020202020204" pitchFamily="34" charset="0"/>
              <a:sym typeface="+mn-lt"/>
            </a:endParaRPr>
          </a:p>
        </p:txBody>
      </p:sp>
      <p:sp>
        <p:nvSpPr>
          <p:cNvPr id="6150" name="椭圆 58"/>
          <p:cNvSpPr/>
          <p:nvPr/>
        </p:nvSpPr>
        <p:spPr>
          <a:xfrm>
            <a:off x="228600" y="3352800"/>
            <a:ext cx="2057400" cy="2170113"/>
          </a:xfrm>
          <a:custGeom>
            <a:avLst/>
            <a:gdLst/>
            <a:ahLst/>
            <a:cxnLst>
              <a:cxn ang="0">
                <a:pos x="1085057" y="202111"/>
              </a:cxn>
              <a:cxn ang="0">
                <a:pos x="202111" y="1085057"/>
              </a:cxn>
              <a:cxn ang="0">
                <a:pos x="1085057" y="1968003"/>
              </a:cxn>
              <a:cxn ang="0">
                <a:pos x="1968002" y="1085057"/>
              </a:cxn>
              <a:cxn ang="0">
                <a:pos x="1085057" y="202111"/>
              </a:cxn>
              <a:cxn ang="0">
                <a:pos x="1085057" y="0"/>
              </a:cxn>
              <a:cxn ang="0">
                <a:pos x="2170113" y="1085057"/>
              </a:cxn>
              <a:cxn ang="0">
                <a:pos x="1085057" y="2170113"/>
              </a:cxn>
              <a:cxn ang="0">
                <a:pos x="0" y="1085057"/>
              </a:cxn>
              <a:cxn ang="0">
                <a:pos x="1085057" y="0"/>
              </a:cxn>
            </a:cxnLst>
            <a:rect l="0" t="0" r="0" b="0"/>
            <a:pathLst>
              <a:path w="3444416" h="3444416">
                <a:moveTo>
                  <a:pt x="1722208" y="320792"/>
                </a:moveTo>
                <a:cubicBezTo>
                  <a:pt x="948227" y="320792"/>
                  <a:pt x="320791" y="948228"/>
                  <a:pt x="320791" y="1722209"/>
                </a:cubicBezTo>
                <a:cubicBezTo>
                  <a:pt x="320791" y="2496190"/>
                  <a:pt x="948227" y="3123626"/>
                  <a:pt x="1722208" y="3123626"/>
                </a:cubicBezTo>
                <a:cubicBezTo>
                  <a:pt x="2496189" y="3123626"/>
                  <a:pt x="3123625" y="2496190"/>
                  <a:pt x="3123625" y="1722209"/>
                </a:cubicBezTo>
                <a:cubicBezTo>
                  <a:pt x="3123625" y="948228"/>
                  <a:pt x="2496189" y="320792"/>
                  <a:pt x="1722208" y="320792"/>
                </a:cubicBezTo>
                <a:close/>
                <a:moveTo>
                  <a:pt x="1722208" y="0"/>
                </a:moveTo>
                <a:cubicBezTo>
                  <a:pt x="2673357" y="0"/>
                  <a:pt x="3444416" y="771059"/>
                  <a:pt x="3444416" y="1722208"/>
                </a:cubicBezTo>
                <a:cubicBezTo>
                  <a:pt x="3444416" y="2673357"/>
                  <a:pt x="2673357" y="3444416"/>
                  <a:pt x="1722208" y="3444416"/>
                </a:cubicBezTo>
                <a:cubicBezTo>
                  <a:pt x="771059" y="3444416"/>
                  <a:pt x="0" y="2673357"/>
                  <a:pt x="0" y="1722208"/>
                </a:cubicBezTo>
                <a:cubicBezTo>
                  <a:pt x="0" y="771059"/>
                  <a:pt x="771059" y="0"/>
                  <a:pt x="1722208" y="0"/>
                </a:cubicBezTo>
                <a:close/>
              </a:path>
            </a:pathLst>
          </a:custGeom>
          <a:solidFill>
            <a:schemeClr val="accent5">
              <a:lumMod val="60000"/>
              <a:lumOff val="40000"/>
              <a:alpha val="92940"/>
            </a:schemeClr>
          </a:solidFill>
          <a:ln w="9525">
            <a:noFill/>
          </a:ln>
          <a:effectLst>
            <a:outerShdw dist="38100" dir="2699999" algn="ctr" rotWithShape="0">
              <a:srgbClr val="000000">
                <a:alpha val="39000"/>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6806" name="TextBox 3"/>
          <p:cNvSpPr txBox="1"/>
          <p:nvPr/>
        </p:nvSpPr>
        <p:spPr>
          <a:xfrm>
            <a:off x="311150" y="4038600"/>
            <a:ext cx="1974850" cy="830263"/>
          </a:xfrm>
          <a:prstGeom prst="rect">
            <a:avLst/>
          </a:prstGeom>
          <a:noFill/>
          <a:ln w="9525">
            <a:noFill/>
          </a:ln>
        </p:spPr>
        <p:txBody>
          <a:bodyPr>
            <a:spAutoFit/>
          </a:bodyPr>
          <a:lstStyle/>
          <a:p>
            <a:pPr algn="ctr"/>
            <a:r>
              <a:rPr lang="zh-CN" altLang="en-US" sz="2400" b="1" dirty="0">
                <a:solidFill>
                  <a:srgbClr val="000000"/>
                </a:solidFill>
                <a:latin typeface="楷体" panose="02010609060101010101" pitchFamily="49" charset="-122"/>
                <a:ea typeface="楷体" panose="02010609060101010101" pitchFamily="49" charset="-122"/>
              </a:rPr>
              <a:t>打造优质课堂</a:t>
            </a:r>
            <a:r>
              <a:rPr lang="zh-CN" altLang="en-US" sz="2400" b="1" dirty="0">
                <a:solidFill>
                  <a:srgbClr val="FF0000"/>
                </a:solidFill>
                <a:latin typeface="楷体" panose="02010609060101010101" pitchFamily="49" charset="-122"/>
                <a:ea typeface="楷体" panose="02010609060101010101" pitchFamily="49" charset="-122"/>
              </a:rPr>
              <a:t>夯基础</a:t>
            </a:r>
            <a:endParaRPr lang="zh-CN" altLang="en-US" sz="2400" dirty="0">
              <a:solidFill>
                <a:schemeClr val="bg1"/>
              </a:solidFill>
              <a:latin typeface="Arial" panose="020B0604020202020204" pitchFamily="34" charset="0"/>
              <a:sym typeface="+mn-lt"/>
            </a:endParaRPr>
          </a:p>
        </p:txBody>
      </p:sp>
      <p:sp>
        <p:nvSpPr>
          <p:cNvPr id="76807" name="Oval 65"/>
          <p:cNvSpPr/>
          <p:nvPr/>
        </p:nvSpPr>
        <p:spPr>
          <a:xfrm rot="-10800000" flipV="1">
            <a:off x="2749550" y="4529138"/>
            <a:ext cx="1739900" cy="488950"/>
          </a:xfrm>
          <a:prstGeom prst="ellipse">
            <a:avLst/>
          </a:prstGeom>
          <a:gradFill rotWithShape="1">
            <a:gsLst>
              <a:gs pos="0">
                <a:srgbClr val="A6A6A6">
                  <a:alpha val="48996"/>
                </a:srgbClr>
              </a:gs>
              <a:gs pos="100000">
                <a:srgbClr val="EEECE1">
                  <a:alpha val="0"/>
                </a:srgbClr>
              </a:gs>
            </a:gsLst>
            <a:path path="shape">
              <a:fillToRect l="50000" t="50000" r="50000" b="50000"/>
            </a:path>
            <a:tileRect/>
          </a:gradFill>
          <a:ln w="9525">
            <a:noFill/>
          </a:ln>
        </p:spPr>
        <p:txBody>
          <a:bodyPr wrap="none" anchor="ctr"/>
          <a:lstStyle/>
          <a:p>
            <a:endParaRPr lang="zh-CN" altLang="en-US" sz="1200" dirty="0">
              <a:solidFill>
                <a:srgbClr val="000000"/>
              </a:solidFill>
              <a:latin typeface="Arial" panose="020B0604020202020204" pitchFamily="34" charset="0"/>
              <a:sym typeface="+mn-lt"/>
            </a:endParaRPr>
          </a:p>
        </p:txBody>
      </p:sp>
      <p:sp>
        <p:nvSpPr>
          <p:cNvPr id="76808" name="椭圆 58"/>
          <p:cNvSpPr/>
          <p:nvPr/>
        </p:nvSpPr>
        <p:spPr>
          <a:xfrm>
            <a:off x="2514600" y="3352800"/>
            <a:ext cx="2057400" cy="2170113"/>
          </a:xfrm>
          <a:custGeom>
            <a:avLst/>
            <a:gdLst>
              <a:gd name="txL" fmla="*/ 0 w 3444416"/>
              <a:gd name="txT" fmla="*/ 0 h 3444416"/>
              <a:gd name="txR" fmla="*/ 3444416 w 3444416"/>
              <a:gd name="txB" fmla="*/ 3444416 h 3444416"/>
            </a:gdLst>
            <a:ahLst/>
            <a:cxnLst>
              <a:cxn ang="0">
                <a:pos x="10494" y="3162"/>
              </a:cxn>
              <a:cxn ang="0">
                <a:pos x="1955" y="16973"/>
              </a:cxn>
              <a:cxn ang="0">
                <a:pos x="10494" y="30784"/>
              </a:cxn>
              <a:cxn ang="0">
                <a:pos x="19034" y="16973"/>
              </a:cxn>
              <a:cxn ang="0">
                <a:pos x="10494" y="3162"/>
              </a:cxn>
              <a:cxn ang="0">
                <a:pos x="10494" y="0"/>
              </a:cxn>
              <a:cxn ang="0">
                <a:pos x="20989" y="16973"/>
              </a:cxn>
              <a:cxn ang="0">
                <a:pos x="10494" y="33945"/>
              </a:cxn>
              <a:cxn ang="0">
                <a:pos x="0" y="16973"/>
              </a:cxn>
              <a:cxn ang="0">
                <a:pos x="10494" y="0"/>
              </a:cxn>
            </a:cxnLst>
            <a:rect l="txL" t="txT" r="txR" b="txB"/>
            <a:pathLst>
              <a:path w="3444416" h="3444416">
                <a:moveTo>
                  <a:pt x="1722208" y="320792"/>
                </a:moveTo>
                <a:cubicBezTo>
                  <a:pt x="948227" y="320792"/>
                  <a:pt x="320791" y="948228"/>
                  <a:pt x="320791" y="1722209"/>
                </a:cubicBezTo>
                <a:cubicBezTo>
                  <a:pt x="320791" y="2496190"/>
                  <a:pt x="948227" y="3123626"/>
                  <a:pt x="1722208" y="3123626"/>
                </a:cubicBezTo>
                <a:cubicBezTo>
                  <a:pt x="2496189" y="3123626"/>
                  <a:pt x="3123625" y="2496190"/>
                  <a:pt x="3123625" y="1722209"/>
                </a:cubicBezTo>
                <a:cubicBezTo>
                  <a:pt x="3123625" y="948228"/>
                  <a:pt x="2496189" y="320792"/>
                  <a:pt x="1722208" y="320792"/>
                </a:cubicBezTo>
                <a:close/>
                <a:moveTo>
                  <a:pt x="1722208" y="0"/>
                </a:moveTo>
                <a:cubicBezTo>
                  <a:pt x="2673357" y="0"/>
                  <a:pt x="3444416" y="771059"/>
                  <a:pt x="3444416" y="1722208"/>
                </a:cubicBezTo>
                <a:cubicBezTo>
                  <a:pt x="3444416" y="2673357"/>
                  <a:pt x="2673357" y="3444416"/>
                  <a:pt x="1722208" y="3444416"/>
                </a:cubicBezTo>
                <a:cubicBezTo>
                  <a:pt x="771059" y="3444416"/>
                  <a:pt x="0" y="2673357"/>
                  <a:pt x="0" y="1722208"/>
                </a:cubicBezTo>
                <a:cubicBezTo>
                  <a:pt x="0" y="771059"/>
                  <a:pt x="771059" y="0"/>
                  <a:pt x="1722208" y="0"/>
                </a:cubicBezTo>
                <a:close/>
              </a:path>
            </a:pathLst>
          </a:custGeom>
          <a:solidFill>
            <a:srgbClr val="FF0000">
              <a:alpha val="92940"/>
            </a:srgbClr>
          </a:solidFill>
          <a:ln w="9525">
            <a:noFill/>
          </a:ln>
          <a:effectLst>
            <a:outerShdw dist="38100" dir="2699999" algn="ctr" rotWithShape="0">
              <a:srgbClr val="000000">
                <a:alpha val="39000"/>
              </a:srgbClr>
            </a:outerShdw>
          </a:effectLst>
        </p:spPr>
        <p:txBody>
          <a:bodyPr/>
          <a:lstStyle/>
          <a:p>
            <a:endParaRPr lang="zh-CN" altLang="en-US"/>
          </a:p>
        </p:txBody>
      </p:sp>
      <p:sp>
        <p:nvSpPr>
          <p:cNvPr id="76809" name="Oval 65"/>
          <p:cNvSpPr/>
          <p:nvPr/>
        </p:nvSpPr>
        <p:spPr>
          <a:xfrm rot="-10800000" flipV="1">
            <a:off x="4654550" y="4529138"/>
            <a:ext cx="1739900" cy="488950"/>
          </a:xfrm>
          <a:prstGeom prst="ellipse">
            <a:avLst/>
          </a:prstGeom>
          <a:gradFill rotWithShape="1">
            <a:gsLst>
              <a:gs pos="0">
                <a:srgbClr val="A6A6A6">
                  <a:alpha val="48996"/>
                </a:srgbClr>
              </a:gs>
              <a:gs pos="100000">
                <a:srgbClr val="EEECE1">
                  <a:alpha val="0"/>
                </a:srgbClr>
              </a:gs>
            </a:gsLst>
            <a:path path="shape">
              <a:fillToRect l="50000" t="50000" r="50000" b="50000"/>
            </a:path>
            <a:tileRect/>
          </a:gradFill>
          <a:ln w="9525">
            <a:noFill/>
          </a:ln>
        </p:spPr>
        <p:txBody>
          <a:bodyPr wrap="none" anchor="ctr"/>
          <a:lstStyle/>
          <a:p>
            <a:endParaRPr lang="zh-CN" altLang="en-US" sz="1200" dirty="0">
              <a:solidFill>
                <a:srgbClr val="000000"/>
              </a:solidFill>
              <a:latin typeface="Arial" panose="020B0604020202020204" pitchFamily="34" charset="0"/>
              <a:sym typeface="+mn-lt"/>
            </a:endParaRPr>
          </a:p>
        </p:txBody>
      </p:sp>
      <p:sp>
        <p:nvSpPr>
          <p:cNvPr id="76810" name="椭圆 58"/>
          <p:cNvSpPr/>
          <p:nvPr/>
        </p:nvSpPr>
        <p:spPr>
          <a:xfrm>
            <a:off x="4749800" y="3352800"/>
            <a:ext cx="2184400" cy="2170113"/>
          </a:xfrm>
          <a:custGeom>
            <a:avLst/>
            <a:gdLst>
              <a:gd name="txL" fmla="*/ 0 w 3444416"/>
              <a:gd name="txT" fmla="*/ 0 h 3444416"/>
              <a:gd name="txR" fmla="*/ 3444416 w 3444416"/>
              <a:gd name="txB" fmla="*/ 3444416 h 3444416"/>
            </a:gdLst>
            <a:ahLst/>
            <a:cxnLst>
              <a:cxn ang="0">
                <a:pos x="17992" y="3162"/>
              </a:cxn>
              <a:cxn ang="0">
                <a:pos x="3352" y="16973"/>
              </a:cxn>
              <a:cxn ang="0">
                <a:pos x="17992" y="30784"/>
              </a:cxn>
              <a:cxn ang="0">
                <a:pos x="32633" y="16973"/>
              </a:cxn>
              <a:cxn ang="0">
                <a:pos x="17992" y="3162"/>
              </a:cxn>
              <a:cxn ang="0">
                <a:pos x="17992" y="0"/>
              </a:cxn>
              <a:cxn ang="0">
                <a:pos x="35984" y="16973"/>
              </a:cxn>
              <a:cxn ang="0">
                <a:pos x="17992" y="33945"/>
              </a:cxn>
              <a:cxn ang="0">
                <a:pos x="0" y="16973"/>
              </a:cxn>
              <a:cxn ang="0">
                <a:pos x="17992" y="0"/>
              </a:cxn>
            </a:cxnLst>
            <a:rect l="txL" t="txT" r="txR" b="txB"/>
            <a:pathLst>
              <a:path w="3444416" h="3444416">
                <a:moveTo>
                  <a:pt x="1722208" y="320792"/>
                </a:moveTo>
                <a:cubicBezTo>
                  <a:pt x="948227" y="320792"/>
                  <a:pt x="320791" y="948228"/>
                  <a:pt x="320791" y="1722209"/>
                </a:cubicBezTo>
                <a:cubicBezTo>
                  <a:pt x="320791" y="2496190"/>
                  <a:pt x="948227" y="3123626"/>
                  <a:pt x="1722208" y="3123626"/>
                </a:cubicBezTo>
                <a:cubicBezTo>
                  <a:pt x="2496189" y="3123626"/>
                  <a:pt x="3123625" y="2496190"/>
                  <a:pt x="3123625" y="1722209"/>
                </a:cubicBezTo>
                <a:cubicBezTo>
                  <a:pt x="3123625" y="948228"/>
                  <a:pt x="2496189" y="320792"/>
                  <a:pt x="1722208" y="320792"/>
                </a:cubicBezTo>
                <a:close/>
                <a:moveTo>
                  <a:pt x="1722208" y="0"/>
                </a:moveTo>
                <a:cubicBezTo>
                  <a:pt x="2673357" y="0"/>
                  <a:pt x="3444416" y="771059"/>
                  <a:pt x="3444416" y="1722208"/>
                </a:cubicBezTo>
                <a:cubicBezTo>
                  <a:pt x="3444416" y="2673357"/>
                  <a:pt x="2673357" y="3444416"/>
                  <a:pt x="1722208" y="3444416"/>
                </a:cubicBezTo>
                <a:cubicBezTo>
                  <a:pt x="771059" y="3444416"/>
                  <a:pt x="0" y="2673357"/>
                  <a:pt x="0" y="1722208"/>
                </a:cubicBezTo>
                <a:cubicBezTo>
                  <a:pt x="0" y="771059"/>
                  <a:pt x="771059" y="0"/>
                  <a:pt x="1722208" y="0"/>
                </a:cubicBezTo>
                <a:close/>
              </a:path>
            </a:pathLst>
          </a:custGeom>
          <a:solidFill>
            <a:srgbClr val="FFC000">
              <a:alpha val="92940"/>
            </a:srgbClr>
          </a:solidFill>
          <a:ln w="9525">
            <a:noFill/>
          </a:ln>
          <a:effectLst>
            <a:outerShdw dist="38100" dir="2699999" algn="ctr" rotWithShape="0">
              <a:srgbClr val="000000">
                <a:alpha val="39000"/>
              </a:srgbClr>
            </a:outerShdw>
          </a:effectLst>
        </p:spPr>
        <p:txBody>
          <a:bodyPr/>
          <a:lstStyle/>
          <a:p>
            <a:endParaRPr lang="zh-CN" altLang="en-US"/>
          </a:p>
        </p:txBody>
      </p:sp>
      <p:sp>
        <p:nvSpPr>
          <p:cNvPr id="76811" name="Oval 65"/>
          <p:cNvSpPr/>
          <p:nvPr/>
        </p:nvSpPr>
        <p:spPr>
          <a:xfrm rot="-10800000" flipV="1">
            <a:off x="6559550" y="4548188"/>
            <a:ext cx="1741488" cy="488950"/>
          </a:xfrm>
          <a:prstGeom prst="ellipse">
            <a:avLst/>
          </a:prstGeom>
          <a:gradFill rotWithShape="1">
            <a:gsLst>
              <a:gs pos="0">
                <a:srgbClr val="A6A6A6">
                  <a:alpha val="48996"/>
                </a:srgbClr>
              </a:gs>
              <a:gs pos="100000">
                <a:srgbClr val="EEECE1">
                  <a:alpha val="0"/>
                </a:srgbClr>
              </a:gs>
            </a:gsLst>
            <a:path path="shape">
              <a:fillToRect l="50000" t="50000" r="50000" b="50000"/>
            </a:path>
            <a:tileRect/>
          </a:gradFill>
          <a:ln w="9525">
            <a:noFill/>
          </a:ln>
        </p:spPr>
        <p:txBody>
          <a:bodyPr wrap="none" anchor="ctr"/>
          <a:lstStyle/>
          <a:p>
            <a:endParaRPr lang="zh-CN" altLang="en-US" sz="1200" dirty="0">
              <a:solidFill>
                <a:srgbClr val="000000"/>
              </a:solidFill>
              <a:latin typeface="Arial" panose="020B0604020202020204" pitchFamily="34" charset="0"/>
              <a:sym typeface="+mn-lt"/>
            </a:endParaRPr>
          </a:p>
        </p:txBody>
      </p:sp>
      <p:sp>
        <p:nvSpPr>
          <p:cNvPr id="6162" name="椭圆 58"/>
          <p:cNvSpPr/>
          <p:nvPr/>
        </p:nvSpPr>
        <p:spPr>
          <a:xfrm>
            <a:off x="6934200" y="3352800"/>
            <a:ext cx="2057400" cy="2170113"/>
          </a:xfrm>
          <a:custGeom>
            <a:avLst/>
            <a:gdLst/>
            <a:ahLst/>
            <a:cxnLst>
              <a:cxn ang="0">
                <a:pos x="1085056" y="202111"/>
              </a:cxn>
              <a:cxn ang="0">
                <a:pos x="202110" y="1085057"/>
              </a:cxn>
              <a:cxn ang="0">
                <a:pos x="1085056" y="1968002"/>
              </a:cxn>
              <a:cxn ang="0">
                <a:pos x="1968002" y="1085057"/>
              </a:cxn>
              <a:cxn ang="0">
                <a:pos x="1085056" y="202111"/>
              </a:cxn>
              <a:cxn ang="0">
                <a:pos x="1085056" y="0"/>
              </a:cxn>
              <a:cxn ang="0">
                <a:pos x="2170112" y="1085056"/>
              </a:cxn>
              <a:cxn ang="0">
                <a:pos x="1085056" y="2170112"/>
              </a:cxn>
              <a:cxn ang="0">
                <a:pos x="0" y="1085056"/>
              </a:cxn>
              <a:cxn ang="0">
                <a:pos x="1085056" y="0"/>
              </a:cxn>
            </a:cxnLst>
            <a:rect l="0" t="0" r="0" b="0"/>
            <a:pathLst>
              <a:path w="3444416" h="3444416">
                <a:moveTo>
                  <a:pt x="1722208" y="320792"/>
                </a:moveTo>
                <a:cubicBezTo>
                  <a:pt x="948227" y="320792"/>
                  <a:pt x="320791" y="948228"/>
                  <a:pt x="320791" y="1722209"/>
                </a:cubicBezTo>
                <a:cubicBezTo>
                  <a:pt x="320791" y="2496190"/>
                  <a:pt x="948227" y="3123626"/>
                  <a:pt x="1722208" y="3123626"/>
                </a:cubicBezTo>
                <a:cubicBezTo>
                  <a:pt x="2496189" y="3123626"/>
                  <a:pt x="3123625" y="2496190"/>
                  <a:pt x="3123625" y="1722209"/>
                </a:cubicBezTo>
                <a:cubicBezTo>
                  <a:pt x="3123625" y="948228"/>
                  <a:pt x="2496189" y="320792"/>
                  <a:pt x="1722208" y="320792"/>
                </a:cubicBezTo>
                <a:close/>
                <a:moveTo>
                  <a:pt x="1722208" y="0"/>
                </a:moveTo>
                <a:cubicBezTo>
                  <a:pt x="2673357" y="0"/>
                  <a:pt x="3444416" y="771059"/>
                  <a:pt x="3444416" y="1722208"/>
                </a:cubicBezTo>
                <a:cubicBezTo>
                  <a:pt x="3444416" y="2673357"/>
                  <a:pt x="2673357" y="3444416"/>
                  <a:pt x="1722208" y="3444416"/>
                </a:cubicBezTo>
                <a:cubicBezTo>
                  <a:pt x="771059" y="3444416"/>
                  <a:pt x="0" y="2673357"/>
                  <a:pt x="0" y="1722208"/>
                </a:cubicBezTo>
                <a:cubicBezTo>
                  <a:pt x="0" y="771059"/>
                  <a:pt x="771059" y="0"/>
                  <a:pt x="1722208" y="0"/>
                </a:cubicBezTo>
                <a:close/>
              </a:path>
            </a:pathLst>
          </a:custGeom>
          <a:solidFill>
            <a:schemeClr val="accent1">
              <a:lumMod val="60000"/>
              <a:lumOff val="40000"/>
              <a:alpha val="92940"/>
            </a:schemeClr>
          </a:solidFill>
          <a:ln w="9525">
            <a:noFill/>
          </a:ln>
          <a:effectLst>
            <a:outerShdw dist="38100" dir="2699999" algn="ctr" rotWithShape="0">
              <a:srgbClr val="000000">
                <a:alpha val="39000"/>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6813" name="矩形 1"/>
          <p:cNvSpPr/>
          <p:nvPr/>
        </p:nvSpPr>
        <p:spPr>
          <a:xfrm>
            <a:off x="2214563" y="766763"/>
            <a:ext cx="4795837" cy="922337"/>
          </a:xfrm>
          <a:prstGeom prst="rect">
            <a:avLst/>
          </a:prstGeom>
          <a:noFill/>
          <a:ln w="9525">
            <a:noFill/>
          </a:ln>
        </p:spPr>
        <p:txBody>
          <a:bodyPr>
            <a:spAutoFit/>
          </a:bodyPr>
          <a:lstStyle/>
          <a:p>
            <a:r>
              <a:rPr lang="zh-CN" altLang="en-US" sz="3600" b="1" dirty="0">
                <a:solidFill>
                  <a:srgbClr val="000000"/>
                </a:solidFill>
                <a:latin typeface="楷体" panose="02010609060101010101" pitchFamily="49" charset="-122"/>
                <a:ea typeface="楷体" panose="02010609060101010101" pitchFamily="49" charset="-122"/>
              </a:rPr>
              <a:t>二、一轮复习策略</a:t>
            </a:r>
            <a:r>
              <a:rPr lang="en-US" altLang="zh-CN" b="1" dirty="0">
                <a:solidFill>
                  <a:srgbClr val="000000"/>
                </a:solidFill>
                <a:latin typeface="楷体" panose="02010609060101010101" pitchFamily="49" charset="-122"/>
                <a:ea typeface="楷体" panose="02010609060101010101" pitchFamily="49" charset="-122"/>
              </a:rPr>
              <a:t/>
            </a:r>
            <a:br>
              <a:rPr lang="en-US" altLang="zh-CN" b="1" dirty="0">
                <a:solidFill>
                  <a:srgbClr val="000000"/>
                </a:solidFill>
                <a:latin typeface="楷体" panose="02010609060101010101" pitchFamily="49" charset="-122"/>
                <a:ea typeface="楷体" panose="02010609060101010101" pitchFamily="49" charset="-122"/>
              </a:rPr>
            </a:br>
            <a:endParaRPr lang="zh-CN" altLang="en-US" dirty="0">
              <a:latin typeface="Arial" panose="020B0604020202020204" pitchFamily="34" charset="0"/>
            </a:endParaRPr>
          </a:p>
        </p:txBody>
      </p:sp>
      <p:sp>
        <p:nvSpPr>
          <p:cNvPr id="76814" name="矩形 2"/>
          <p:cNvSpPr/>
          <p:nvPr/>
        </p:nvSpPr>
        <p:spPr>
          <a:xfrm>
            <a:off x="2690813" y="4038600"/>
            <a:ext cx="1957387" cy="830263"/>
          </a:xfrm>
          <a:prstGeom prst="rect">
            <a:avLst/>
          </a:prstGeom>
          <a:noFill/>
          <a:ln w="9525">
            <a:noFill/>
          </a:ln>
        </p:spPr>
        <p:txBody>
          <a:bodyPr>
            <a:spAutoFit/>
          </a:bodyPr>
          <a:lstStyle/>
          <a:p>
            <a:r>
              <a:rPr lang="zh-CN" altLang="en-US" sz="2400" b="1" dirty="0">
                <a:solidFill>
                  <a:srgbClr val="000000"/>
                </a:solidFill>
                <a:latin typeface="楷体" panose="02010609060101010101" pitchFamily="49" charset="-122"/>
                <a:ea typeface="楷体" panose="02010609060101010101" pitchFamily="49" charset="-122"/>
              </a:rPr>
              <a:t>依托精准训练</a:t>
            </a:r>
            <a:r>
              <a:rPr lang="zh-CN" altLang="en-US" sz="2400" b="1" dirty="0">
                <a:solidFill>
                  <a:srgbClr val="FF0000"/>
                </a:solidFill>
                <a:latin typeface="楷体" panose="02010609060101010101" pitchFamily="49" charset="-122"/>
                <a:ea typeface="楷体" panose="02010609060101010101" pitchFamily="49" charset="-122"/>
              </a:rPr>
              <a:t>提能力</a:t>
            </a:r>
          </a:p>
        </p:txBody>
      </p:sp>
      <p:sp>
        <p:nvSpPr>
          <p:cNvPr id="76815" name="矩形 3"/>
          <p:cNvSpPr/>
          <p:nvPr/>
        </p:nvSpPr>
        <p:spPr>
          <a:xfrm>
            <a:off x="5029200" y="4038600"/>
            <a:ext cx="1747838" cy="830263"/>
          </a:xfrm>
          <a:prstGeom prst="rect">
            <a:avLst/>
          </a:prstGeom>
          <a:noFill/>
          <a:ln w="9525">
            <a:noFill/>
          </a:ln>
        </p:spPr>
        <p:txBody>
          <a:bodyPr>
            <a:spAutoFit/>
          </a:bodyPr>
          <a:lstStyle/>
          <a:p>
            <a:r>
              <a:rPr lang="zh-CN" altLang="en-US" sz="2400" b="1" dirty="0">
                <a:solidFill>
                  <a:srgbClr val="000000"/>
                </a:solidFill>
                <a:latin typeface="楷体" panose="02010609060101010101" pitchFamily="49" charset="-122"/>
                <a:ea typeface="楷体" panose="02010609060101010101" pitchFamily="49" charset="-122"/>
              </a:rPr>
              <a:t>谋划集体教研</a:t>
            </a:r>
            <a:r>
              <a:rPr lang="zh-CN" altLang="en-US" sz="2400" b="1" dirty="0">
                <a:solidFill>
                  <a:srgbClr val="FF0000"/>
                </a:solidFill>
                <a:latin typeface="楷体" panose="02010609060101010101" pitchFamily="49" charset="-122"/>
                <a:ea typeface="楷体" panose="02010609060101010101" pitchFamily="49" charset="-122"/>
              </a:rPr>
              <a:t>出智慧</a:t>
            </a:r>
          </a:p>
        </p:txBody>
      </p:sp>
      <p:sp>
        <p:nvSpPr>
          <p:cNvPr id="76816" name="椭圆 22"/>
          <p:cNvSpPr/>
          <p:nvPr/>
        </p:nvSpPr>
        <p:spPr>
          <a:xfrm>
            <a:off x="762000" y="2362200"/>
            <a:ext cx="1006475" cy="841375"/>
          </a:xfrm>
          <a:prstGeom prst="ellipse">
            <a:avLst/>
          </a:prstGeom>
          <a:solidFill>
            <a:srgbClr val="92CDD2"/>
          </a:solidFill>
          <a:ln w="9525">
            <a:noFill/>
          </a:ln>
          <a:effectLst>
            <a:outerShdw dist="38100" dir="2699999" algn="ctr" rotWithShape="0">
              <a:srgbClr val="000000">
                <a:alpha val="39000"/>
              </a:srgbClr>
            </a:outerShdw>
          </a:effectLst>
        </p:spPr>
        <p:txBody>
          <a:bodyPr anchor="ctr"/>
          <a:lstStyle/>
          <a:p>
            <a:pPr algn="ctr"/>
            <a:r>
              <a:rPr lang="en-US" altLang="zh-CN" sz="3200" b="1" dirty="0">
                <a:solidFill>
                  <a:srgbClr val="FFFFFF"/>
                </a:solidFill>
                <a:latin typeface="Arial" panose="020B0604020202020204" pitchFamily="34" charset="0"/>
                <a:sym typeface="+mn-lt"/>
              </a:rPr>
              <a:t>01</a:t>
            </a:r>
            <a:endParaRPr lang="zh-CN" altLang="en-US" sz="3200" b="1" dirty="0">
              <a:solidFill>
                <a:srgbClr val="FFFFFF"/>
              </a:solidFill>
              <a:latin typeface="Arial" panose="020B0604020202020204" pitchFamily="34" charset="0"/>
              <a:sym typeface="+mn-lt"/>
            </a:endParaRPr>
          </a:p>
        </p:txBody>
      </p:sp>
      <p:sp>
        <p:nvSpPr>
          <p:cNvPr id="76817" name="椭圆 23"/>
          <p:cNvSpPr/>
          <p:nvPr/>
        </p:nvSpPr>
        <p:spPr>
          <a:xfrm>
            <a:off x="2989263" y="2359025"/>
            <a:ext cx="1006475" cy="841375"/>
          </a:xfrm>
          <a:prstGeom prst="ellipse">
            <a:avLst/>
          </a:prstGeom>
          <a:solidFill>
            <a:srgbClr val="92CDD2"/>
          </a:solidFill>
          <a:ln w="9525">
            <a:noFill/>
          </a:ln>
          <a:effectLst>
            <a:outerShdw dist="38100" dir="2699999" algn="ctr" rotWithShape="0">
              <a:srgbClr val="000000">
                <a:alpha val="39000"/>
              </a:srgbClr>
            </a:outerShdw>
          </a:effectLst>
        </p:spPr>
        <p:txBody>
          <a:bodyPr anchor="ctr"/>
          <a:lstStyle/>
          <a:p>
            <a:pPr algn="ctr"/>
            <a:r>
              <a:rPr lang="en-US" altLang="zh-CN" sz="3200" b="1" dirty="0">
                <a:solidFill>
                  <a:srgbClr val="FFFFFF"/>
                </a:solidFill>
                <a:latin typeface="Arial" panose="020B0604020202020204" pitchFamily="34" charset="0"/>
                <a:sym typeface="+mn-lt"/>
              </a:rPr>
              <a:t>02</a:t>
            </a:r>
            <a:endParaRPr lang="zh-CN" altLang="en-US" sz="3200" b="1" dirty="0">
              <a:solidFill>
                <a:srgbClr val="FFFFFF"/>
              </a:solidFill>
              <a:latin typeface="Arial" panose="020B0604020202020204" pitchFamily="34" charset="0"/>
              <a:sym typeface="+mn-lt"/>
            </a:endParaRPr>
          </a:p>
        </p:txBody>
      </p:sp>
      <p:sp>
        <p:nvSpPr>
          <p:cNvPr id="76818" name="椭圆 24"/>
          <p:cNvSpPr/>
          <p:nvPr/>
        </p:nvSpPr>
        <p:spPr>
          <a:xfrm>
            <a:off x="5257800" y="2362200"/>
            <a:ext cx="1006475" cy="841375"/>
          </a:xfrm>
          <a:prstGeom prst="ellipse">
            <a:avLst/>
          </a:prstGeom>
          <a:solidFill>
            <a:srgbClr val="92CDD2"/>
          </a:solidFill>
          <a:ln w="9525">
            <a:noFill/>
          </a:ln>
          <a:effectLst>
            <a:outerShdw dist="38100" dir="2699999" algn="ctr" rotWithShape="0">
              <a:srgbClr val="000000">
                <a:alpha val="39000"/>
              </a:srgbClr>
            </a:outerShdw>
          </a:effectLst>
        </p:spPr>
        <p:txBody>
          <a:bodyPr anchor="ctr"/>
          <a:lstStyle/>
          <a:p>
            <a:pPr algn="ctr"/>
            <a:r>
              <a:rPr lang="en-US" altLang="zh-CN" sz="3200" b="1" dirty="0">
                <a:solidFill>
                  <a:srgbClr val="FFFFFF"/>
                </a:solidFill>
                <a:latin typeface="Arial" panose="020B0604020202020204" pitchFamily="34" charset="0"/>
                <a:sym typeface="+mn-lt"/>
              </a:rPr>
              <a:t>03</a:t>
            </a:r>
            <a:endParaRPr lang="zh-CN" altLang="en-US" sz="3200" b="1" dirty="0">
              <a:solidFill>
                <a:srgbClr val="FFFFFF"/>
              </a:solidFill>
              <a:latin typeface="Arial" panose="020B0604020202020204" pitchFamily="34" charset="0"/>
              <a:sym typeface="+mn-lt"/>
            </a:endParaRPr>
          </a:p>
        </p:txBody>
      </p:sp>
      <p:sp>
        <p:nvSpPr>
          <p:cNvPr id="76819" name="椭圆 25"/>
          <p:cNvSpPr/>
          <p:nvPr/>
        </p:nvSpPr>
        <p:spPr>
          <a:xfrm>
            <a:off x="7439025" y="2438400"/>
            <a:ext cx="1006475" cy="841375"/>
          </a:xfrm>
          <a:prstGeom prst="ellipse">
            <a:avLst/>
          </a:prstGeom>
          <a:solidFill>
            <a:srgbClr val="92CDD2"/>
          </a:solidFill>
          <a:ln w="9525">
            <a:noFill/>
          </a:ln>
          <a:effectLst>
            <a:outerShdw dist="38100" dir="2699999" algn="ctr" rotWithShape="0">
              <a:srgbClr val="000000">
                <a:alpha val="39000"/>
              </a:srgbClr>
            </a:outerShdw>
          </a:effectLst>
        </p:spPr>
        <p:txBody>
          <a:bodyPr anchor="ctr"/>
          <a:lstStyle/>
          <a:p>
            <a:pPr algn="ctr"/>
            <a:r>
              <a:rPr lang="en-US" altLang="zh-CN" sz="3200" b="1" dirty="0">
                <a:solidFill>
                  <a:srgbClr val="FFFFFF"/>
                </a:solidFill>
                <a:latin typeface="Arial" panose="020B0604020202020204" pitchFamily="34" charset="0"/>
                <a:sym typeface="+mn-lt"/>
              </a:rPr>
              <a:t>04</a:t>
            </a:r>
            <a:endParaRPr lang="zh-CN" altLang="en-US" sz="3200" b="1" dirty="0">
              <a:solidFill>
                <a:srgbClr val="FFFFFF"/>
              </a:solidFill>
              <a:latin typeface="Arial" panose="020B0604020202020204" pitchFamily="34" charset="0"/>
              <a:sym typeface="+mn-lt"/>
            </a:endParaRPr>
          </a:p>
        </p:txBody>
      </p:sp>
      <p:sp>
        <p:nvSpPr>
          <p:cNvPr id="76820" name="矩形 4"/>
          <p:cNvSpPr/>
          <p:nvPr/>
        </p:nvSpPr>
        <p:spPr>
          <a:xfrm>
            <a:off x="7162800" y="4038600"/>
            <a:ext cx="1901825" cy="830263"/>
          </a:xfrm>
          <a:prstGeom prst="rect">
            <a:avLst/>
          </a:prstGeom>
          <a:noFill/>
          <a:ln w="9525">
            <a:noFill/>
          </a:ln>
        </p:spPr>
        <p:txBody>
          <a:bodyPr>
            <a:spAutoFit/>
          </a:bodyPr>
          <a:lstStyle/>
          <a:p>
            <a:r>
              <a:rPr lang="zh-CN" altLang="en-US" sz="2400" b="1" dirty="0">
                <a:solidFill>
                  <a:srgbClr val="000000"/>
                </a:solidFill>
                <a:latin typeface="楷体" panose="02010609060101010101" pitchFamily="49" charset="-122"/>
                <a:ea typeface="楷体" panose="02010609060101010101" pitchFamily="49" charset="-122"/>
              </a:rPr>
              <a:t>立足精心管理</a:t>
            </a:r>
            <a:r>
              <a:rPr lang="zh-CN" altLang="en-US" sz="2400" b="1" dirty="0">
                <a:solidFill>
                  <a:srgbClr val="FF0000"/>
                </a:solidFill>
                <a:latin typeface="楷体" panose="02010609060101010101" pitchFamily="49" charset="-122"/>
                <a:ea typeface="楷体" panose="02010609060101010101" pitchFamily="49" charset="-122"/>
              </a:rPr>
              <a:t>抓分数</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8"/>
          <p:cNvSpPr/>
          <p:nvPr/>
        </p:nvSpPr>
        <p:spPr>
          <a:xfrm>
            <a:off x="990600" y="1524000"/>
            <a:ext cx="458788" cy="625475"/>
          </a:xfrm>
          <a:prstGeom prst="roundRect">
            <a:avLst>
              <a:gd name="adj" fmla="val 16667"/>
            </a:avLst>
          </a:prstGeom>
          <a:gradFill rotWithShape="0">
            <a:gsLst>
              <a:gs pos="0">
                <a:srgbClr val="F9F9F9">
                  <a:alpha val="100000"/>
                </a:srgbClr>
              </a:gs>
              <a:gs pos="33000">
                <a:srgbClr val="F9F9F9">
                  <a:alpha val="100000"/>
                </a:srgbClr>
              </a:gs>
              <a:gs pos="100000">
                <a:srgbClr val="D7D7D7">
                  <a:alpha val="100000"/>
                </a:srgbClr>
              </a:gs>
            </a:gsLst>
            <a:lin ang="5400000"/>
            <a:tileRect/>
          </a:gradFill>
          <a:ln w="3175" cap="flat" cmpd="sng">
            <a:solidFill>
              <a:srgbClr val="EAEAEA"/>
            </a:solidFill>
            <a:prstDash val="solid"/>
            <a:headEnd type="none" w="med" len="med"/>
            <a:tailEnd type="none" w="med" len="med"/>
          </a:ln>
          <a:effectLst>
            <a:outerShdw dist="38100" dir="2699999" algn="ctr" rotWithShape="0">
              <a:srgbClr val="000000">
                <a:alpha val="39000"/>
              </a:srgbClr>
            </a:outerShdw>
          </a:effectLst>
        </p:spPr>
        <p:txBody>
          <a:bodyPr anchor="ctr"/>
          <a:lstStyle/>
          <a:p>
            <a:pPr algn="ctr">
              <a:lnSpc>
                <a:spcPct val="120000"/>
              </a:lnSpc>
            </a:pPr>
            <a:r>
              <a:rPr lang="en-US" altLang="en-US" sz="2400" b="1" dirty="0">
                <a:solidFill>
                  <a:srgbClr val="4D4D4D"/>
                </a:solidFill>
                <a:latin typeface="Arial" panose="020B0604020202020204" pitchFamily="34" charset="0"/>
                <a:sym typeface="+mn-lt"/>
              </a:rPr>
              <a:t>1</a:t>
            </a:r>
          </a:p>
        </p:txBody>
      </p:sp>
      <p:sp>
        <p:nvSpPr>
          <p:cNvPr id="78851" name="Rectangle 27"/>
          <p:cNvSpPr/>
          <p:nvPr/>
        </p:nvSpPr>
        <p:spPr>
          <a:xfrm>
            <a:off x="2057400" y="1555750"/>
            <a:ext cx="5130800" cy="577850"/>
          </a:xfrm>
          <a:prstGeom prst="roundRect">
            <a:avLst>
              <a:gd name="adj" fmla="val 16667"/>
            </a:avLst>
          </a:prstGeom>
          <a:solidFill>
            <a:srgbClr val="92CDD2"/>
          </a:solidFill>
          <a:ln w="3175" cap="flat" cmpd="sng">
            <a:solidFill>
              <a:srgbClr val="EAEAEA"/>
            </a:solidFill>
            <a:prstDash val="solid"/>
            <a:headEnd type="none" w="med" len="med"/>
            <a:tailEnd type="none" w="med" len="med"/>
          </a:ln>
          <a:effectLst>
            <a:outerShdw dist="38100" dir="2699999" algn="ctr" rotWithShape="0">
              <a:srgbClr val="000000">
                <a:alpha val="39000"/>
              </a:srgbClr>
            </a:outerShdw>
          </a:effectLst>
        </p:spPr>
        <p:txBody>
          <a:bodyPr anchor="ctr"/>
          <a:lstStyle/>
          <a:p>
            <a:pPr algn="ctr">
              <a:lnSpc>
                <a:spcPct val="120000"/>
              </a:lnSpc>
            </a:pPr>
            <a:r>
              <a:rPr lang="zh-CN" altLang="en-US" sz="2800" dirty="0">
                <a:latin typeface="黑体" panose="02010609060101010101" pitchFamily="49" charset="-122"/>
                <a:ea typeface="黑体" panose="02010609060101010101" pitchFamily="49" charset="-122"/>
              </a:rPr>
              <a:t>站位高远</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立意核心素养</a:t>
            </a:r>
            <a:endParaRPr lang="en-US" altLang="en-US" sz="2800" b="1" dirty="0">
              <a:solidFill>
                <a:srgbClr val="404040"/>
              </a:solidFill>
              <a:latin typeface="Arial" panose="020B0604020202020204" pitchFamily="34" charset="0"/>
              <a:sym typeface="+mn-lt"/>
            </a:endParaRPr>
          </a:p>
        </p:txBody>
      </p:sp>
      <p:sp>
        <p:nvSpPr>
          <p:cNvPr id="78852" name="Rectangle 19"/>
          <p:cNvSpPr/>
          <p:nvPr/>
        </p:nvSpPr>
        <p:spPr>
          <a:xfrm>
            <a:off x="990600" y="2514600"/>
            <a:ext cx="458788" cy="625475"/>
          </a:xfrm>
          <a:prstGeom prst="roundRect">
            <a:avLst>
              <a:gd name="adj" fmla="val 16667"/>
            </a:avLst>
          </a:prstGeom>
          <a:gradFill rotWithShape="0">
            <a:gsLst>
              <a:gs pos="0">
                <a:srgbClr val="F9F9F9">
                  <a:alpha val="100000"/>
                </a:srgbClr>
              </a:gs>
              <a:gs pos="33000">
                <a:srgbClr val="F9F9F9">
                  <a:alpha val="100000"/>
                </a:srgbClr>
              </a:gs>
              <a:gs pos="100000">
                <a:srgbClr val="D7D7D7">
                  <a:alpha val="100000"/>
                </a:srgbClr>
              </a:gs>
            </a:gsLst>
            <a:lin ang="5400000"/>
            <a:tileRect/>
          </a:gradFill>
          <a:ln w="3175" cap="flat" cmpd="sng">
            <a:solidFill>
              <a:srgbClr val="EAEAEA"/>
            </a:solidFill>
            <a:prstDash val="solid"/>
            <a:headEnd type="none" w="med" len="med"/>
            <a:tailEnd type="none" w="med" len="med"/>
          </a:ln>
          <a:effectLst>
            <a:outerShdw dist="38100" dir="2699999" algn="ctr" rotWithShape="0">
              <a:srgbClr val="000000">
                <a:alpha val="39000"/>
              </a:srgbClr>
            </a:outerShdw>
          </a:effectLst>
        </p:spPr>
        <p:txBody>
          <a:bodyPr anchor="ctr"/>
          <a:lstStyle/>
          <a:p>
            <a:pPr algn="ctr">
              <a:lnSpc>
                <a:spcPct val="120000"/>
              </a:lnSpc>
            </a:pPr>
            <a:r>
              <a:rPr lang="en-US" altLang="en-US" sz="2400" b="1" dirty="0">
                <a:solidFill>
                  <a:srgbClr val="4D4D4D"/>
                </a:solidFill>
                <a:latin typeface="Arial" panose="020B0604020202020204" pitchFamily="34" charset="0"/>
                <a:sym typeface="+mn-lt"/>
              </a:rPr>
              <a:t>2</a:t>
            </a:r>
          </a:p>
        </p:txBody>
      </p:sp>
      <p:sp>
        <p:nvSpPr>
          <p:cNvPr id="78853" name="Rectangle 28"/>
          <p:cNvSpPr/>
          <p:nvPr/>
        </p:nvSpPr>
        <p:spPr>
          <a:xfrm>
            <a:off x="2057400" y="2514600"/>
            <a:ext cx="5176838" cy="625475"/>
          </a:xfrm>
          <a:prstGeom prst="roundRect">
            <a:avLst>
              <a:gd name="adj" fmla="val 16667"/>
            </a:avLst>
          </a:prstGeom>
          <a:solidFill>
            <a:srgbClr val="FFC000"/>
          </a:solidFill>
          <a:ln w="3175" cap="flat" cmpd="sng">
            <a:solidFill>
              <a:srgbClr val="EAEAEA"/>
            </a:solidFill>
            <a:prstDash val="solid"/>
            <a:headEnd type="none" w="med" len="med"/>
            <a:tailEnd type="none" w="med" len="med"/>
          </a:ln>
          <a:effectLst>
            <a:outerShdw dist="38100" dir="2699999" algn="ctr" rotWithShape="0">
              <a:srgbClr val="000000">
                <a:alpha val="39000"/>
              </a:srgbClr>
            </a:outerShdw>
          </a:effectLst>
        </p:spPr>
        <p:txBody>
          <a:bodyPr anchor="ctr"/>
          <a:lstStyle/>
          <a:p>
            <a:pPr algn="ctr">
              <a:lnSpc>
                <a:spcPct val="120000"/>
              </a:lnSpc>
            </a:pPr>
            <a:r>
              <a:rPr lang="zh-CN" altLang="en-US" sz="2800" dirty="0">
                <a:latin typeface="黑体" panose="02010609060101010101" pitchFamily="49" charset="-122"/>
                <a:ea typeface="黑体" panose="02010609060101010101" pitchFamily="49" charset="-122"/>
              </a:rPr>
              <a:t>清晰透彻</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解读核心概念</a:t>
            </a:r>
            <a:endParaRPr lang="en-US" altLang="en-US" sz="2800" dirty="0">
              <a:latin typeface="黑体" panose="02010609060101010101" pitchFamily="49" charset="-122"/>
              <a:ea typeface="黑体" panose="02010609060101010101" pitchFamily="49" charset="-122"/>
              <a:sym typeface="+mn-lt"/>
            </a:endParaRPr>
          </a:p>
        </p:txBody>
      </p:sp>
      <p:sp>
        <p:nvSpPr>
          <p:cNvPr id="78854" name="Rectangle 20"/>
          <p:cNvSpPr/>
          <p:nvPr/>
        </p:nvSpPr>
        <p:spPr>
          <a:xfrm>
            <a:off x="990600" y="3563938"/>
            <a:ext cx="458788" cy="627062"/>
          </a:xfrm>
          <a:prstGeom prst="roundRect">
            <a:avLst>
              <a:gd name="adj" fmla="val 16667"/>
            </a:avLst>
          </a:prstGeom>
          <a:gradFill rotWithShape="0">
            <a:gsLst>
              <a:gs pos="0">
                <a:srgbClr val="F9F9F9">
                  <a:alpha val="100000"/>
                </a:srgbClr>
              </a:gs>
              <a:gs pos="33000">
                <a:srgbClr val="F9F9F9">
                  <a:alpha val="100000"/>
                </a:srgbClr>
              </a:gs>
              <a:gs pos="100000">
                <a:srgbClr val="D7D7D7">
                  <a:alpha val="100000"/>
                </a:srgbClr>
              </a:gs>
            </a:gsLst>
            <a:lin ang="5400000"/>
            <a:tileRect/>
          </a:gradFill>
          <a:ln w="3175" cap="flat" cmpd="sng">
            <a:solidFill>
              <a:srgbClr val="EAEAEA"/>
            </a:solidFill>
            <a:prstDash val="solid"/>
            <a:headEnd type="none" w="med" len="med"/>
            <a:tailEnd type="none" w="med" len="med"/>
          </a:ln>
          <a:effectLst>
            <a:outerShdw dist="38100" dir="2699999" algn="ctr" rotWithShape="0">
              <a:srgbClr val="000000">
                <a:alpha val="39000"/>
              </a:srgbClr>
            </a:outerShdw>
          </a:effectLst>
        </p:spPr>
        <p:txBody>
          <a:bodyPr anchor="ctr"/>
          <a:lstStyle/>
          <a:p>
            <a:pPr algn="ctr">
              <a:lnSpc>
                <a:spcPct val="120000"/>
              </a:lnSpc>
            </a:pPr>
            <a:r>
              <a:rPr lang="en-US" altLang="en-US" sz="2400" b="1" dirty="0">
                <a:solidFill>
                  <a:srgbClr val="4D4D4D"/>
                </a:solidFill>
                <a:latin typeface="Arial" panose="020B0604020202020204" pitchFamily="34" charset="0"/>
                <a:sym typeface="+mn-lt"/>
              </a:rPr>
              <a:t>3</a:t>
            </a:r>
          </a:p>
        </p:txBody>
      </p:sp>
      <p:sp>
        <p:nvSpPr>
          <p:cNvPr id="78855" name="Rectangle 29"/>
          <p:cNvSpPr/>
          <p:nvPr/>
        </p:nvSpPr>
        <p:spPr>
          <a:xfrm>
            <a:off x="2138363" y="3581400"/>
            <a:ext cx="5176837" cy="627063"/>
          </a:xfrm>
          <a:prstGeom prst="roundRect">
            <a:avLst>
              <a:gd name="adj" fmla="val 16667"/>
            </a:avLst>
          </a:prstGeom>
          <a:solidFill>
            <a:srgbClr val="FFFF00"/>
          </a:solidFill>
          <a:ln w="3175" cap="flat" cmpd="sng">
            <a:solidFill>
              <a:srgbClr val="EAEAEA"/>
            </a:solidFill>
            <a:prstDash val="solid"/>
            <a:headEnd type="none" w="med" len="med"/>
            <a:tailEnd type="none" w="med" len="med"/>
          </a:ln>
          <a:effectLst>
            <a:outerShdw dist="38100" dir="2699999" algn="ctr" rotWithShape="0">
              <a:srgbClr val="000000">
                <a:alpha val="39000"/>
              </a:srgbClr>
            </a:outerShdw>
          </a:effectLst>
        </p:spPr>
        <p:txBody>
          <a:bodyPr anchor="ctr"/>
          <a:lstStyle/>
          <a:p>
            <a:pPr algn="ctr">
              <a:lnSpc>
                <a:spcPct val="120000"/>
              </a:lnSpc>
            </a:pPr>
            <a:r>
              <a:rPr lang="zh-CN" altLang="en-US" sz="2800" dirty="0">
                <a:latin typeface="黑体" panose="02010609060101010101" pitchFamily="49" charset="-122"/>
                <a:ea typeface="黑体" panose="02010609060101010101" pitchFamily="49" charset="-122"/>
              </a:rPr>
              <a:t>另辟蹊径</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重整知识体系</a:t>
            </a:r>
            <a:endParaRPr lang="en-US" altLang="en-US" sz="2800" dirty="0">
              <a:latin typeface="黑体" panose="02010609060101010101" pitchFamily="49" charset="-122"/>
              <a:ea typeface="黑体" panose="02010609060101010101" pitchFamily="49" charset="-122"/>
              <a:sym typeface="+mn-lt"/>
            </a:endParaRPr>
          </a:p>
        </p:txBody>
      </p:sp>
      <p:sp>
        <p:nvSpPr>
          <p:cNvPr id="78856" name="Rectangle 20"/>
          <p:cNvSpPr/>
          <p:nvPr/>
        </p:nvSpPr>
        <p:spPr>
          <a:xfrm>
            <a:off x="990600" y="4706938"/>
            <a:ext cx="458788" cy="627062"/>
          </a:xfrm>
          <a:prstGeom prst="roundRect">
            <a:avLst>
              <a:gd name="adj" fmla="val 16667"/>
            </a:avLst>
          </a:prstGeom>
          <a:gradFill rotWithShape="0">
            <a:gsLst>
              <a:gs pos="0">
                <a:srgbClr val="F9F9F9">
                  <a:alpha val="100000"/>
                </a:srgbClr>
              </a:gs>
              <a:gs pos="33000">
                <a:srgbClr val="F9F9F9">
                  <a:alpha val="100000"/>
                </a:srgbClr>
              </a:gs>
              <a:gs pos="100000">
                <a:srgbClr val="D7D7D7">
                  <a:alpha val="100000"/>
                </a:srgbClr>
              </a:gs>
            </a:gsLst>
            <a:lin ang="5400000"/>
            <a:tileRect/>
          </a:gradFill>
          <a:ln w="3175" cap="flat" cmpd="sng">
            <a:solidFill>
              <a:srgbClr val="EAEAEA"/>
            </a:solidFill>
            <a:prstDash val="solid"/>
            <a:headEnd type="none" w="med" len="med"/>
            <a:tailEnd type="none" w="med" len="med"/>
          </a:ln>
          <a:effectLst>
            <a:outerShdw dist="38100" dir="2699999" algn="ctr" rotWithShape="0">
              <a:srgbClr val="000000">
                <a:alpha val="39000"/>
              </a:srgbClr>
            </a:outerShdw>
          </a:effectLst>
        </p:spPr>
        <p:txBody>
          <a:bodyPr anchor="ctr"/>
          <a:lstStyle/>
          <a:p>
            <a:pPr algn="ctr">
              <a:lnSpc>
                <a:spcPct val="120000"/>
              </a:lnSpc>
            </a:pPr>
            <a:r>
              <a:rPr lang="en-US" altLang="en-US" sz="2400" b="1" dirty="0">
                <a:solidFill>
                  <a:srgbClr val="4D4D4D"/>
                </a:solidFill>
                <a:latin typeface="Arial" panose="020B0604020202020204" pitchFamily="34" charset="0"/>
                <a:sym typeface="+mn-lt"/>
              </a:rPr>
              <a:t>4</a:t>
            </a:r>
          </a:p>
        </p:txBody>
      </p:sp>
      <p:sp>
        <p:nvSpPr>
          <p:cNvPr id="78857" name="Rectangle 29"/>
          <p:cNvSpPr/>
          <p:nvPr/>
        </p:nvSpPr>
        <p:spPr>
          <a:xfrm>
            <a:off x="2138363" y="4706938"/>
            <a:ext cx="5176837" cy="627062"/>
          </a:xfrm>
          <a:prstGeom prst="roundRect">
            <a:avLst>
              <a:gd name="adj" fmla="val 16667"/>
            </a:avLst>
          </a:prstGeom>
          <a:solidFill>
            <a:srgbClr val="92D050"/>
          </a:solidFill>
          <a:ln w="3175" cap="flat" cmpd="sng">
            <a:solidFill>
              <a:srgbClr val="EAEAEA"/>
            </a:solidFill>
            <a:prstDash val="solid"/>
            <a:headEnd type="none" w="med" len="med"/>
            <a:tailEnd type="none" w="med" len="med"/>
          </a:ln>
          <a:effectLst>
            <a:outerShdw dist="38100" dir="2699999" algn="ctr" rotWithShape="0">
              <a:srgbClr val="000000">
                <a:alpha val="39000"/>
              </a:srgbClr>
            </a:outerShdw>
          </a:effectLst>
        </p:spPr>
        <p:txBody>
          <a:bodyPr anchor="ctr"/>
          <a:lstStyle/>
          <a:p>
            <a:pPr algn="ctr">
              <a:lnSpc>
                <a:spcPct val="120000"/>
              </a:lnSpc>
            </a:pPr>
            <a:r>
              <a:rPr lang="zh-CN" altLang="en-US" sz="2800" dirty="0">
                <a:solidFill>
                  <a:srgbClr val="000000"/>
                </a:solidFill>
                <a:latin typeface="黑体" panose="02010609060101010101" pitchFamily="49" charset="-122"/>
                <a:ea typeface="黑体" panose="02010609060101010101" pitchFamily="49" charset="-122"/>
              </a:rPr>
              <a:t>拓宽眼界</a:t>
            </a:r>
            <a:r>
              <a:rPr lang="en-US" altLang="zh-CN" sz="2800" dirty="0">
                <a:solidFill>
                  <a:srgbClr val="000000"/>
                </a:solidFill>
                <a:latin typeface="黑体" panose="02010609060101010101" pitchFamily="49" charset="-122"/>
                <a:ea typeface="黑体" panose="02010609060101010101" pitchFamily="49" charset="-122"/>
              </a:rPr>
              <a:t>——</a:t>
            </a:r>
            <a:r>
              <a:rPr lang="zh-CN" altLang="en-US" sz="2800" dirty="0">
                <a:solidFill>
                  <a:srgbClr val="000000"/>
                </a:solidFill>
                <a:latin typeface="黑体" panose="02010609060101010101" pitchFamily="49" charset="-122"/>
                <a:ea typeface="黑体" panose="02010609060101010101" pitchFamily="49" charset="-122"/>
              </a:rPr>
              <a:t>整合课程资源</a:t>
            </a:r>
            <a:endParaRPr lang="en-US" altLang="en-US" sz="2800" dirty="0">
              <a:solidFill>
                <a:srgbClr val="000000"/>
              </a:solidFill>
              <a:latin typeface="黑体" panose="02010609060101010101" pitchFamily="49" charset="-122"/>
              <a:ea typeface="黑体" panose="02010609060101010101" pitchFamily="49" charset="-122"/>
              <a:sym typeface="+mn-lt"/>
            </a:endParaRPr>
          </a:p>
        </p:txBody>
      </p:sp>
      <p:sp>
        <p:nvSpPr>
          <p:cNvPr id="78858" name="Freeform 15"/>
          <p:cNvSpPr>
            <a:spLocks noEditPoints="1"/>
          </p:cNvSpPr>
          <p:nvPr/>
        </p:nvSpPr>
        <p:spPr>
          <a:xfrm>
            <a:off x="7620000" y="1600200"/>
            <a:ext cx="261938" cy="552450"/>
          </a:xfrm>
          <a:custGeom>
            <a:avLst/>
            <a:gdLst>
              <a:gd name="txL" fmla="*/ 0 w 67"/>
              <a:gd name="txT" fmla="*/ 0 h 106"/>
              <a:gd name="txR" fmla="*/ 67 w 67"/>
              <a:gd name="txB" fmla="*/ 106 h 106"/>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67" h="106">
                <a:moveTo>
                  <a:pt x="33" y="0"/>
                </a:moveTo>
                <a:cubicBezTo>
                  <a:pt x="43" y="0"/>
                  <a:pt x="51" y="4"/>
                  <a:pt x="57" y="10"/>
                </a:cubicBezTo>
                <a:cubicBezTo>
                  <a:pt x="63" y="16"/>
                  <a:pt x="67" y="24"/>
                  <a:pt x="67" y="34"/>
                </a:cubicBezTo>
                <a:cubicBezTo>
                  <a:pt x="67" y="40"/>
                  <a:pt x="65" y="46"/>
                  <a:pt x="62" y="51"/>
                </a:cubicBezTo>
                <a:cubicBezTo>
                  <a:pt x="59" y="55"/>
                  <a:pt x="56" y="59"/>
                  <a:pt x="51" y="62"/>
                </a:cubicBezTo>
                <a:cubicBezTo>
                  <a:pt x="51" y="65"/>
                  <a:pt x="51" y="65"/>
                  <a:pt x="51" y="65"/>
                </a:cubicBezTo>
                <a:cubicBezTo>
                  <a:pt x="52" y="65"/>
                  <a:pt x="52" y="65"/>
                  <a:pt x="52" y="65"/>
                </a:cubicBezTo>
                <a:cubicBezTo>
                  <a:pt x="55" y="65"/>
                  <a:pt x="55" y="65"/>
                  <a:pt x="55" y="65"/>
                </a:cubicBezTo>
                <a:cubicBezTo>
                  <a:pt x="56" y="67"/>
                  <a:pt x="56" y="67"/>
                  <a:pt x="56" y="67"/>
                </a:cubicBezTo>
                <a:cubicBezTo>
                  <a:pt x="57" y="69"/>
                  <a:pt x="57" y="71"/>
                  <a:pt x="57" y="73"/>
                </a:cubicBezTo>
                <a:cubicBezTo>
                  <a:pt x="57" y="75"/>
                  <a:pt x="57" y="77"/>
                  <a:pt x="56" y="79"/>
                </a:cubicBezTo>
                <a:cubicBezTo>
                  <a:pt x="56" y="79"/>
                  <a:pt x="56" y="79"/>
                  <a:pt x="56" y="79"/>
                </a:cubicBezTo>
                <a:cubicBezTo>
                  <a:pt x="56" y="80"/>
                  <a:pt x="56" y="80"/>
                  <a:pt x="56" y="80"/>
                </a:cubicBezTo>
                <a:cubicBezTo>
                  <a:pt x="57" y="82"/>
                  <a:pt x="57" y="84"/>
                  <a:pt x="57" y="86"/>
                </a:cubicBezTo>
                <a:cubicBezTo>
                  <a:pt x="57" y="88"/>
                  <a:pt x="57" y="89"/>
                  <a:pt x="56" y="91"/>
                </a:cubicBezTo>
                <a:cubicBezTo>
                  <a:pt x="55" y="93"/>
                  <a:pt x="55" y="93"/>
                  <a:pt x="55" y="93"/>
                </a:cubicBezTo>
                <a:cubicBezTo>
                  <a:pt x="53" y="93"/>
                  <a:pt x="53" y="93"/>
                  <a:pt x="53" y="93"/>
                </a:cubicBezTo>
                <a:cubicBezTo>
                  <a:pt x="15" y="97"/>
                  <a:pt x="15" y="97"/>
                  <a:pt x="15" y="97"/>
                </a:cubicBezTo>
                <a:cubicBezTo>
                  <a:pt x="12" y="97"/>
                  <a:pt x="12" y="97"/>
                  <a:pt x="12" y="97"/>
                </a:cubicBezTo>
                <a:cubicBezTo>
                  <a:pt x="12" y="94"/>
                  <a:pt x="12" y="94"/>
                  <a:pt x="12" y="94"/>
                </a:cubicBezTo>
                <a:cubicBezTo>
                  <a:pt x="11" y="93"/>
                  <a:pt x="10" y="91"/>
                  <a:pt x="10" y="89"/>
                </a:cubicBezTo>
                <a:cubicBezTo>
                  <a:pt x="10" y="87"/>
                  <a:pt x="11" y="85"/>
                  <a:pt x="12" y="83"/>
                </a:cubicBezTo>
                <a:cubicBezTo>
                  <a:pt x="12" y="83"/>
                  <a:pt x="12" y="83"/>
                  <a:pt x="12" y="83"/>
                </a:cubicBezTo>
                <a:cubicBezTo>
                  <a:pt x="12" y="82"/>
                  <a:pt x="12" y="82"/>
                  <a:pt x="12" y="82"/>
                </a:cubicBezTo>
                <a:cubicBezTo>
                  <a:pt x="11" y="80"/>
                  <a:pt x="10" y="79"/>
                  <a:pt x="10" y="77"/>
                </a:cubicBezTo>
                <a:cubicBezTo>
                  <a:pt x="10" y="75"/>
                  <a:pt x="11" y="73"/>
                  <a:pt x="12" y="71"/>
                </a:cubicBezTo>
                <a:cubicBezTo>
                  <a:pt x="13" y="69"/>
                  <a:pt x="13" y="69"/>
                  <a:pt x="13" y="69"/>
                </a:cubicBezTo>
                <a:cubicBezTo>
                  <a:pt x="14" y="69"/>
                  <a:pt x="14" y="69"/>
                  <a:pt x="14" y="69"/>
                </a:cubicBezTo>
                <a:cubicBezTo>
                  <a:pt x="16" y="69"/>
                  <a:pt x="16" y="69"/>
                  <a:pt x="16" y="69"/>
                </a:cubicBezTo>
                <a:cubicBezTo>
                  <a:pt x="16" y="62"/>
                  <a:pt x="16" y="62"/>
                  <a:pt x="16" y="62"/>
                </a:cubicBezTo>
                <a:cubicBezTo>
                  <a:pt x="11" y="60"/>
                  <a:pt x="7" y="56"/>
                  <a:pt x="5" y="51"/>
                </a:cubicBezTo>
                <a:cubicBezTo>
                  <a:pt x="1" y="46"/>
                  <a:pt x="0" y="40"/>
                  <a:pt x="0" y="34"/>
                </a:cubicBezTo>
                <a:cubicBezTo>
                  <a:pt x="0" y="24"/>
                  <a:pt x="3" y="16"/>
                  <a:pt x="10" y="10"/>
                </a:cubicBezTo>
                <a:cubicBezTo>
                  <a:pt x="16" y="4"/>
                  <a:pt x="24" y="0"/>
                  <a:pt x="33" y="0"/>
                </a:cubicBezTo>
                <a:close/>
                <a:moveTo>
                  <a:pt x="26" y="40"/>
                </a:moveTo>
                <a:cubicBezTo>
                  <a:pt x="26" y="40"/>
                  <a:pt x="27" y="40"/>
                  <a:pt x="28" y="40"/>
                </a:cubicBezTo>
                <a:cubicBezTo>
                  <a:pt x="28" y="40"/>
                  <a:pt x="29" y="40"/>
                  <a:pt x="30" y="40"/>
                </a:cubicBezTo>
                <a:cubicBezTo>
                  <a:pt x="30" y="39"/>
                  <a:pt x="30" y="39"/>
                  <a:pt x="30" y="39"/>
                </a:cubicBezTo>
                <a:cubicBezTo>
                  <a:pt x="31" y="40"/>
                  <a:pt x="31" y="40"/>
                  <a:pt x="31" y="40"/>
                </a:cubicBezTo>
                <a:cubicBezTo>
                  <a:pt x="32" y="40"/>
                  <a:pt x="32" y="41"/>
                  <a:pt x="33" y="41"/>
                </a:cubicBezTo>
                <a:cubicBezTo>
                  <a:pt x="34" y="41"/>
                  <a:pt x="35" y="40"/>
                  <a:pt x="35" y="40"/>
                </a:cubicBezTo>
                <a:cubicBezTo>
                  <a:pt x="36" y="39"/>
                  <a:pt x="36" y="39"/>
                  <a:pt x="36" y="39"/>
                </a:cubicBezTo>
                <a:cubicBezTo>
                  <a:pt x="36" y="40"/>
                  <a:pt x="36" y="40"/>
                  <a:pt x="36" y="40"/>
                </a:cubicBezTo>
                <a:cubicBezTo>
                  <a:pt x="37" y="41"/>
                  <a:pt x="38" y="41"/>
                  <a:pt x="39" y="41"/>
                </a:cubicBezTo>
                <a:cubicBezTo>
                  <a:pt x="40" y="41"/>
                  <a:pt x="41" y="40"/>
                  <a:pt x="42" y="40"/>
                </a:cubicBezTo>
                <a:cubicBezTo>
                  <a:pt x="43" y="38"/>
                  <a:pt x="43" y="38"/>
                  <a:pt x="43" y="38"/>
                </a:cubicBezTo>
                <a:cubicBezTo>
                  <a:pt x="46" y="40"/>
                  <a:pt x="46" y="40"/>
                  <a:pt x="46" y="40"/>
                </a:cubicBezTo>
                <a:cubicBezTo>
                  <a:pt x="39" y="51"/>
                  <a:pt x="39" y="51"/>
                  <a:pt x="39" y="51"/>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1"/>
                  <a:pt x="56" y="47"/>
                </a:cubicBezTo>
                <a:cubicBezTo>
                  <a:pt x="58" y="43"/>
                  <a:pt x="60" y="39"/>
                  <a:pt x="60" y="34"/>
                </a:cubicBezTo>
                <a:cubicBezTo>
                  <a:pt x="60" y="26"/>
                  <a:pt x="57" y="20"/>
                  <a:pt x="52" y="15"/>
                </a:cubicBezTo>
                <a:cubicBezTo>
                  <a:pt x="47" y="10"/>
                  <a:pt x="41" y="7"/>
                  <a:pt x="33" y="7"/>
                </a:cubicBezTo>
                <a:cubicBezTo>
                  <a:pt x="26" y="7"/>
                  <a:pt x="19" y="10"/>
                  <a:pt x="14" y="15"/>
                </a:cubicBezTo>
                <a:cubicBezTo>
                  <a:pt x="10" y="20"/>
                  <a:pt x="7" y="26"/>
                  <a:pt x="7" y="34"/>
                </a:cubicBezTo>
                <a:cubicBezTo>
                  <a:pt x="7" y="39"/>
                  <a:pt x="8" y="43"/>
                  <a:pt x="11" y="47"/>
                </a:cubicBezTo>
                <a:cubicBezTo>
                  <a:pt x="13" y="52"/>
                  <a:pt x="17" y="55"/>
                  <a:pt x="21" y="57"/>
                </a:cubicBezTo>
                <a:cubicBezTo>
                  <a:pt x="23" y="58"/>
                  <a:pt x="23" y="58"/>
                  <a:pt x="23" y="58"/>
                </a:cubicBezTo>
                <a:cubicBezTo>
                  <a:pt x="23" y="60"/>
                  <a:pt x="23" y="60"/>
                  <a:pt x="23" y="60"/>
                </a:cubicBezTo>
                <a:cubicBezTo>
                  <a:pt x="23" y="67"/>
                  <a:pt x="23" y="67"/>
                  <a:pt x="23" y="67"/>
                </a:cubicBezTo>
                <a:cubicBezTo>
                  <a:pt x="29" y="67"/>
                  <a:pt x="29" y="67"/>
                  <a:pt x="29" y="67"/>
                </a:cubicBezTo>
                <a:cubicBezTo>
                  <a:pt x="29" y="51"/>
                  <a:pt x="29" y="51"/>
                  <a:pt x="29" y="51"/>
                </a:cubicBezTo>
                <a:cubicBezTo>
                  <a:pt x="22" y="40"/>
                  <a:pt x="22" y="40"/>
                  <a:pt x="22" y="40"/>
                </a:cubicBezTo>
                <a:cubicBezTo>
                  <a:pt x="25" y="38"/>
                  <a:pt x="25" y="38"/>
                  <a:pt x="25" y="38"/>
                </a:cubicBezTo>
                <a:cubicBezTo>
                  <a:pt x="26" y="40"/>
                  <a:pt x="26" y="40"/>
                  <a:pt x="26" y="40"/>
                </a:cubicBezTo>
                <a:close/>
                <a:moveTo>
                  <a:pt x="40" y="42"/>
                </a:moveTo>
                <a:cubicBezTo>
                  <a:pt x="40" y="42"/>
                  <a:pt x="40" y="42"/>
                  <a:pt x="39" y="42"/>
                </a:cubicBezTo>
                <a:cubicBezTo>
                  <a:pt x="38" y="43"/>
                  <a:pt x="37" y="42"/>
                  <a:pt x="36" y="41"/>
                </a:cubicBezTo>
                <a:cubicBezTo>
                  <a:pt x="35" y="42"/>
                  <a:pt x="34" y="43"/>
                  <a:pt x="33" y="42"/>
                </a:cubicBezTo>
                <a:cubicBezTo>
                  <a:pt x="32" y="42"/>
                  <a:pt x="31" y="42"/>
                  <a:pt x="30" y="41"/>
                </a:cubicBezTo>
                <a:cubicBezTo>
                  <a:pt x="29" y="42"/>
                  <a:pt x="28" y="42"/>
                  <a:pt x="28" y="42"/>
                </a:cubicBezTo>
                <a:cubicBezTo>
                  <a:pt x="27" y="42"/>
                  <a:pt x="27" y="42"/>
                  <a:pt x="27" y="42"/>
                </a:cubicBezTo>
                <a:cubicBezTo>
                  <a:pt x="32" y="50"/>
                  <a:pt x="32" y="50"/>
                  <a:pt x="32" y="50"/>
                </a:cubicBezTo>
                <a:cubicBezTo>
                  <a:pt x="32" y="50"/>
                  <a:pt x="32" y="50"/>
                  <a:pt x="32" y="50"/>
                </a:cubicBezTo>
                <a:cubicBezTo>
                  <a:pt x="32" y="51"/>
                  <a:pt x="32" y="51"/>
                  <a:pt x="32" y="51"/>
                </a:cubicBezTo>
                <a:cubicBezTo>
                  <a:pt x="32" y="67"/>
                  <a:pt x="32" y="67"/>
                  <a:pt x="32" y="67"/>
                </a:cubicBezTo>
                <a:cubicBezTo>
                  <a:pt x="35" y="67"/>
                  <a:pt x="35" y="67"/>
                  <a:pt x="35" y="67"/>
                </a:cubicBezTo>
                <a:cubicBezTo>
                  <a:pt x="35" y="51"/>
                  <a:pt x="35" y="51"/>
                  <a:pt x="35" y="51"/>
                </a:cubicBezTo>
                <a:cubicBezTo>
                  <a:pt x="35" y="50"/>
                  <a:pt x="35" y="50"/>
                  <a:pt x="35" y="50"/>
                </a:cubicBezTo>
                <a:cubicBezTo>
                  <a:pt x="35" y="50"/>
                  <a:pt x="35" y="50"/>
                  <a:pt x="35" y="50"/>
                </a:cubicBezTo>
                <a:cubicBezTo>
                  <a:pt x="40" y="42"/>
                  <a:pt x="40" y="42"/>
                  <a:pt x="40" y="42"/>
                </a:cubicBezTo>
                <a:close/>
                <a:moveTo>
                  <a:pt x="43" y="96"/>
                </a:moveTo>
                <a:cubicBezTo>
                  <a:pt x="24" y="98"/>
                  <a:pt x="24" y="98"/>
                  <a:pt x="24" y="98"/>
                </a:cubicBezTo>
                <a:cubicBezTo>
                  <a:pt x="25" y="103"/>
                  <a:pt x="29" y="106"/>
                  <a:pt x="34" y="106"/>
                </a:cubicBezTo>
                <a:cubicBezTo>
                  <a:pt x="39" y="106"/>
                  <a:pt x="43" y="102"/>
                  <a:pt x="43" y="97"/>
                </a:cubicBezTo>
                <a:cubicBezTo>
                  <a:pt x="43" y="96"/>
                  <a:pt x="43" y="96"/>
                  <a:pt x="43" y="96"/>
                </a:cubicBezTo>
                <a:close/>
                <a:moveTo>
                  <a:pt x="50" y="85"/>
                </a:moveTo>
                <a:cubicBezTo>
                  <a:pt x="17" y="88"/>
                  <a:pt x="17" y="88"/>
                  <a:pt x="17" y="88"/>
                </a:cubicBezTo>
                <a:cubicBezTo>
                  <a:pt x="17" y="88"/>
                  <a:pt x="17" y="89"/>
                  <a:pt x="17" y="89"/>
                </a:cubicBezTo>
                <a:cubicBezTo>
                  <a:pt x="17" y="89"/>
                  <a:pt x="17" y="89"/>
                  <a:pt x="17" y="89"/>
                </a:cubicBezTo>
                <a:cubicBezTo>
                  <a:pt x="50" y="87"/>
                  <a:pt x="50" y="87"/>
                  <a:pt x="50" y="87"/>
                </a:cubicBezTo>
                <a:cubicBezTo>
                  <a:pt x="50" y="86"/>
                  <a:pt x="50" y="86"/>
                  <a:pt x="50" y="86"/>
                </a:cubicBezTo>
                <a:cubicBezTo>
                  <a:pt x="50" y="85"/>
                  <a:pt x="50" y="85"/>
                  <a:pt x="50" y="85"/>
                </a:cubicBezTo>
                <a:close/>
                <a:moveTo>
                  <a:pt x="50" y="73"/>
                </a:moveTo>
                <a:cubicBezTo>
                  <a:pt x="17" y="75"/>
                  <a:pt x="17" y="75"/>
                  <a:pt x="17" y="75"/>
                </a:cubicBezTo>
                <a:cubicBezTo>
                  <a:pt x="17" y="76"/>
                  <a:pt x="17" y="76"/>
                  <a:pt x="17" y="76"/>
                </a:cubicBezTo>
                <a:cubicBezTo>
                  <a:pt x="17" y="77"/>
                  <a:pt x="17" y="77"/>
                  <a:pt x="17" y="77"/>
                </a:cubicBezTo>
                <a:cubicBezTo>
                  <a:pt x="50" y="74"/>
                  <a:pt x="50" y="74"/>
                  <a:pt x="50" y="74"/>
                </a:cubicBezTo>
                <a:cubicBezTo>
                  <a:pt x="50" y="74"/>
                  <a:pt x="50" y="73"/>
                  <a:pt x="50" y="73"/>
                </a:cubicBezTo>
                <a:cubicBezTo>
                  <a:pt x="50" y="73"/>
                  <a:pt x="50" y="73"/>
                  <a:pt x="50" y="73"/>
                </a:cubicBezTo>
                <a:close/>
              </a:path>
            </a:pathLst>
          </a:custGeom>
          <a:solidFill>
            <a:srgbClr val="248C9C">
              <a:alpha val="100000"/>
            </a:srgbClr>
          </a:solidFill>
          <a:ln w="9525">
            <a:noFill/>
          </a:ln>
        </p:spPr>
        <p:txBody>
          <a:bodyPr/>
          <a:lstStyle/>
          <a:p>
            <a:endParaRPr lang="zh-CN" altLang="en-US"/>
          </a:p>
        </p:txBody>
      </p:sp>
      <p:sp>
        <p:nvSpPr>
          <p:cNvPr id="78859" name="Freeform 6"/>
          <p:cNvSpPr>
            <a:spLocks noEditPoints="1"/>
          </p:cNvSpPr>
          <p:nvPr/>
        </p:nvSpPr>
        <p:spPr>
          <a:xfrm>
            <a:off x="7629525" y="3733800"/>
            <a:ext cx="295275" cy="385763"/>
          </a:xfrm>
          <a:custGeom>
            <a:avLst/>
            <a:gdLst>
              <a:gd name="txL" fmla="*/ 0 w 118"/>
              <a:gd name="txT" fmla="*/ 0 h 115"/>
              <a:gd name="txR" fmla="*/ 118 w 118"/>
              <a:gd name="txB" fmla="*/ 115 h 115"/>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18" h="115">
                <a:moveTo>
                  <a:pt x="18" y="77"/>
                </a:moveTo>
                <a:cubicBezTo>
                  <a:pt x="27" y="76"/>
                  <a:pt x="37" y="75"/>
                  <a:pt x="36" y="72"/>
                </a:cubicBezTo>
                <a:cubicBezTo>
                  <a:pt x="35" y="70"/>
                  <a:pt x="29" y="66"/>
                  <a:pt x="24" y="63"/>
                </a:cubicBezTo>
                <a:cubicBezTo>
                  <a:pt x="10" y="54"/>
                  <a:pt x="10" y="49"/>
                  <a:pt x="24" y="41"/>
                </a:cubicBezTo>
                <a:cubicBezTo>
                  <a:pt x="30" y="38"/>
                  <a:pt x="36" y="35"/>
                  <a:pt x="42" y="34"/>
                </a:cubicBezTo>
                <a:cubicBezTo>
                  <a:pt x="38" y="45"/>
                  <a:pt x="38" y="45"/>
                  <a:pt x="38" y="45"/>
                </a:cubicBezTo>
                <a:cubicBezTo>
                  <a:pt x="32" y="46"/>
                  <a:pt x="29" y="49"/>
                  <a:pt x="29" y="53"/>
                </a:cubicBezTo>
                <a:cubicBezTo>
                  <a:pt x="30" y="57"/>
                  <a:pt x="37" y="61"/>
                  <a:pt x="45" y="60"/>
                </a:cubicBezTo>
                <a:cubicBezTo>
                  <a:pt x="53" y="59"/>
                  <a:pt x="59" y="55"/>
                  <a:pt x="58" y="51"/>
                </a:cubicBezTo>
                <a:cubicBezTo>
                  <a:pt x="58" y="49"/>
                  <a:pt x="56" y="47"/>
                  <a:pt x="54" y="46"/>
                </a:cubicBezTo>
                <a:cubicBezTo>
                  <a:pt x="57" y="32"/>
                  <a:pt x="57" y="32"/>
                  <a:pt x="57" y="32"/>
                </a:cubicBezTo>
                <a:cubicBezTo>
                  <a:pt x="81" y="31"/>
                  <a:pt x="104" y="42"/>
                  <a:pt x="110" y="60"/>
                </a:cubicBezTo>
                <a:cubicBezTo>
                  <a:pt x="118" y="81"/>
                  <a:pt x="101" y="103"/>
                  <a:pt x="72" y="109"/>
                </a:cubicBezTo>
                <a:cubicBezTo>
                  <a:pt x="46" y="115"/>
                  <a:pt x="21" y="107"/>
                  <a:pt x="9" y="91"/>
                </a:cubicBezTo>
                <a:cubicBezTo>
                  <a:pt x="0" y="78"/>
                  <a:pt x="5" y="77"/>
                  <a:pt x="18" y="77"/>
                </a:cubicBezTo>
                <a:close/>
                <a:moveTo>
                  <a:pt x="39" y="46"/>
                </a:moveTo>
                <a:cubicBezTo>
                  <a:pt x="38" y="50"/>
                  <a:pt x="36" y="53"/>
                  <a:pt x="35" y="56"/>
                </a:cubicBezTo>
                <a:cubicBezTo>
                  <a:pt x="37" y="57"/>
                  <a:pt x="40" y="58"/>
                  <a:pt x="43" y="58"/>
                </a:cubicBezTo>
                <a:cubicBezTo>
                  <a:pt x="45" y="58"/>
                  <a:pt x="47" y="57"/>
                  <a:pt x="48" y="57"/>
                </a:cubicBezTo>
                <a:cubicBezTo>
                  <a:pt x="49" y="55"/>
                  <a:pt x="50" y="52"/>
                  <a:pt x="50" y="50"/>
                </a:cubicBezTo>
                <a:cubicBezTo>
                  <a:pt x="46" y="49"/>
                  <a:pt x="43" y="48"/>
                  <a:pt x="39" y="46"/>
                </a:cubicBezTo>
                <a:close/>
                <a:moveTo>
                  <a:pt x="50" y="24"/>
                </a:moveTo>
                <a:cubicBezTo>
                  <a:pt x="51" y="25"/>
                  <a:pt x="53" y="25"/>
                  <a:pt x="55" y="26"/>
                </a:cubicBezTo>
                <a:cubicBezTo>
                  <a:pt x="71" y="20"/>
                  <a:pt x="57" y="6"/>
                  <a:pt x="61" y="0"/>
                </a:cubicBezTo>
                <a:cubicBezTo>
                  <a:pt x="55" y="2"/>
                  <a:pt x="42" y="10"/>
                  <a:pt x="50" y="24"/>
                </a:cubicBezTo>
                <a:close/>
                <a:moveTo>
                  <a:pt x="51" y="24"/>
                </a:moveTo>
                <a:cubicBezTo>
                  <a:pt x="46" y="12"/>
                  <a:pt x="51" y="7"/>
                  <a:pt x="59" y="2"/>
                </a:cubicBezTo>
                <a:cubicBezTo>
                  <a:pt x="52" y="8"/>
                  <a:pt x="49" y="15"/>
                  <a:pt x="52" y="24"/>
                </a:cubicBezTo>
                <a:cubicBezTo>
                  <a:pt x="52" y="24"/>
                  <a:pt x="51" y="24"/>
                  <a:pt x="51" y="24"/>
                </a:cubicBezTo>
                <a:close/>
                <a:moveTo>
                  <a:pt x="40" y="45"/>
                </a:moveTo>
                <a:cubicBezTo>
                  <a:pt x="50" y="49"/>
                  <a:pt x="50" y="49"/>
                  <a:pt x="50" y="49"/>
                </a:cubicBezTo>
                <a:cubicBezTo>
                  <a:pt x="55" y="27"/>
                  <a:pt x="55" y="27"/>
                  <a:pt x="55" y="27"/>
                </a:cubicBezTo>
                <a:cubicBezTo>
                  <a:pt x="49" y="25"/>
                  <a:pt x="49" y="25"/>
                  <a:pt x="49" y="25"/>
                </a:cubicBezTo>
                <a:cubicBezTo>
                  <a:pt x="40" y="45"/>
                  <a:pt x="40" y="45"/>
                  <a:pt x="40" y="45"/>
                </a:cubicBezTo>
                <a:close/>
                <a:moveTo>
                  <a:pt x="42" y="44"/>
                </a:moveTo>
                <a:cubicBezTo>
                  <a:pt x="45" y="45"/>
                  <a:pt x="45" y="45"/>
                  <a:pt x="45" y="45"/>
                </a:cubicBezTo>
                <a:cubicBezTo>
                  <a:pt x="51" y="27"/>
                  <a:pt x="51" y="27"/>
                  <a:pt x="51" y="27"/>
                </a:cubicBezTo>
                <a:cubicBezTo>
                  <a:pt x="50" y="27"/>
                  <a:pt x="50" y="27"/>
                  <a:pt x="50" y="27"/>
                </a:cubicBezTo>
                <a:cubicBezTo>
                  <a:pt x="42" y="44"/>
                  <a:pt x="42" y="44"/>
                  <a:pt x="42" y="44"/>
                </a:cubicBezTo>
                <a:close/>
                <a:moveTo>
                  <a:pt x="30" y="84"/>
                </a:moveTo>
                <a:cubicBezTo>
                  <a:pt x="25" y="84"/>
                  <a:pt x="21" y="86"/>
                  <a:pt x="21" y="89"/>
                </a:cubicBezTo>
                <a:cubicBezTo>
                  <a:pt x="21" y="91"/>
                  <a:pt x="25" y="93"/>
                  <a:pt x="30" y="93"/>
                </a:cubicBezTo>
                <a:cubicBezTo>
                  <a:pt x="35" y="93"/>
                  <a:pt x="39" y="91"/>
                  <a:pt x="39" y="89"/>
                </a:cubicBezTo>
                <a:cubicBezTo>
                  <a:pt x="39" y="86"/>
                  <a:pt x="35" y="84"/>
                  <a:pt x="30" y="84"/>
                </a:cubicBezTo>
                <a:close/>
                <a:moveTo>
                  <a:pt x="95" y="59"/>
                </a:moveTo>
                <a:cubicBezTo>
                  <a:pt x="90" y="59"/>
                  <a:pt x="86" y="62"/>
                  <a:pt x="86" y="64"/>
                </a:cubicBezTo>
                <a:cubicBezTo>
                  <a:pt x="86" y="67"/>
                  <a:pt x="90" y="69"/>
                  <a:pt x="95" y="69"/>
                </a:cubicBezTo>
                <a:cubicBezTo>
                  <a:pt x="100" y="69"/>
                  <a:pt x="104" y="67"/>
                  <a:pt x="104" y="64"/>
                </a:cubicBezTo>
                <a:cubicBezTo>
                  <a:pt x="104" y="62"/>
                  <a:pt x="100" y="59"/>
                  <a:pt x="95" y="59"/>
                </a:cubicBezTo>
                <a:close/>
                <a:moveTo>
                  <a:pt x="93" y="74"/>
                </a:moveTo>
                <a:cubicBezTo>
                  <a:pt x="88" y="74"/>
                  <a:pt x="84" y="77"/>
                  <a:pt x="84" y="79"/>
                </a:cubicBezTo>
                <a:cubicBezTo>
                  <a:pt x="84" y="82"/>
                  <a:pt x="88" y="84"/>
                  <a:pt x="93" y="84"/>
                </a:cubicBezTo>
                <a:cubicBezTo>
                  <a:pt x="98" y="84"/>
                  <a:pt x="102" y="82"/>
                  <a:pt x="102" y="79"/>
                </a:cubicBezTo>
                <a:cubicBezTo>
                  <a:pt x="102" y="77"/>
                  <a:pt x="98" y="74"/>
                  <a:pt x="93" y="74"/>
                </a:cubicBezTo>
                <a:close/>
                <a:moveTo>
                  <a:pt x="78" y="87"/>
                </a:moveTo>
                <a:cubicBezTo>
                  <a:pt x="73" y="87"/>
                  <a:pt x="69" y="89"/>
                  <a:pt x="69" y="91"/>
                </a:cubicBezTo>
                <a:cubicBezTo>
                  <a:pt x="69" y="94"/>
                  <a:pt x="73" y="96"/>
                  <a:pt x="78" y="96"/>
                </a:cubicBezTo>
                <a:cubicBezTo>
                  <a:pt x="83" y="96"/>
                  <a:pt x="87" y="94"/>
                  <a:pt x="87" y="91"/>
                </a:cubicBezTo>
                <a:cubicBezTo>
                  <a:pt x="87" y="89"/>
                  <a:pt x="83" y="87"/>
                  <a:pt x="78" y="87"/>
                </a:cubicBezTo>
                <a:close/>
                <a:moveTo>
                  <a:pt x="52" y="91"/>
                </a:moveTo>
                <a:cubicBezTo>
                  <a:pt x="47" y="91"/>
                  <a:pt x="43" y="94"/>
                  <a:pt x="43" y="96"/>
                </a:cubicBezTo>
                <a:cubicBezTo>
                  <a:pt x="43" y="99"/>
                  <a:pt x="47" y="101"/>
                  <a:pt x="52" y="101"/>
                </a:cubicBezTo>
                <a:cubicBezTo>
                  <a:pt x="57" y="101"/>
                  <a:pt x="61" y="99"/>
                  <a:pt x="61" y="96"/>
                </a:cubicBezTo>
                <a:cubicBezTo>
                  <a:pt x="61" y="94"/>
                  <a:pt x="57" y="91"/>
                  <a:pt x="52" y="91"/>
                </a:cubicBezTo>
                <a:close/>
              </a:path>
            </a:pathLst>
          </a:custGeom>
          <a:solidFill>
            <a:srgbClr val="248C9C">
              <a:alpha val="100000"/>
            </a:srgbClr>
          </a:solidFill>
          <a:ln w="9525">
            <a:noFill/>
          </a:ln>
        </p:spPr>
        <p:txBody>
          <a:bodyPr/>
          <a:lstStyle/>
          <a:p>
            <a:endParaRPr lang="zh-CN" altLang="en-US"/>
          </a:p>
        </p:txBody>
      </p:sp>
      <p:sp>
        <p:nvSpPr>
          <p:cNvPr id="78860" name="Freeform 18"/>
          <p:cNvSpPr>
            <a:spLocks noEditPoints="1"/>
          </p:cNvSpPr>
          <p:nvPr/>
        </p:nvSpPr>
        <p:spPr>
          <a:xfrm>
            <a:off x="7694613" y="4800600"/>
            <a:ext cx="306387" cy="415925"/>
          </a:xfrm>
          <a:custGeom>
            <a:avLst/>
            <a:gdLst>
              <a:gd name="txL" fmla="*/ 0 w 98"/>
              <a:gd name="txT" fmla="*/ 0 h 100"/>
              <a:gd name="txR" fmla="*/ 98 w 98"/>
              <a:gd name="txB" fmla="*/ 100 h 100"/>
            </a:gdLst>
            <a:ahLst/>
            <a:cxnLst>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98" h="100">
                <a:moveTo>
                  <a:pt x="40" y="24"/>
                </a:moveTo>
                <a:cubicBezTo>
                  <a:pt x="41" y="20"/>
                  <a:pt x="42" y="16"/>
                  <a:pt x="41" y="12"/>
                </a:cubicBezTo>
                <a:cubicBezTo>
                  <a:pt x="33" y="5"/>
                  <a:pt x="26" y="2"/>
                  <a:pt x="18" y="0"/>
                </a:cubicBezTo>
                <a:cubicBezTo>
                  <a:pt x="18" y="1"/>
                  <a:pt x="17" y="2"/>
                  <a:pt x="16" y="2"/>
                </a:cubicBezTo>
                <a:cubicBezTo>
                  <a:pt x="20" y="7"/>
                  <a:pt x="23" y="11"/>
                  <a:pt x="27" y="16"/>
                </a:cubicBezTo>
                <a:cubicBezTo>
                  <a:pt x="24" y="22"/>
                  <a:pt x="20" y="25"/>
                  <a:pt x="14" y="27"/>
                </a:cubicBezTo>
                <a:cubicBezTo>
                  <a:pt x="10" y="23"/>
                  <a:pt x="6" y="18"/>
                  <a:pt x="2" y="14"/>
                </a:cubicBezTo>
                <a:cubicBezTo>
                  <a:pt x="2" y="15"/>
                  <a:pt x="1" y="16"/>
                  <a:pt x="0" y="16"/>
                </a:cubicBezTo>
                <a:cubicBezTo>
                  <a:pt x="0" y="24"/>
                  <a:pt x="3" y="31"/>
                  <a:pt x="9" y="40"/>
                </a:cubicBezTo>
                <a:cubicBezTo>
                  <a:pt x="15" y="42"/>
                  <a:pt x="21" y="41"/>
                  <a:pt x="27" y="39"/>
                </a:cubicBezTo>
                <a:cubicBezTo>
                  <a:pt x="36" y="48"/>
                  <a:pt x="36" y="48"/>
                  <a:pt x="36" y="48"/>
                </a:cubicBezTo>
                <a:cubicBezTo>
                  <a:pt x="3" y="81"/>
                  <a:pt x="3" y="81"/>
                  <a:pt x="3" y="81"/>
                </a:cubicBezTo>
                <a:cubicBezTo>
                  <a:pt x="4" y="91"/>
                  <a:pt x="10" y="93"/>
                  <a:pt x="17" y="94"/>
                </a:cubicBezTo>
                <a:cubicBezTo>
                  <a:pt x="49" y="62"/>
                  <a:pt x="49" y="62"/>
                  <a:pt x="49" y="62"/>
                </a:cubicBezTo>
                <a:cubicBezTo>
                  <a:pt x="59" y="72"/>
                  <a:pt x="59" y="72"/>
                  <a:pt x="59" y="72"/>
                </a:cubicBezTo>
                <a:cubicBezTo>
                  <a:pt x="57" y="76"/>
                  <a:pt x="57" y="76"/>
                  <a:pt x="57" y="76"/>
                </a:cubicBezTo>
                <a:cubicBezTo>
                  <a:pt x="56" y="80"/>
                  <a:pt x="56" y="83"/>
                  <a:pt x="56" y="87"/>
                </a:cubicBezTo>
                <a:cubicBezTo>
                  <a:pt x="64" y="95"/>
                  <a:pt x="72" y="98"/>
                  <a:pt x="79" y="100"/>
                </a:cubicBezTo>
                <a:cubicBezTo>
                  <a:pt x="80" y="99"/>
                  <a:pt x="81" y="98"/>
                  <a:pt x="82" y="97"/>
                </a:cubicBezTo>
                <a:cubicBezTo>
                  <a:pt x="78" y="93"/>
                  <a:pt x="74" y="88"/>
                  <a:pt x="70" y="84"/>
                </a:cubicBezTo>
                <a:cubicBezTo>
                  <a:pt x="73" y="78"/>
                  <a:pt x="77" y="74"/>
                  <a:pt x="83" y="72"/>
                </a:cubicBezTo>
                <a:cubicBezTo>
                  <a:pt x="87" y="77"/>
                  <a:pt x="91" y="81"/>
                  <a:pt x="95" y="86"/>
                </a:cubicBezTo>
                <a:cubicBezTo>
                  <a:pt x="96" y="85"/>
                  <a:pt x="97" y="84"/>
                  <a:pt x="98" y="83"/>
                </a:cubicBezTo>
                <a:cubicBezTo>
                  <a:pt x="97" y="76"/>
                  <a:pt x="95" y="68"/>
                  <a:pt x="88" y="59"/>
                </a:cubicBezTo>
                <a:cubicBezTo>
                  <a:pt x="82" y="57"/>
                  <a:pt x="76" y="58"/>
                  <a:pt x="70" y="61"/>
                </a:cubicBezTo>
                <a:cubicBezTo>
                  <a:pt x="60" y="51"/>
                  <a:pt x="60" y="51"/>
                  <a:pt x="60" y="51"/>
                </a:cubicBezTo>
                <a:cubicBezTo>
                  <a:pt x="71" y="41"/>
                  <a:pt x="71" y="41"/>
                  <a:pt x="71" y="41"/>
                </a:cubicBezTo>
                <a:cubicBezTo>
                  <a:pt x="81" y="51"/>
                  <a:pt x="81" y="51"/>
                  <a:pt x="81" y="51"/>
                </a:cubicBezTo>
                <a:cubicBezTo>
                  <a:pt x="98" y="35"/>
                  <a:pt x="98" y="35"/>
                  <a:pt x="98" y="35"/>
                </a:cubicBezTo>
                <a:cubicBezTo>
                  <a:pt x="89" y="26"/>
                  <a:pt x="81" y="18"/>
                  <a:pt x="73" y="10"/>
                </a:cubicBezTo>
                <a:cubicBezTo>
                  <a:pt x="66" y="7"/>
                  <a:pt x="60" y="5"/>
                  <a:pt x="54" y="2"/>
                </a:cubicBezTo>
                <a:cubicBezTo>
                  <a:pt x="50" y="6"/>
                  <a:pt x="47" y="9"/>
                  <a:pt x="43" y="13"/>
                </a:cubicBezTo>
                <a:cubicBezTo>
                  <a:pt x="57" y="27"/>
                  <a:pt x="57" y="27"/>
                  <a:pt x="57" y="27"/>
                </a:cubicBezTo>
                <a:cubicBezTo>
                  <a:pt x="47" y="37"/>
                  <a:pt x="47" y="37"/>
                  <a:pt x="47" y="37"/>
                </a:cubicBezTo>
                <a:cubicBezTo>
                  <a:pt x="38" y="28"/>
                  <a:pt x="38" y="28"/>
                  <a:pt x="38" y="28"/>
                </a:cubicBezTo>
                <a:cubicBezTo>
                  <a:pt x="40" y="24"/>
                  <a:pt x="40" y="24"/>
                  <a:pt x="40" y="24"/>
                </a:cubicBezTo>
                <a:close/>
                <a:moveTo>
                  <a:pt x="76" y="8"/>
                </a:moveTo>
                <a:cubicBezTo>
                  <a:pt x="77" y="7"/>
                  <a:pt x="78" y="6"/>
                  <a:pt x="79" y="5"/>
                </a:cubicBezTo>
                <a:cubicBezTo>
                  <a:pt x="86" y="7"/>
                  <a:pt x="91" y="12"/>
                  <a:pt x="93" y="19"/>
                </a:cubicBezTo>
                <a:cubicBezTo>
                  <a:pt x="92" y="20"/>
                  <a:pt x="91" y="21"/>
                  <a:pt x="90" y="22"/>
                </a:cubicBezTo>
                <a:cubicBezTo>
                  <a:pt x="85" y="17"/>
                  <a:pt x="80" y="13"/>
                  <a:pt x="76" y="8"/>
                </a:cubicBezTo>
                <a:close/>
              </a:path>
            </a:pathLst>
          </a:custGeom>
          <a:solidFill>
            <a:srgbClr val="248C9C">
              <a:alpha val="100000"/>
            </a:srgbClr>
          </a:solidFill>
          <a:ln w="9525">
            <a:noFill/>
          </a:ln>
        </p:spPr>
        <p:txBody>
          <a:bodyPr/>
          <a:lstStyle/>
          <a:p>
            <a:endParaRPr lang="zh-CN" altLang="en-US"/>
          </a:p>
        </p:txBody>
      </p:sp>
      <p:sp>
        <p:nvSpPr>
          <p:cNvPr id="78861" name="Freeform 7"/>
          <p:cNvSpPr>
            <a:spLocks noEditPoints="1"/>
          </p:cNvSpPr>
          <p:nvPr/>
        </p:nvSpPr>
        <p:spPr>
          <a:xfrm>
            <a:off x="7620000" y="2667000"/>
            <a:ext cx="292100" cy="447675"/>
          </a:xfrm>
          <a:custGeom>
            <a:avLst/>
            <a:gdLst>
              <a:gd name="txL" fmla="*/ 0 w 80"/>
              <a:gd name="txT" fmla="*/ 0 h 92"/>
              <a:gd name="txR" fmla="*/ 80 w 80"/>
              <a:gd name="txB" fmla="*/ 92 h 92"/>
            </a:gdLst>
            <a:ahLst/>
            <a:cxnLst>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80" h="92">
                <a:moveTo>
                  <a:pt x="62" y="22"/>
                </a:moveTo>
                <a:cubicBezTo>
                  <a:pt x="37" y="43"/>
                  <a:pt x="37" y="43"/>
                  <a:pt x="37" y="43"/>
                </a:cubicBezTo>
                <a:cubicBezTo>
                  <a:pt x="37" y="33"/>
                  <a:pt x="37" y="33"/>
                  <a:pt x="37" y="33"/>
                </a:cubicBezTo>
                <a:cubicBezTo>
                  <a:pt x="22" y="36"/>
                  <a:pt x="10" y="44"/>
                  <a:pt x="5" y="58"/>
                </a:cubicBezTo>
                <a:cubicBezTo>
                  <a:pt x="0" y="58"/>
                  <a:pt x="0" y="58"/>
                  <a:pt x="0" y="58"/>
                </a:cubicBezTo>
                <a:cubicBezTo>
                  <a:pt x="2" y="34"/>
                  <a:pt x="14" y="16"/>
                  <a:pt x="37" y="10"/>
                </a:cubicBezTo>
                <a:cubicBezTo>
                  <a:pt x="37" y="0"/>
                  <a:pt x="37" y="0"/>
                  <a:pt x="37" y="0"/>
                </a:cubicBezTo>
                <a:cubicBezTo>
                  <a:pt x="62" y="22"/>
                  <a:pt x="62" y="22"/>
                  <a:pt x="62" y="22"/>
                </a:cubicBezTo>
                <a:close/>
                <a:moveTo>
                  <a:pt x="44" y="59"/>
                </a:moveTo>
                <a:cubicBezTo>
                  <a:pt x="44" y="49"/>
                  <a:pt x="44" y="49"/>
                  <a:pt x="44" y="49"/>
                </a:cubicBezTo>
                <a:cubicBezTo>
                  <a:pt x="16" y="71"/>
                  <a:pt x="16" y="71"/>
                  <a:pt x="16" y="71"/>
                </a:cubicBezTo>
                <a:cubicBezTo>
                  <a:pt x="44" y="92"/>
                  <a:pt x="44" y="92"/>
                  <a:pt x="44" y="92"/>
                </a:cubicBezTo>
                <a:cubicBezTo>
                  <a:pt x="44" y="82"/>
                  <a:pt x="44" y="82"/>
                  <a:pt x="44" y="82"/>
                </a:cubicBezTo>
                <a:cubicBezTo>
                  <a:pt x="66" y="77"/>
                  <a:pt x="78" y="59"/>
                  <a:pt x="80" y="37"/>
                </a:cubicBezTo>
                <a:cubicBezTo>
                  <a:pt x="75" y="37"/>
                  <a:pt x="75" y="37"/>
                  <a:pt x="75" y="37"/>
                </a:cubicBezTo>
                <a:cubicBezTo>
                  <a:pt x="69" y="49"/>
                  <a:pt x="57" y="56"/>
                  <a:pt x="44" y="59"/>
                </a:cubicBezTo>
                <a:close/>
              </a:path>
            </a:pathLst>
          </a:custGeom>
          <a:solidFill>
            <a:srgbClr val="248C9C">
              <a:alpha val="100000"/>
            </a:srgbClr>
          </a:solidFill>
          <a:ln w="9525">
            <a:noFill/>
          </a:ln>
        </p:spPr>
        <p:txBody>
          <a:bodyPr/>
          <a:lstStyle/>
          <a:p>
            <a:endParaRPr lang="zh-CN" altLang="en-US"/>
          </a:p>
        </p:txBody>
      </p:sp>
      <p:sp>
        <p:nvSpPr>
          <p:cNvPr id="78862" name="燕尾形 43"/>
          <p:cNvSpPr/>
          <p:nvPr/>
        </p:nvSpPr>
        <p:spPr>
          <a:xfrm>
            <a:off x="306388" y="609600"/>
            <a:ext cx="277812" cy="407988"/>
          </a:xfrm>
          <a:prstGeom prst="chevron">
            <a:avLst>
              <a:gd name="adj" fmla="val 59097"/>
            </a:avLst>
          </a:prstGeom>
          <a:solidFill>
            <a:srgbClr val="FF0000"/>
          </a:solidFill>
          <a:ln w="9525">
            <a:noFill/>
          </a:ln>
        </p:spPr>
        <p:txBody>
          <a:bodyPr anchor="ctr"/>
          <a:lstStyle/>
          <a:p>
            <a:pPr algn="ctr"/>
            <a:endParaRPr lang="zh-CN" altLang="en-US" dirty="0">
              <a:latin typeface="Arial" panose="020B0604020202020204" pitchFamily="34" charset="0"/>
              <a:sym typeface="+mn-lt"/>
            </a:endParaRPr>
          </a:p>
        </p:txBody>
      </p:sp>
      <p:sp>
        <p:nvSpPr>
          <p:cNvPr id="78863" name="燕尾形 44"/>
          <p:cNvSpPr/>
          <p:nvPr/>
        </p:nvSpPr>
        <p:spPr>
          <a:xfrm>
            <a:off x="569913" y="609600"/>
            <a:ext cx="277812" cy="407988"/>
          </a:xfrm>
          <a:prstGeom prst="chevron">
            <a:avLst>
              <a:gd name="adj" fmla="val 59097"/>
            </a:avLst>
          </a:prstGeom>
          <a:solidFill>
            <a:srgbClr val="FF0000"/>
          </a:solidFill>
          <a:ln w="9525">
            <a:noFill/>
          </a:ln>
        </p:spPr>
        <p:txBody>
          <a:bodyPr anchor="ctr"/>
          <a:lstStyle/>
          <a:p>
            <a:pPr algn="ctr"/>
            <a:endParaRPr lang="zh-CN" altLang="en-US" dirty="0">
              <a:solidFill>
                <a:srgbClr val="000000"/>
              </a:solidFill>
              <a:latin typeface="Arial" panose="020B0604020202020204" pitchFamily="34" charset="0"/>
              <a:sym typeface="+mn-lt"/>
            </a:endParaRPr>
          </a:p>
        </p:txBody>
      </p:sp>
      <p:sp>
        <p:nvSpPr>
          <p:cNvPr id="78864" name="Rectangle 3"/>
          <p:cNvSpPr txBox="1"/>
          <p:nvPr/>
        </p:nvSpPr>
        <p:spPr>
          <a:xfrm>
            <a:off x="762000" y="520700"/>
            <a:ext cx="6781800" cy="774700"/>
          </a:xfrm>
          <a:prstGeom prst="rect">
            <a:avLst/>
          </a:prstGeom>
          <a:noFill/>
          <a:ln w="9525">
            <a:noFill/>
          </a:ln>
        </p:spPr>
        <p:txBody>
          <a:bodyPr/>
          <a:lstStyle/>
          <a:p>
            <a:pPr marL="342900" indent="-342900">
              <a:spcBef>
                <a:spcPct val="20000"/>
              </a:spcBef>
            </a:pPr>
            <a:r>
              <a:rPr lang="zh-CN" altLang="en-US" sz="3200" b="1" dirty="0">
                <a:latin typeface="黑体" panose="02010609060101010101" pitchFamily="49" charset="-122"/>
                <a:ea typeface="黑体" panose="02010609060101010101" pitchFamily="49" charset="-122"/>
              </a:rPr>
              <a:t>（一）打造优质课堂夯基础</a:t>
            </a:r>
            <a:endParaRPr lang="en-US" altLang="zh-CN" sz="3200" b="1" dirty="0">
              <a:latin typeface="黑体" panose="02010609060101010101" pitchFamily="49" charset="-122"/>
              <a:ea typeface="黑体" panose="02010609060101010101" pitchFamily="49"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矩形 49155"/>
          <p:cNvSpPr/>
          <p:nvPr/>
        </p:nvSpPr>
        <p:spPr>
          <a:xfrm>
            <a:off x="304800" y="2100263"/>
            <a:ext cx="8458200" cy="3081337"/>
          </a:xfrm>
          <a:prstGeom prst="rect">
            <a:avLst/>
          </a:prstGeom>
          <a:noFill/>
          <a:ln w="9525">
            <a:noFill/>
          </a:ln>
        </p:spPr>
        <p:txBody>
          <a:bodyPr>
            <a:spAutoFit/>
          </a:bodyPr>
          <a:lstStyle/>
          <a:p>
            <a:r>
              <a:rPr lang="zh-CN" altLang="en-US" sz="2800" b="1" dirty="0">
                <a:latin typeface="Arial" panose="020B0604020202020204" pitchFamily="34" charset="0"/>
              </a:rPr>
              <a:t>新课标五大核心素养中，家国情怀属于价值观层面，唯物史观属于学科思想层面，教学中更适合采用润物无声的渗透，而不适合采用显性的教学形式来达成。因此，课堂教学应以时空观念、史料实证、历史解释为抓手设计教学各环节，而以唯物史观作为贯穿其中的内在思想。</a:t>
            </a:r>
          </a:p>
          <a:p>
            <a:endParaRPr lang="zh-CN" altLang="en-US" sz="2800" b="1" dirty="0">
              <a:latin typeface="Arial" panose="020B0604020202020204" pitchFamily="34" charset="0"/>
            </a:endParaRPr>
          </a:p>
        </p:txBody>
      </p:sp>
      <p:sp>
        <p:nvSpPr>
          <p:cNvPr id="80899" name="Rectangle 3"/>
          <p:cNvSpPr txBox="1"/>
          <p:nvPr/>
        </p:nvSpPr>
        <p:spPr>
          <a:xfrm>
            <a:off x="228600" y="225425"/>
            <a:ext cx="6780213" cy="1146175"/>
          </a:xfrm>
          <a:prstGeom prst="rect">
            <a:avLst/>
          </a:prstGeom>
          <a:noFill/>
          <a:ln w="9525">
            <a:noFill/>
          </a:ln>
        </p:spPr>
        <p:txBody>
          <a:bodyPr/>
          <a:lstStyle/>
          <a:p>
            <a:pPr marL="342900" indent="-342900">
              <a:spcBef>
                <a:spcPct val="20000"/>
              </a:spcBef>
            </a:pPr>
            <a:r>
              <a:rPr lang="zh-CN" altLang="en-US" sz="3200" b="1" dirty="0">
                <a:latin typeface="黑体" panose="02010609060101010101" pitchFamily="49" charset="-122"/>
                <a:ea typeface="黑体" panose="02010609060101010101" pitchFamily="49" charset="-122"/>
              </a:rPr>
              <a:t>（一）打造优质课堂夯基础</a:t>
            </a:r>
            <a:endParaRPr lang="en-US" altLang="zh-CN" sz="3200" b="1" dirty="0">
              <a:latin typeface="黑体" panose="02010609060101010101" pitchFamily="49" charset="-122"/>
              <a:ea typeface="黑体" panose="02010609060101010101" pitchFamily="49" charset="-122"/>
            </a:endParaRPr>
          </a:p>
        </p:txBody>
      </p:sp>
      <p:sp>
        <p:nvSpPr>
          <p:cNvPr id="80900" name="矩形 3"/>
          <p:cNvSpPr/>
          <p:nvPr/>
        </p:nvSpPr>
        <p:spPr>
          <a:xfrm>
            <a:off x="457200" y="1096963"/>
            <a:ext cx="5670550" cy="579437"/>
          </a:xfrm>
          <a:prstGeom prst="rect">
            <a:avLst/>
          </a:prstGeom>
          <a:noFill/>
          <a:ln w="9525">
            <a:noFill/>
          </a:ln>
        </p:spPr>
        <p:txBody>
          <a:bodyPr wrap="none">
            <a:spAutoFit/>
          </a:bodyPr>
          <a:lstStyle/>
          <a:p>
            <a:r>
              <a:rPr lang="en-US" altLang="zh-CN" sz="3200" dirty="0">
                <a:latin typeface="黑体" panose="02010609060101010101" pitchFamily="49" charset="-122"/>
                <a:ea typeface="黑体" panose="02010609060101010101" pitchFamily="49" charset="-122"/>
              </a:rPr>
              <a:t>1</a:t>
            </a:r>
            <a:r>
              <a:rPr lang="zh-CN" altLang="en-US" sz="3200" dirty="0">
                <a:latin typeface="黑体" panose="02010609060101010101" pitchFamily="49" charset="-122"/>
                <a:ea typeface="黑体" panose="02010609060101010101" pitchFamily="49" charset="-122"/>
              </a:rPr>
              <a:t>、站位高远</a:t>
            </a:r>
            <a:r>
              <a:rPr lang="en-US" altLang="zh-CN" sz="3200" dirty="0">
                <a:latin typeface="黑体" panose="02010609060101010101" pitchFamily="49" charset="-122"/>
                <a:ea typeface="黑体" panose="02010609060101010101" pitchFamily="49" charset="-122"/>
              </a:rPr>
              <a:t>——</a:t>
            </a:r>
            <a:r>
              <a:rPr lang="zh-CN" altLang="en-US" sz="3200" dirty="0">
                <a:latin typeface="黑体" panose="02010609060101010101" pitchFamily="49" charset="-122"/>
                <a:ea typeface="黑体" panose="02010609060101010101" pitchFamily="49" charset="-122"/>
              </a:rPr>
              <a:t>立意核心素养</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矩形 57347"/>
          <p:cNvSpPr/>
          <p:nvPr/>
        </p:nvSpPr>
        <p:spPr>
          <a:xfrm>
            <a:off x="152400" y="2070100"/>
            <a:ext cx="8534400" cy="1816100"/>
          </a:xfrm>
          <a:prstGeom prst="rect">
            <a:avLst/>
          </a:prstGeom>
          <a:noFill/>
          <a:ln w="9525">
            <a:noFill/>
          </a:ln>
        </p:spPr>
        <p:txBody>
          <a:bodyPr>
            <a:spAutoFit/>
          </a:bodyPr>
          <a:lstStyle/>
          <a:p>
            <a:r>
              <a:rPr lang="zh-CN" altLang="en-US" sz="2800" b="1" dirty="0">
                <a:latin typeface="Arial" panose="020B0604020202020204" pitchFamily="34" charset="0"/>
              </a:rPr>
              <a:t>过去的人和事会给后人留下痕迹，我们探索历史就以这些痕迹作为基本依托。新文化运动距今已逾百年，如果我们要探寻它的历史，可以借助哪些直接的历史材料呢？</a:t>
            </a:r>
          </a:p>
        </p:txBody>
      </p:sp>
      <p:sp>
        <p:nvSpPr>
          <p:cNvPr id="81923" name="矩形 61444"/>
          <p:cNvSpPr/>
          <p:nvPr/>
        </p:nvSpPr>
        <p:spPr>
          <a:xfrm>
            <a:off x="228600" y="762000"/>
            <a:ext cx="8001000" cy="584200"/>
          </a:xfrm>
          <a:prstGeom prst="rect">
            <a:avLst/>
          </a:prstGeom>
          <a:noFill/>
          <a:ln w="9525">
            <a:noFill/>
          </a:ln>
        </p:spPr>
        <p:txBody>
          <a:bodyPr>
            <a:spAutoFit/>
          </a:bodyPr>
          <a:lstStyle/>
          <a:p>
            <a:r>
              <a:rPr lang="zh-CN" altLang="en-US" sz="3200" b="1" dirty="0">
                <a:solidFill>
                  <a:srgbClr val="0000CC"/>
                </a:solidFill>
                <a:latin typeface="Arial" panose="020B0604020202020204" pitchFamily="34" charset="0"/>
                <a:ea typeface="黑体" panose="02010609060101010101" pitchFamily="49" charset="-122"/>
              </a:rPr>
              <a:t>片段一    图说“新文化运动”</a:t>
            </a:r>
            <a:r>
              <a:rPr lang="en-US" altLang="zh-CN" sz="3200" b="1" dirty="0">
                <a:solidFill>
                  <a:srgbClr val="0000CC"/>
                </a:solidFill>
                <a:latin typeface="Arial" panose="020B0604020202020204" pitchFamily="34" charset="0"/>
                <a:ea typeface="黑体" panose="02010609060101010101" pitchFamily="49" charset="-122"/>
              </a:rPr>
              <a:t>-----</a:t>
            </a:r>
            <a:r>
              <a:rPr lang="zh-CN" altLang="en-US" sz="3200" b="1" dirty="0">
                <a:solidFill>
                  <a:srgbClr val="0000CC"/>
                </a:solidFill>
                <a:latin typeface="Arial" panose="020B0604020202020204" pitchFamily="34" charset="0"/>
                <a:ea typeface="黑体" panose="02010609060101010101" pitchFamily="49" charset="-122"/>
              </a:rPr>
              <a:t>史料实证</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文本框 82945"/>
          <p:cNvSpPr txBox="1"/>
          <p:nvPr/>
        </p:nvSpPr>
        <p:spPr>
          <a:xfrm>
            <a:off x="1066800" y="2590800"/>
            <a:ext cx="3886200" cy="457200"/>
          </a:xfrm>
          <a:prstGeom prst="rect">
            <a:avLst/>
          </a:prstGeom>
          <a:noFill/>
          <a:ln w="9525">
            <a:noFill/>
          </a:ln>
        </p:spPr>
        <p:txBody>
          <a:bodyPr>
            <a:spAutoFit/>
          </a:bodyPr>
          <a:lstStyle/>
          <a:p>
            <a:pPr>
              <a:spcBef>
                <a:spcPct val="50000"/>
              </a:spcBef>
            </a:pPr>
            <a:endParaRPr lang="zh-CN" altLang="en-US" sz="2400" dirty="0">
              <a:latin typeface="方正启体简体" pitchFamily="1" charset="-122"/>
            </a:endParaRPr>
          </a:p>
        </p:txBody>
      </p:sp>
      <p:sp>
        <p:nvSpPr>
          <p:cNvPr id="82947" name="矩形 82946"/>
          <p:cNvSpPr/>
          <p:nvPr/>
        </p:nvSpPr>
        <p:spPr>
          <a:xfrm>
            <a:off x="971550" y="-3317875"/>
            <a:ext cx="9144000" cy="0"/>
          </a:xfrm>
          <a:prstGeom prst="rect">
            <a:avLst/>
          </a:prstGeom>
          <a:noFill/>
          <a:ln w="9525">
            <a:noFill/>
          </a:ln>
        </p:spPr>
        <p:txBody>
          <a:bodyPr/>
          <a:lstStyle/>
          <a:p>
            <a:endParaRPr lang="zh-CN" altLang="en-US" sz="1600" dirty="0">
              <a:latin typeface="Arial" panose="020B0604020202020204" pitchFamily="34" charset="0"/>
            </a:endParaRPr>
          </a:p>
        </p:txBody>
      </p:sp>
      <p:grpSp>
        <p:nvGrpSpPr>
          <p:cNvPr id="2" name="组合 82947"/>
          <p:cNvGrpSpPr/>
          <p:nvPr/>
        </p:nvGrpSpPr>
        <p:grpSpPr>
          <a:xfrm>
            <a:off x="3309938" y="-3317875"/>
            <a:ext cx="4465637" cy="9447213"/>
            <a:chOff x="0" y="1311"/>
            <a:chExt cx="2813" cy="5951"/>
          </a:xfrm>
        </p:grpSpPr>
        <p:sp>
          <p:nvSpPr>
            <p:cNvPr id="82961" name="矩形 82948"/>
            <p:cNvSpPr/>
            <p:nvPr/>
          </p:nvSpPr>
          <p:spPr>
            <a:xfrm>
              <a:off x="0" y="1311"/>
              <a:ext cx="2813" cy="1311"/>
            </a:xfrm>
            <a:prstGeom prst="rect">
              <a:avLst/>
            </a:prstGeom>
            <a:noFill/>
            <a:ln w="9525">
              <a:noFill/>
            </a:ln>
          </p:spPr>
          <p:txBody>
            <a:bodyPr/>
            <a:lstStyle/>
            <a:p>
              <a:endParaRPr lang="zh-CN" altLang="en-US" sz="1600" dirty="0">
                <a:latin typeface="Arial" panose="020B0604020202020204" pitchFamily="34" charset="0"/>
              </a:endParaRPr>
            </a:p>
          </p:txBody>
        </p:sp>
        <p:grpSp>
          <p:nvGrpSpPr>
            <p:cNvPr id="3" name="组合 82949"/>
            <p:cNvGrpSpPr/>
            <p:nvPr/>
          </p:nvGrpSpPr>
          <p:grpSpPr>
            <a:xfrm>
              <a:off x="0" y="1311"/>
              <a:ext cx="2813" cy="5951"/>
              <a:chOff x="0" y="7262"/>
              <a:chExt cx="2813" cy="5951"/>
            </a:xfrm>
          </p:grpSpPr>
          <p:sp>
            <p:nvSpPr>
              <p:cNvPr id="82963" name="矩形 82950"/>
              <p:cNvSpPr/>
              <p:nvPr/>
            </p:nvSpPr>
            <p:spPr>
              <a:xfrm>
                <a:off x="0" y="7262"/>
                <a:ext cx="2813" cy="5951"/>
              </a:xfrm>
              <a:prstGeom prst="rect">
                <a:avLst/>
              </a:prstGeom>
              <a:noFill/>
              <a:ln w="9525">
                <a:noFill/>
              </a:ln>
            </p:spPr>
            <p:txBody>
              <a:bodyPr/>
              <a:lstStyle/>
              <a:p>
                <a:endParaRPr lang="zh-CN" altLang="en-US" sz="1600" dirty="0">
                  <a:latin typeface="Arial" panose="020B0604020202020204" pitchFamily="34" charset="0"/>
                </a:endParaRPr>
              </a:p>
            </p:txBody>
          </p:sp>
          <p:sp>
            <p:nvSpPr>
              <p:cNvPr id="82964" name="矩形 82951"/>
              <p:cNvSpPr/>
              <p:nvPr/>
            </p:nvSpPr>
            <p:spPr>
              <a:xfrm>
                <a:off x="0" y="7262"/>
                <a:ext cx="2813" cy="0"/>
              </a:xfrm>
              <a:prstGeom prst="rect">
                <a:avLst/>
              </a:prstGeom>
              <a:noFill/>
              <a:ln w="9525">
                <a:noFill/>
              </a:ln>
            </p:spPr>
            <p:txBody>
              <a:bodyPr/>
              <a:lstStyle/>
              <a:p>
                <a:endParaRPr lang="zh-CN" altLang="en-US" sz="1600" dirty="0">
                  <a:latin typeface="Arial" panose="020B0604020202020204" pitchFamily="34" charset="0"/>
                </a:endParaRPr>
              </a:p>
            </p:txBody>
          </p:sp>
        </p:grpSp>
      </p:grpSp>
      <p:pic>
        <p:nvPicPr>
          <p:cNvPr id="82949" name="图片 82952" descr="06.jpg (9954 字节)"/>
          <p:cNvPicPr>
            <a:picLocks noChangeAspect="1"/>
          </p:cNvPicPr>
          <p:nvPr/>
        </p:nvPicPr>
        <p:blipFill>
          <a:blip r:embed="rId2"/>
          <a:stretch>
            <a:fillRect/>
          </a:stretch>
        </p:blipFill>
        <p:spPr>
          <a:xfrm>
            <a:off x="1368425" y="8256588"/>
            <a:ext cx="1828800" cy="1920875"/>
          </a:xfrm>
          <a:prstGeom prst="rect">
            <a:avLst/>
          </a:prstGeom>
          <a:noFill/>
          <a:ln w="9525">
            <a:noFill/>
          </a:ln>
        </p:spPr>
      </p:pic>
      <p:sp>
        <p:nvSpPr>
          <p:cNvPr id="82950" name="矩形 82953"/>
          <p:cNvSpPr/>
          <p:nvPr/>
        </p:nvSpPr>
        <p:spPr>
          <a:xfrm>
            <a:off x="0" y="2362200"/>
            <a:ext cx="9144000" cy="0"/>
          </a:xfrm>
          <a:prstGeom prst="rect">
            <a:avLst/>
          </a:prstGeom>
          <a:noFill/>
          <a:ln w="9525">
            <a:noFill/>
          </a:ln>
        </p:spPr>
        <p:txBody>
          <a:bodyPr/>
          <a:lstStyle/>
          <a:p>
            <a:endParaRPr lang="zh-CN" altLang="en-US" sz="1600" dirty="0">
              <a:latin typeface="Arial" panose="020B0604020202020204" pitchFamily="34" charset="0"/>
            </a:endParaRPr>
          </a:p>
        </p:txBody>
      </p:sp>
      <p:grpSp>
        <p:nvGrpSpPr>
          <p:cNvPr id="4" name="组合 82957"/>
          <p:cNvGrpSpPr/>
          <p:nvPr/>
        </p:nvGrpSpPr>
        <p:grpSpPr>
          <a:xfrm>
            <a:off x="990600" y="2076450"/>
            <a:ext cx="6096000" cy="4171950"/>
            <a:chOff x="1248" y="1116"/>
            <a:chExt cx="3168" cy="2628"/>
          </a:xfrm>
        </p:grpSpPr>
        <p:pic>
          <p:nvPicPr>
            <p:cNvPr id="82954" name="图片 82958" descr="u=3652575318,2069066943&amp;fm=0&amp;gp=30">
              <a:hlinkClick r:id="rId3"/>
            </p:cNvPr>
            <p:cNvPicPr>
              <a:picLocks noChangeAspect="1"/>
            </p:cNvPicPr>
            <p:nvPr/>
          </p:nvPicPr>
          <p:blipFill>
            <a:blip r:embed="rId4"/>
            <a:stretch>
              <a:fillRect/>
            </a:stretch>
          </p:blipFill>
          <p:spPr>
            <a:xfrm>
              <a:off x="2064" y="1116"/>
              <a:ext cx="1745" cy="2628"/>
            </a:xfrm>
            <a:prstGeom prst="rect">
              <a:avLst/>
            </a:prstGeom>
            <a:noFill/>
            <a:ln w="9525">
              <a:noFill/>
            </a:ln>
          </p:spPr>
        </p:pic>
        <p:grpSp>
          <p:nvGrpSpPr>
            <p:cNvPr id="5" name="组合 82959"/>
            <p:cNvGrpSpPr/>
            <p:nvPr/>
          </p:nvGrpSpPr>
          <p:grpSpPr>
            <a:xfrm>
              <a:off x="3552" y="1152"/>
              <a:ext cx="864" cy="2592"/>
              <a:chOff x="4128" y="336"/>
              <a:chExt cx="1080" cy="3600"/>
            </a:xfrm>
          </p:grpSpPr>
          <p:pic>
            <p:nvPicPr>
              <p:cNvPr id="82959" name="图片 82960" descr="zl2"/>
              <p:cNvPicPr>
                <a:picLocks noChangeAspect="1"/>
              </p:cNvPicPr>
              <p:nvPr/>
            </p:nvPicPr>
            <p:blipFill>
              <a:blip r:embed="rId5"/>
              <a:stretch>
                <a:fillRect/>
              </a:stretch>
            </p:blipFill>
            <p:spPr>
              <a:xfrm>
                <a:off x="4128" y="336"/>
                <a:ext cx="1080" cy="3600"/>
              </a:xfrm>
              <a:prstGeom prst="rect">
                <a:avLst/>
              </a:prstGeom>
              <a:noFill/>
              <a:ln w="9525">
                <a:noFill/>
              </a:ln>
            </p:spPr>
          </p:pic>
          <p:sp>
            <p:nvSpPr>
              <p:cNvPr id="82960" name="文本框 82961"/>
              <p:cNvSpPr txBox="1"/>
              <p:nvPr/>
            </p:nvSpPr>
            <p:spPr>
              <a:xfrm>
                <a:off x="4556" y="911"/>
                <a:ext cx="397" cy="2351"/>
              </a:xfrm>
              <a:prstGeom prst="rect">
                <a:avLst/>
              </a:prstGeom>
              <a:solidFill>
                <a:schemeClr val="bg1"/>
              </a:solidFill>
              <a:ln w="9525">
                <a:noFill/>
              </a:ln>
            </p:spPr>
            <p:txBody>
              <a:bodyPr vert="eaVert">
                <a:spAutoFit/>
              </a:bodyPr>
              <a:lstStyle/>
              <a:p>
                <a:pPr>
                  <a:spcBef>
                    <a:spcPct val="50000"/>
                  </a:spcBef>
                </a:pPr>
                <a:r>
                  <a:rPr lang="zh-CN" altLang="en-US" sz="2800" b="1" dirty="0">
                    <a:solidFill>
                      <a:srgbClr val="FF0000"/>
                    </a:solidFill>
                    <a:latin typeface="方正启体简体" pitchFamily="1" charset="-122"/>
                  </a:rPr>
                  <a:t>　皇恩雨露深</a:t>
                </a:r>
              </a:p>
            </p:txBody>
          </p:sp>
        </p:grpSp>
        <p:grpSp>
          <p:nvGrpSpPr>
            <p:cNvPr id="6" name="组合 82962"/>
            <p:cNvGrpSpPr/>
            <p:nvPr/>
          </p:nvGrpSpPr>
          <p:grpSpPr>
            <a:xfrm>
              <a:off x="1248" y="1152"/>
              <a:ext cx="960" cy="2592"/>
              <a:chOff x="480" y="288"/>
              <a:chExt cx="1080" cy="3600"/>
            </a:xfrm>
          </p:grpSpPr>
          <p:pic>
            <p:nvPicPr>
              <p:cNvPr id="82957" name="图片 82963" descr="yl2"/>
              <p:cNvPicPr>
                <a:picLocks noChangeAspect="1"/>
              </p:cNvPicPr>
              <p:nvPr/>
            </p:nvPicPr>
            <p:blipFill>
              <a:blip r:embed="rId6"/>
              <a:stretch>
                <a:fillRect/>
              </a:stretch>
            </p:blipFill>
            <p:spPr>
              <a:xfrm>
                <a:off x="480" y="288"/>
                <a:ext cx="1080" cy="3600"/>
              </a:xfrm>
              <a:prstGeom prst="rect">
                <a:avLst/>
              </a:prstGeom>
              <a:noFill/>
              <a:ln w="9525">
                <a:noFill/>
              </a:ln>
            </p:spPr>
          </p:pic>
          <p:sp>
            <p:nvSpPr>
              <p:cNvPr id="82958" name="文本框 82964"/>
              <p:cNvSpPr txBox="1"/>
              <p:nvPr/>
            </p:nvSpPr>
            <p:spPr>
              <a:xfrm>
                <a:off x="911" y="864"/>
                <a:ext cx="357" cy="2400"/>
              </a:xfrm>
              <a:prstGeom prst="rect">
                <a:avLst/>
              </a:prstGeom>
              <a:solidFill>
                <a:schemeClr val="bg1"/>
              </a:solidFill>
              <a:ln w="9525">
                <a:noFill/>
              </a:ln>
            </p:spPr>
            <p:txBody>
              <a:bodyPr vert="eaVert">
                <a:spAutoFit/>
              </a:bodyPr>
              <a:lstStyle/>
              <a:p>
                <a:pPr algn="just">
                  <a:spcBef>
                    <a:spcPct val="50000"/>
                  </a:spcBef>
                </a:pPr>
                <a:r>
                  <a:rPr lang="zh-CN" altLang="en-US" sz="2800" b="1" dirty="0">
                    <a:solidFill>
                      <a:srgbClr val="FF0000"/>
                    </a:solidFill>
                    <a:latin typeface="方正启体简体" pitchFamily="1" charset="-122"/>
                  </a:rPr>
                  <a:t>　帝德乾坤大</a:t>
                </a:r>
              </a:p>
            </p:txBody>
          </p:sp>
        </p:grpSp>
      </p:grpSp>
      <p:sp>
        <p:nvSpPr>
          <p:cNvPr id="82952" name="文本框 82965"/>
          <p:cNvSpPr txBox="1"/>
          <p:nvPr/>
        </p:nvSpPr>
        <p:spPr>
          <a:xfrm>
            <a:off x="1219200" y="1066800"/>
            <a:ext cx="5867400" cy="579438"/>
          </a:xfrm>
          <a:prstGeom prst="rect">
            <a:avLst/>
          </a:prstGeom>
          <a:noFill/>
          <a:ln w="9525">
            <a:noFill/>
          </a:ln>
        </p:spPr>
        <p:txBody>
          <a:bodyPr>
            <a:spAutoFit/>
          </a:bodyPr>
          <a:lstStyle/>
          <a:p>
            <a:r>
              <a:rPr lang="zh-CN" altLang="en-US" sz="3200" dirty="0">
                <a:latin typeface="黑体" panose="02010609060101010101" pitchFamily="49" charset="-122"/>
                <a:ea typeface="黑体" panose="02010609060101010101" pitchFamily="49" charset="-122"/>
              </a:rPr>
              <a:t>辛亥革命后百姓门户前的对联 </a:t>
            </a:r>
          </a:p>
        </p:txBody>
      </p:sp>
      <p:sp>
        <p:nvSpPr>
          <p:cNvPr id="82953" name="矩形 61444"/>
          <p:cNvSpPr/>
          <p:nvPr/>
        </p:nvSpPr>
        <p:spPr>
          <a:xfrm>
            <a:off x="381000" y="304800"/>
            <a:ext cx="8001000" cy="584200"/>
          </a:xfrm>
          <a:prstGeom prst="rect">
            <a:avLst/>
          </a:prstGeom>
          <a:noFill/>
          <a:ln w="9525">
            <a:noFill/>
          </a:ln>
        </p:spPr>
        <p:txBody>
          <a:bodyPr>
            <a:spAutoFit/>
          </a:bodyPr>
          <a:lstStyle/>
          <a:p>
            <a:r>
              <a:rPr lang="zh-CN" altLang="en-US" sz="3200" b="1" dirty="0">
                <a:solidFill>
                  <a:srgbClr val="0000CC"/>
                </a:solidFill>
                <a:latin typeface="Arial" panose="020B0604020202020204" pitchFamily="34" charset="0"/>
                <a:ea typeface="黑体" panose="02010609060101010101" pitchFamily="49" charset="-122"/>
              </a:rPr>
              <a:t>片段一    图说“新文化运动”</a:t>
            </a:r>
            <a:r>
              <a:rPr lang="en-US" altLang="zh-CN" sz="3200" b="1" dirty="0">
                <a:solidFill>
                  <a:srgbClr val="0000CC"/>
                </a:solidFill>
                <a:latin typeface="Arial" panose="020B0604020202020204" pitchFamily="34" charset="0"/>
                <a:ea typeface="黑体" panose="02010609060101010101" pitchFamily="49" charset="-122"/>
              </a:rPr>
              <a:t>-----</a:t>
            </a:r>
            <a:r>
              <a:rPr lang="zh-CN" altLang="en-US" sz="3200" b="1" dirty="0">
                <a:solidFill>
                  <a:srgbClr val="0000CC"/>
                </a:solidFill>
                <a:latin typeface="Arial" panose="020B0604020202020204" pitchFamily="34" charset="0"/>
                <a:ea typeface="黑体" panose="02010609060101010101" pitchFamily="49" charset="-122"/>
              </a:rPr>
              <a:t>史料实证</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标题 177153"/>
          <p:cNvSpPr>
            <a:spLocks noGrp="1" noChangeArrowheads="1"/>
          </p:cNvSpPr>
          <p:nvPr>
            <p:ph type="title" idx="4294967295"/>
          </p:nvPr>
        </p:nvSpPr>
        <p:spPr>
          <a:xfrm>
            <a:off x="0" y="762000"/>
            <a:ext cx="8229600" cy="685800"/>
          </a:xfrm>
        </p:spPr>
        <p:txBody>
          <a:bodyPr lIns="91440" tIns="45720" rIns="91440" bIns="45720" rtlCol="0" anchor="b">
            <a:noAutofit/>
          </a:bodyPr>
          <a:lstStyle/>
          <a:p>
            <a:pPr marL="0" marR="0" lvl="0" indent="0" algn="ctr" defTabSz="914400" rtl="0" eaLnBrk="1" fontAlgn="auto" latinLnBrk="0" hangingPunct="1">
              <a:lnSpc>
                <a:spcPts val="5800"/>
              </a:lnSpc>
              <a:spcBef>
                <a:spcPct val="0"/>
              </a:spcBef>
              <a:spcAft>
                <a:spcPts val="0"/>
              </a:spcAft>
              <a:buClrTx/>
              <a:buSzTx/>
              <a:buFontTx/>
              <a:buNone/>
              <a:defRPr/>
            </a:pPr>
            <a:r>
              <a:rPr kumimoji="0" lang="zh-CN" altLang="en-US" sz="3200" b="0" i="0" u="none" strike="noStrike" kern="1200" cap="none" spc="0" normalizeH="0" baseline="0" noProof="0" dirty="0" smtClean="0">
                <a:ln>
                  <a:noFill/>
                </a:ln>
                <a:solidFill>
                  <a:schemeClr val="tx2"/>
                </a:solidFill>
                <a:effectLst>
                  <a:outerShdw blurRad="63500" dist="38100" dir="5400000" algn="t" rotWithShape="0">
                    <a:prstClr val="black">
                      <a:alpha val="25000"/>
                    </a:prstClr>
                  </a:outerShdw>
                </a:effectLst>
                <a:uLnTx/>
                <a:uFillTx/>
                <a:latin typeface="+mn-lt"/>
                <a:ea typeface="黑体" panose="02010609060101010101" pitchFamily="49" charset="-122"/>
                <a:cs typeface="+mj-cs"/>
              </a:rPr>
              <a:t>鲁迅的</a:t>
            </a:r>
            <a:r>
              <a:rPr kumimoji="0" lang="en-US" altLang="zh-CN" sz="3200" b="0" i="0" u="none" strike="noStrike" kern="1200" cap="none" spc="0" normalizeH="0" baseline="0" noProof="0" dirty="0" smtClean="0">
                <a:ln>
                  <a:noFill/>
                </a:ln>
                <a:solidFill>
                  <a:schemeClr val="tx2"/>
                </a:solidFill>
                <a:effectLst>
                  <a:outerShdw blurRad="63500" dist="38100" dir="5400000" algn="t" rotWithShape="0">
                    <a:prstClr val="black">
                      <a:alpha val="25000"/>
                    </a:prstClr>
                  </a:outerShdw>
                </a:effectLst>
                <a:uLnTx/>
                <a:uFillTx/>
                <a:latin typeface="+mn-lt"/>
                <a:ea typeface="黑体" panose="02010609060101010101" pitchFamily="49" charset="-122"/>
                <a:cs typeface="+mj-cs"/>
              </a:rPr>
              <a:t>《</a:t>
            </a:r>
            <a:r>
              <a:rPr kumimoji="0" lang="zh-CN" altLang="en-US" sz="3200" b="0" i="0" u="none" strike="noStrike" kern="1200" cap="none" spc="0" normalizeH="0" baseline="0" noProof="0" dirty="0" smtClean="0">
                <a:ln>
                  <a:noFill/>
                </a:ln>
                <a:solidFill>
                  <a:schemeClr val="tx2"/>
                </a:solidFill>
                <a:effectLst>
                  <a:outerShdw blurRad="63500" dist="38100" dir="5400000" algn="t" rotWithShape="0">
                    <a:prstClr val="black">
                      <a:alpha val="25000"/>
                    </a:prstClr>
                  </a:outerShdw>
                </a:effectLst>
                <a:uLnTx/>
                <a:uFillTx/>
                <a:latin typeface="+mn-lt"/>
                <a:ea typeface="黑体" panose="02010609060101010101" pitchFamily="49" charset="-122"/>
                <a:cs typeface="+mj-cs"/>
              </a:rPr>
              <a:t>药</a:t>
            </a:r>
            <a:r>
              <a:rPr kumimoji="0" lang="en-US" altLang="zh-CN" sz="3200" b="0" i="0" u="none" strike="noStrike" kern="1200" cap="none" spc="0" normalizeH="0" baseline="0" noProof="0" dirty="0" smtClean="0">
                <a:ln>
                  <a:noFill/>
                </a:ln>
                <a:solidFill>
                  <a:schemeClr val="tx2"/>
                </a:solidFill>
                <a:effectLst>
                  <a:outerShdw blurRad="63500" dist="38100" dir="5400000" algn="t" rotWithShape="0">
                    <a:prstClr val="black">
                      <a:alpha val="25000"/>
                    </a:prstClr>
                  </a:outerShdw>
                </a:effectLst>
                <a:uLnTx/>
                <a:uFillTx/>
                <a:latin typeface="+mn-lt"/>
                <a:ea typeface="黑体" panose="02010609060101010101" pitchFamily="49" charset="-122"/>
                <a:cs typeface="+mj-cs"/>
              </a:rPr>
              <a:t>》</a:t>
            </a:r>
            <a:r>
              <a:rPr kumimoji="0" lang="zh-CN" altLang="en-US" sz="3200" b="0" i="0" u="none" strike="noStrike" kern="1200" cap="none" spc="0" normalizeH="0" baseline="0" noProof="0" dirty="0" smtClean="0">
                <a:ln>
                  <a:noFill/>
                </a:ln>
                <a:solidFill>
                  <a:schemeClr val="tx2"/>
                </a:solidFill>
                <a:effectLst>
                  <a:outerShdw blurRad="63500" dist="38100" dir="5400000" algn="t" rotWithShape="0">
                    <a:prstClr val="black">
                      <a:alpha val="25000"/>
                    </a:prstClr>
                  </a:outerShdw>
                </a:effectLst>
                <a:uLnTx/>
                <a:uFillTx/>
                <a:latin typeface="+mn-lt"/>
                <a:ea typeface="黑体" panose="02010609060101010101" pitchFamily="49" charset="-122"/>
                <a:cs typeface="+mj-cs"/>
              </a:rPr>
              <a:t>描述的人血馒头</a:t>
            </a:r>
          </a:p>
        </p:txBody>
      </p:sp>
      <p:pic>
        <p:nvPicPr>
          <p:cNvPr id="83971" name="文本占位符 177158"/>
          <p:cNvPicPr preferRelativeResize="0">
            <a:picLocks noGrp="1"/>
          </p:cNvPicPr>
          <p:nvPr>
            <p:ph idx="4294967295"/>
          </p:nvPr>
        </p:nvPicPr>
        <p:blipFill>
          <a:blip r:embed="rId2"/>
          <a:srcRect/>
          <a:stretch>
            <a:fillRect/>
          </a:stretch>
        </p:blipFill>
        <p:spPr>
          <a:xfrm>
            <a:off x="238125" y="1752600"/>
            <a:ext cx="4105275" cy="4257675"/>
          </a:xfrm>
          <a:ln w="76200" cmpd="tri">
            <a:solidFill>
              <a:srgbClr val="990000">
                <a:alpha val="100000"/>
              </a:srgbClr>
            </a:solidFill>
            <a:miter lim="800000"/>
            <a:headEnd/>
            <a:tailEnd/>
          </a:ln>
        </p:spPr>
      </p:pic>
      <p:sp>
        <p:nvSpPr>
          <p:cNvPr id="83972" name="文本框 177160"/>
          <p:cNvSpPr txBox="1"/>
          <p:nvPr/>
        </p:nvSpPr>
        <p:spPr>
          <a:xfrm>
            <a:off x="4800600" y="2725738"/>
            <a:ext cx="4191000" cy="1160462"/>
          </a:xfrm>
          <a:prstGeom prst="rect">
            <a:avLst/>
          </a:prstGeom>
          <a:noFill/>
          <a:ln w="9525">
            <a:noFill/>
          </a:ln>
        </p:spPr>
        <p:txBody>
          <a:bodyPr>
            <a:spAutoFit/>
          </a:bodyPr>
          <a:lstStyle/>
          <a:p>
            <a:pPr>
              <a:spcBef>
                <a:spcPct val="50000"/>
              </a:spcBef>
            </a:pPr>
            <a:r>
              <a:rPr lang="zh-CN" altLang="en-US" sz="2800" b="1" dirty="0">
                <a:latin typeface="Arial" panose="020B0604020202020204" pitchFamily="34" charset="0"/>
              </a:rPr>
              <a:t>人血馒头治不了病，</a:t>
            </a:r>
          </a:p>
          <a:p>
            <a:pPr>
              <a:spcBef>
                <a:spcPct val="50000"/>
              </a:spcBef>
            </a:pPr>
            <a:r>
              <a:rPr lang="zh-CN" altLang="en-US" sz="2800" b="1" dirty="0">
                <a:latin typeface="Arial" panose="020B0604020202020204" pitchFamily="34" charset="0"/>
              </a:rPr>
              <a:t>是革命志士的鲜血制成的。</a:t>
            </a:r>
          </a:p>
        </p:txBody>
      </p:sp>
      <p:sp>
        <p:nvSpPr>
          <p:cNvPr id="83973" name="矩形 61444"/>
          <p:cNvSpPr/>
          <p:nvPr/>
        </p:nvSpPr>
        <p:spPr>
          <a:xfrm>
            <a:off x="304800" y="152400"/>
            <a:ext cx="8001000" cy="584200"/>
          </a:xfrm>
          <a:prstGeom prst="rect">
            <a:avLst/>
          </a:prstGeom>
          <a:noFill/>
          <a:ln w="9525">
            <a:noFill/>
          </a:ln>
        </p:spPr>
        <p:txBody>
          <a:bodyPr>
            <a:spAutoFit/>
          </a:bodyPr>
          <a:lstStyle/>
          <a:p>
            <a:r>
              <a:rPr lang="zh-CN" altLang="en-US" sz="3200" b="1" dirty="0">
                <a:solidFill>
                  <a:srgbClr val="0000CC"/>
                </a:solidFill>
                <a:latin typeface="Arial" panose="020B0604020202020204" pitchFamily="34" charset="0"/>
                <a:ea typeface="黑体" panose="02010609060101010101" pitchFamily="49" charset="-122"/>
              </a:rPr>
              <a:t>片段一    图说“新文化运动”</a:t>
            </a:r>
            <a:r>
              <a:rPr lang="en-US" altLang="zh-CN" sz="3200" b="1" dirty="0">
                <a:solidFill>
                  <a:srgbClr val="0000CC"/>
                </a:solidFill>
                <a:latin typeface="Arial" panose="020B0604020202020204" pitchFamily="34" charset="0"/>
                <a:ea typeface="黑体" panose="02010609060101010101" pitchFamily="49" charset="-122"/>
              </a:rPr>
              <a:t>-----</a:t>
            </a:r>
            <a:r>
              <a:rPr lang="zh-CN" altLang="en-US" sz="3200" b="1" dirty="0">
                <a:solidFill>
                  <a:srgbClr val="0000CC"/>
                </a:solidFill>
                <a:latin typeface="Arial" panose="020B0604020202020204" pitchFamily="34" charset="0"/>
                <a:ea typeface="黑体" panose="02010609060101010101" pitchFamily="49" charset="-122"/>
              </a:rPr>
              <a:t>史料实证</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4" name="图片 133123" descr="176933360"/>
          <p:cNvPicPr>
            <a:picLocks noChangeAspect="1"/>
          </p:cNvPicPr>
          <p:nvPr/>
        </p:nvPicPr>
        <p:blipFill>
          <a:blip r:embed="rId2"/>
          <a:stretch>
            <a:fillRect/>
          </a:stretch>
        </p:blipFill>
        <p:spPr>
          <a:xfrm>
            <a:off x="914400" y="1066800"/>
            <a:ext cx="7127875" cy="4953000"/>
          </a:xfrm>
          <a:prstGeom prst="rect">
            <a:avLst/>
          </a:prstGeom>
          <a:noFill/>
          <a:ln w="9525">
            <a:noFill/>
          </a:ln>
        </p:spPr>
      </p:pic>
      <p:sp>
        <p:nvSpPr>
          <p:cNvPr id="86019" name="矩形 61444"/>
          <p:cNvSpPr/>
          <p:nvPr/>
        </p:nvSpPr>
        <p:spPr>
          <a:xfrm>
            <a:off x="304800" y="228600"/>
            <a:ext cx="8001000" cy="584200"/>
          </a:xfrm>
          <a:prstGeom prst="rect">
            <a:avLst/>
          </a:prstGeom>
          <a:noFill/>
          <a:ln w="9525">
            <a:noFill/>
          </a:ln>
        </p:spPr>
        <p:txBody>
          <a:bodyPr>
            <a:spAutoFit/>
          </a:bodyPr>
          <a:lstStyle/>
          <a:p>
            <a:r>
              <a:rPr lang="zh-CN" altLang="en-US" sz="3200" b="1" dirty="0">
                <a:solidFill>
                  <a:srgbClr val="0000CC"/>
                </a:solidFill>
                <a:latin typeface="Arial" panose="020B0604020202020204" pitchFamily="34" charset="0"/>
                <a:ea typeface="黑体" panose="02010609060101010101" pitchFamily="49" charset="-122"/>
              </a:rPr>
              <a:t>片段一    图说“新文化运动”</a:t>
            </a:r>
            <a:r>
              <a:rPr lang="en-US" altLang="zh-CN" sz="3200" b="1" dirty="0">
                <a:solidFill>
                  <a:srgbClr val="0000CC"/>
                </a:solidFill>
                <a:latin typeface="Arial" panose="020B0604020202020204" pitchFamily="34" charset="0"/>
                <a:ea typeface="黑体" panose="02010609060101010101" pitchFamily="49" charset="-122"/>
              </a:rPr>
              <a:t>-----</a:t>
            </a:r>
            <a:r>
              <a:rPr lang="zh-CN" altLang="en-US" sz="3200" b="1" dirty="0">
                <a:solidFill>
                  <a:srgbClr val="0000CC"/>
                </a:solidFill>
                <a:latin typeface="Arial" panose="020B0604020202020204" pitchFamily="34" charset="0"/>
                <a:ea typeface="黑体" panose="02010609060101010101" pitchFamily="49" charset="-122"/>
              </a:rPr>
              <a:t>史料实证</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33124"/>
                                        </p:tgtEl>
                                        <p:attrNameLst>
                                          <p:attrName>style.visibility</p:attrName>
                                        </p:attrNameLst>
                                      </p:cBhvr>
                                      <p:to>
                                        <p:strVal val="visible"/>
                                      </p:to>
                                    </p:set>
                                    <p:animEffect transition="in" filter="box(in)">
                                      <p:cBhvr>
                                        <p:cTn id="7" dur="500"/>
                                        <p:tgtEl>
                                          <p:spTgt spid="133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文本框 184322"/>
          <p:cNvSpPr txBox="1"/>
          <p:nvPr/>
        </p:nvSpPr>
        <p:spPr>
          <a:xfrm>
            <a:off x="1219200" y="5715000"/>
            <a:ext cx="3787775" cy="519113"/>
          </a:xfrm>
          <a:prstGeom prst="rect">
            <a:avLst/>
          </a:prstGeom>
          <a:noFill/>
          <a:ln w="9525">
            <a:noFill/>
          </a:ln>
        </p:spPr>
        <p:txBody>
          <a:bodyPr>
            <a:spAutoFit/>
          </a:bodyPr>
          <a:lstStyle/>
          <a:p>
            <a:r>
              <a:rPr lang="zh-CN" altLang="en-US" sz="2800" b="1" dirty="0">
                <a:latin typeface="Arial" panose="020B0604020202020204" pitchFamily="34" charset="0"/>
              </a:rPr>
              <a:t>苏格拉底</a:t>
            </a:r>
            <a:endParaRPr lang="zh-CN" altLang="en-US" sz="2800" dirty="0">
              <a:latin typeface="Arial" panose="020B0604020202020204" pitchFamily="34" charset="0"/>
            </a:endParaRPr>
          </a:p>
        </p:txBody>
      </p:sp>
      <p:pic>
        <p:nvPicPr>
          <p:cNvPr id="87043" name="图片 184323" descr="show_mop"/>
          <p:cNvPicPr>
            <a:picLocks noChangeAspect="1"/>
          </p:cNvPicPr>
          <p:nvPr/>
        </p:nvPicPr>
        <p:blipFill>
          <a:blip r:embed="rId3"/>
          <a:stretch>
            <a:fillRect/>
          </a:stretch>
        </p:blipFill>
        <p:spPr>
          <a:xfrm>
            <a:off x="611188" y="765175"/>
            <a:ext cx="3816350" cy="4968875"/>
          </a:xfrm>
          <a:prstGeom prst="rect">
            <a:avLst/>
          </a:prstGeom>
          <a:noFill/>
          <a:ln w="9525">
            <a:noFill/>
          </a:ln>
        </p:spPr>
      </p:pic>
      <p:pic>
        <p:nvPicPr>
          <p:cNvPr id="87044" name="图片 184324" descr="塞万提斯"/>
          <p:cNvPicPr>
            <a:picLocks noChangeAspect="1"/>
          </p:cNvPicPr>
          <p:nvPr/>
        </p:nvPicPr>
        <p:blipFill>
          <a:blip r:embed="rId4"/>
          <a:stretch>
            <a:fillRect/>
          </a:stretch>
        </p:blipFill>
        <p:spPr>
          <a:xfrm>
            <a:off x="4716463" y="765175"/>
            <a:ext cx="3640137" cy="4968875"/>
          </a:xfrm>
          <a:prstGeom prst="rect">
            <a:avLst/>
          </a:prstGeom>
          <a:noFill/>
          <a:ln w="9525">
            <a:noFill/>
          </a:ln>
        </p:spPr>
      </p:pic>
      <p:sp>
        <p:nvSpPr>
          <p:cNvPr id="87045" name="文本框 184325"/>
          <p:cNvSpPr txBox="1"/>
          <p:nvPr/>
        </p:nvSpPr>
        <p:spPr>
          <a:xfrm>
            <a:off x="5795963" y="5805488"/>
            <a:ext cx="2087562" cy="519112"/>
          </a:xfrm>
          <a:prstGeom prst="rect">
            <a:avLst/>
          </a:prstGeom>
          <a:noFill/>
          <a:ln w="9525">
            <a:noFill/>
          </a:ln>
        </p:spPr>
        <p:txBody>
          <a:bodyPr>
            <a:spAutoFit/>
          </a:bodyPr>
          <a:lstStyle/>
          <a:p>
            <a:pPr>
              <a:spcBef>
                <a:spcPct val="50000"/>
              </a:spcBef>
            </a:pPr>
            <a:r>
              <a:rPr lang="zh-CN" altLang="en-US" sz="2800" b="1" dirty="0">
                <a:latin typeface="Arial" panose="020B0604020202020204" pitchFamily="34" charset="0"/>
              </a:rPr>
              <a:t>塞万提斯</a:t>
            </a:r>
          </a:p>
        </p:txBody>
      </p:sp>
      <p:sp>
        <p:nvSpPr>
          <p:cNvPr id="87046" name="矩形 61444"/>
          <p:cNvSpPr/>
          <p:nvPr/>
        </p:nvSpPr>
        <p:spPr>
          <a:xfrm>
            <a:off x="457200" y="152400"/>
            <a:ext cx="8001000" cy="584200"/>
          </a:xfrm>
          <a:prstGeom prst="rect">
            <a:avLst/>
          </a:prstGeom>
          <a:noFill/>
          <a:ln w="9525">
            <a:noFill/>
          </a:ln>
        </p:spPr>
        <p:txBody>
          <a:bodyPr>
            <a:spAutoFit/>
          </a:bodyPr>
          <a:lstStyle/>
          <a:p>
            <a:r>
              <a:rPr lang="zh-CN" altLang="en-US" sz="3200" b="1" dirty="0">
                <a:solidFill>
                  <a:srgbClr val="0000CC"/>
                </a:solidFill>
                <a:latin typeface="Arial" panose="020B0604020202020204" pitchFamily="34" charset="0"/>
                <a:ea typeface="黑体" panose="02010609060101010101" pitchFamily="49" charset="-122"/>
              </a:rPr>
              <a:t>片段一    图说“新文化运动”</a:t>
            </a:r>
            <a:r>
              <a:rPr lang="en-US" altLang="zh-CN" sz="3200" b="1" dirty="0">
                <a:solidFill>
                  <a:srgbClr val="0000CC"/>
                </a:solidFill>
                <a:latin typeface="Arial" panose="020B0604020202020204" pitchFamily="34" charset="0"/>
                <a:ea typeface="黑体" panose="02010609060101010101" pitchFamily="49" charset="-122"/>
              </a:rPr>
              <a:t>-----</a:t>
            </a:r>
            <a:r>
              <a:rPr lang="zh-CN" altLang="en-US" sz="3200" b="1" dirty="0">
                <a:solidFill>
                  <a:srgbClr val="0000CC"/>
                </a:solidFill>
                <a:latin typeface="Arial" panose="020B0604020202020204" pitchFamily="34" charset="0"/>
                <a:ea typeface="黑体" panose="02010609060101010101" pitchFamily="49" charset="-122"/>
              </a:rPr>
              <a:t>史料实证</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图片 186370" descr="4f3b72f2t7388ed81c7c2&amp;690"/>
          <p:cNvPicPr>
            <a:picLocks noChangeAspect="1"/>
          </p:cNvPicPr>
          <p:nvPr/>
        </p:nvPicPr>
        <p:blipFill>
          <a:blip r:embed="rId3"/>
          <a:stretch>
            <a:fillRect/>
          </a:stretch>
        </p:blipFill>
        <p:spPr>
          <a:xfrm>
            <a:off x="4548188" y="838200"/>
            <a:ext cx="3681412" cy="4889500"/>
          </a:xfrm>
          <a:prstGeom prst="rect">
            <a:avLst/>
          </a:prstGeom>
          <a:noFill/>
          <a:ln w="9525">
            <a:noFill/>
          </a:ln>
        </p:spPr>
      </p:pic>
      <p:sp>
        <p:nvSpPr>
          <p:cNvPr id="88067" name="文本框 186371"/>
          <p:cNvSpPr txBox="1"/>
          <p:nvPr/>
        </p:nvSpPr>
        <p:spPr>
          <a:xfrm>
            <a:off x="3581400" y="5715000"/>
            <a:ext cx="2735263" cy="701675"/>
          </a:xfrm>
          <a:prstGeom prst="rect">
            <a:avLst/>
          </a:prstGeom>
          <a:noFill/>
          <a:ln w="9525">
            <a:noFill/>
          </a:ln>
        </p:spPr>
        <p:txBody>
          <a:bodyPr>
            <a:spAutoFit/>
          </a:bodyPr>
          <a:lstStyle/>
          <a:p>
            <a:r>
              <a:rPr lang="zh-CN" altLang="en-US" sz="4000" b="1" dirty="0">
                <a:latin typeface="楷体" panose="02010609060101010101" pitchFamily="49" charset="-122"/>
                <a:ea typeface="楷体" panose="02010609060101010101" pitchFamily="49" charset="-122"/>
              </a:rPr>
              <a:t> 老子</a:t>
            </a:r>
          </a:p>
        </p:txBody>
      </p:sp>
      <p:pic>
        <p:nvPicPr>
          <p:cNvPr id="88068" name="图片 186374" descr="4f3b72f2t738b3920f79d&amp;690"/>
          <p:cNvPicPr>
            <a:picLocks noChangeAspect="1"/>
          </p:cNvPicPr>
          <p:nvPr/>
        </p:nvPicPr>
        <p:blipFill>
          <a:blip r:embed="rId4"/>
          <a:stretch>
            <a:fillRect/>
          </a:stretch>
        </p:blipFill>
        <p:spPr>
          <a:xfrm>
            <a:off x="533400" y="838200"/>
            <a:ext cx="3946525" cy="4876800"/>
          </a:xfrm>
          <a:prstGeom prst="rect">
            <a:avLst/>
          </a:prstGeom>
          <a:noFill/>
          <a:ln w="9525">
            <a:noFill/>
          </a:ln>
        </p:spPr>
      </p:pic>
      <p:sp>
        <p:nvSpPr>
          <p:cNvPr id="88069" name="矩形 61444"/>
          <p:cNvSpPr/>
          <p:nvPr/>
        </p:nvSpPr>
        <p:spPr>
          <a:xfrm>
            <a:off x="381000" y="228600"/>
            <a:ext cx="8001000" cy="584200"/>
          </a:xfrm>
          <a:prstGeom prst="rect">
            <a:avLst/>
          </a:prstGeom>
          <a:noFill/>
          <a:ln w="9525">
            <a:noFill/>
          </a:ln>
        </p:spPr>
        <p:txBody>
          <a:bodyPr>
            <a:spAutoFit/>
          </a:bodyPr>
          <a:lstStyle/>
          <a:p>
            <a:r>
              <a:rPr lang="zh-CN" altLang="en-US" sz="3200" b="1" dirty="0">
                <a:solidFill>
                  <a:srgbClr val="0000CC"/>
                </a:solidFill>
                <a:latin typeface="Arial" panose="020B0604020202020204" pitchFamily="34" charset="0"/>
                <a:ea typeface="黑体" panose="02010609060101010101" pitchFamily="49" charset="-122"/>
              </a:rPr>
              <a:t>片段一    图说“新文化运动”</a:t>
            </a:r>
            <a:r>
              <a:rPr lang="en-US" altLang="zh-CN" sz="3200" b="1" dirty="0">
                <a:solidFill>
                  <a:srgbClr val="0000CC"/>
                </a:solidFill>
                <a:latin typeface="Arial" panose="020B0604020202020204" pitchFamily="34" charset="0"/>
                <a:ea typeface="黑体" panose="02010609060101010101" pitchFamily="49" charset="-122"/>
              </a:rPr>
              <a:t>-----</a:t>
            </a:r>
            <a:r>
              <a:rPr lang="zh-CN" altLang="en-US" sz="3200" b="1" dirty="0">
                <a:solidFill>
                  <a:srgbClr val="0000CC"/>
                </a:solidFill>
                <a:latin typeface="Arial" panose="020B0604020202020204" pitchFamily="34" charset="0"/>
                <a:ea typeface="黑体" panose="02010609060101010101" pitchFamily="49" charset="-122"/>
              </a:rPr>
              <a:t>史料实证</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144" name="表格 47143"/>
          <p:cNvGraphicFramePr/>
          <p:nvPr/>
        </p:nvGraphicFramePr>
        <p:xfrm>
          <a:off x="266700" y="1801813"/>
          <a:ext cx="8642350" cy="4656135"/>
        </p:xfrm>
        <a:graphic>
          <a:graphicData uri="http://schemas.openxmlformats.org/drawingml/2006/table">
            <a:tbl>
              <a:tblPr/>
              <a:tblGrid>
                <a:gridCol w="2146300"/>
                <a:gridCol w="6496050"/>
              </a:tblGrid>
              <a:tr h="333352">
                <a:tc rowSpan="3">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1800" kern="1200">
                          <a:solidFill>
                            <a:schemeClr val="tx1"/>
                          </a:solidFill>
                          <a:latin typeface="+mn-lt"/>
                          <a:ea typeface="+mn-ea"/>
                          <a:cs typeface="+mn-cs"/>
                        </a:defRPr>
                      </a:lvl5pPr>
                    </a:lstStyle>
                    <a:p>
                      <a:pPr marL="0" lvl="0" indent="0" algn="ctr" eaLnBrk="1" fontAlgn="ctr" hangingPunct="1">
                        <a:spcBef>
                          <a:spcPct val="0"/>
                        </a:spcBef>
                        <a:buNone/>
                      </a:pPr>
                      <a:r>
                        <a:rPr lang="zh-CN" altLang="en-US" sz="2100" b="1" dirty="0">
                          <a:solidFill>
                            <a:srgbClr val="000000"/>
                          </a:solidFill>
                        </a:rPr>
                        <a:t>获取和解读信息</a:t>
                      </a:r>
                      <a:endParaRPr lang="zh-CN" altLang="en-US" sz="2100" b="1" dirty="0">
                        <a:solidFill>
                          <a:srgbClr val="000000"/>
                        </a:solidFill>
                        <a:latin typeface="微软雅黑" panose="020B0503020204020204" pitchFamily="34" charset="-122"/>
                        <a:ea typeface="微软雅黑" panose="020B0503020204020204" pitchFamily="34" charset="-122"/>
                      </a:endParaRPr>
                    </a:p>
                  </a:txBody>
                  <a:tcPr marL="6849" marR="6849" marT="684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1800" kern="1200">
                          <a:solidFill>
                            <a:schemeClr val="tx1"/>
                          </a:solidFill>
                          <a:latin typeface="+mn-lt"/>
                          <a:ea typeface="+mn-ea"/>
                          <a:cs typeface="+mn-cs"/>
                        </a:defRPr>
                      </a:lvl5pPr>
                    </a:lstStyle>
                    <a:p>
                      <a:pPr marL="0" lvl="0" indent="0" eaLnBrk="1" fontAlgn="ctr" hangingPunct="1">
                        <a:spcBef>
                          <a:spcPct val="0"/>
                        </a:spcBef>
                        <a:buNone/>
                      </a:pPr>
                      <a:r>
                        <a:rPr lang="en-US" altLang="zh-CN" sz="2100" b="1"/>
                        <a:t>1</a:t>
                      </a:r>
                      <a:r>
                        <a:rPr lang="zh-CN" altLang="en-US" sz="2100" b="1"/>
                        <a:t>、理解试题提供的图文材料和考试要求</a:t>
                      </a:r>
                      <a:endParaRPr lang="zh-CN" altLang="en-US" sz="2100" b="1">
                        <a:latin typeface="微软雅黑" panose="020B0503020204020204" pitchFamily="34" charset="-122"/>
                        <a:ea typeface="微软雅黑" panose="020B0503020204020204" pitchFamily="34" charset="-122"/>
                      </a:endParaRPr>
                    </a:p>
                  </a:txBody>
                  <a:tcPr marL="6849" marR="6849" marT="684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27003">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1800" kern="1200">
                          <a:solidFill>
                            <a:schemeClr val="tx1"/>
                          </a:solidFill>
                          <a:latin typeface="+mn-lt"/>
                          <a:ea typeface="+mn-ea"/>
                          <a:cs typeface="+mn-cs"/>
                        </a:defRPr>
                      </a:lvl5pPr>
                    </a:lstStyle>
                    <a:p>
                      <a:pPr marL="0" lvl="0" indent="0" eaLnBrk="1" fontAlgn="ctr" hangingPunct="1">
                        <a:spcBef>
                          <a:spcPct val="0"/>
                        </a:spcBef>
                        <a:buNone/>
                      </a:pPr>
                      <a:r>
                        <a:rPr lang="en-US" altLang="zh-CN" sz="2100" b="1" dirty="0"/>
                        <a:t>2</a:t>
                      </a:r>
                      <a:r>
                        <a:rPr lang="zh-CN" altLang="en-US" sz="2100" b="1" dirty="0"/>
                        <a:t>、理解材料，最大限度地获取有效信息</a:t>
                      </a:r>
                      <a:endParaRPr lang="zh-CN" altLang="en-US" sz="2100" b="1" dirty="0">
                        <a:latin typeface="微软雅黑" panose="020B0503020204020204" pitchFamily="34" charset="-122"/>
                        <a:ea typeface="微软雅黑" panose="020B0503020204020204" pitchFamily="34" charset="-122"/>
                      </a:endParaRPr>
                    </a:p>
                  </a:txBody>
                  <a:tcPr marL="6849" marR="6849" marT="684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66693">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1800" kern="1200">
                          <a:solidFill>
                            <a:schemeClr val="tx1"/>
                          </a:solidFill>
                          <a:latin typeface="+mn-lt"/>
                          <a:ea typeface="+mn-ea"/>
                          <a:cs typeface="+mn-cs"/>
                        </a:defRPr>
                      </a:lvl5pPr>
                    </a:lstStyle>
                    <a:p>
                      <a:pPr marL="0" lvl="0" indent="0" eaLnBrk="1" fontAlgn="ctr" hangingPunct="1">
                        <a:spcBef>
                          <a:spcPct val="0"/>
                        </a:spcBef>
                        <a:buNone/>
                      </a:pPr>
                      <a:r>
                        <a:rPr lang="en-US" altLang="zh-CN" sz="2100" b="1"/>
                        <a:t>3</a:t>
                      </a:r>
                      <a:r>
                        <a:rPr lang="zh-CN" altLang="en-US" sz="2100" b="1" dirty="0"/>
                        <a:t>、对有效信息进行完整、准确、合理的解读</a:t>
                      </a:r>
                      <a:endParaRPr lang="zh-CN" altLang="en-US" sz="2100" b="1" dirty="0">
                        <a:latin typeface="微软雅黑" panose="020B0503020204020204" pitchFamily="34" charset="-122"/>
                        <a:ea typeface="微软雅黑" panose="020B0503020204020204" pitchFamily="34" charset="-122"/>
                      </a:endParaRPr>
                    </a:p>
                  </a:txBody>
                  <a:tcPr marL="6849" marR="6849" marT="684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32082">
                <a:tc rowSpan="3">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1800" kern="1200">
                          <a:solidFill>
                            <a:schemeClr val="tx1"/>
                          </a:solidFill>
                          <a:latin typeface="+mn-lt"/>
                          <a:ea typeface="+mn-ea"/>
                          <a:cs typeface="+mn-cs"/>
                        </a:defRPr>
                      </a:lvl5pPr>
                    </a:lstStyle>
                    <a:p>
                      <a:pPr marL="0" lvl="0" indent="0" algn="ctr" eaLnBrk="1" fontAlgn="ctr" hangingPunct="1">
                        <a:spcBef>
                          <a:spcPct val="0"/>
                        </a:spcBef>
                        <a:buNone/>
                      </a:pPr>
                      <a:r>
                        <a:rPr lang="zh-CN" altLang="en-US" sz="2100" b="1" dirty="0">
                          <a:solidFill>
                            <a:srgbClr val="000000"/>
                          </a:solidFill>
                        </a:rPr>
                        <a:t>调动和运用知识</a:t>
                      </a:r>
                      <a:endParaRPr lang="zh-CN" altLang="en-US" sz="2100" b="1" dirty="0">
                        <a:solidFill>
                          <a:srgbClr val="000000"/>
                        </a:solidFill>
                        <a:latin typeface="微软雅黑" panose="020B0503020204020204" pitchFamily="34" charset="-122"/>
                        <a:ea typeface="微软雅黑" panose="020B0503020204020204" pitchFamily="34" charset="-122"/>
                      </a:endParaRPr>
                    </a:p>
                  </a:txBody>
                  <a:tcPr marL="6849" marR="6849" marT="684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1800" kern="1200">
                          <a:solidFill>
                            <a:schemeClr val="tx1"/>
                          </a:solidFill>
                          <a:latin typeface="+mn-lt"/>
                          <a:ea typeface="+mn-ea"/>
                          <a:cs typeface="+mn-cs"/>
                        </a:defRPr>
                      </a:lvl5pPr>
                    </a:lstStyle>
                    <a:p>
                      <a:pPr marL="0" lvl="0" indent="0" eaLnBrk="1" fontAlgn="ctr" hangingPunct="1">
                        <a:spcBef>
                          <a:spcPct val="0"/>
                        </a:spcBef>
                        <a:buNone/>
                      </a:pPr>
                      <a:r>
                        <a:rPr lang="en-US" altLang="zh-CN" sz="2100" b="1"/>
                        <a:t>1</a:t>
                      </a:r>
                      <a:r>
                        <a:rPr lang="zh-CN" altLang="en-US" sz="2100" b="1" dirty="0"/>
                        <a:t>、</a:t>
                      </a:r>
                      <a:r>
                        <a:rPr lang="zh-CN" altLang="en-US" sz="2100" b="1" dirty="0">
                          <a:solidFill>
                            <a:srgbClr val="0000FF"/>
                          </a:solidFill>
                        </a:rPr>
                        <a:t>辨别历史事物和历史解释</a:t>
                      </a:r>
                      <a:endParaRPr lang="zh-CN" altLang="en-US" sz="2100" b="1" dirty="0">
                        <a:solidFill>
                          <a:srgbClr val="0000FF"/>
                        </a:solidFill>
                        <a:latin typeface="微软雅黑" panose="020B0503020204020204" pitchFamily="34" charset="-122"/>
                        <a:ea typeface="微软雅黑" panose="020B0503020204020204" pitchFamily="34" charset="-122"/>
                      </a:endParaRPr>
                    </a:p>
                  </a:txBody>
                  <a:tcPr marL="6849" marR="6849" marT="684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33352">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1800" kern="1200">
                          <a:solidFill>
                            <a:schemeClr val="tx1"/>
                          </a:solidFill>
                          <a:latin typeface="+mn-lt"/>
                          <a:ea typeface="+mn-ea"/>
                          <a:cs typeface="+mn-cs"/>
                        </a:defRPr>
                      </a:lvl5pPr>
                    </a:lstStyle>
                    <a:p>
                      <a:pPr marL="0" lvl="0" indent="0" eaLnBrk="1" fontAlgn="ctr" hangingPunct="1">
                        <a:spcBef>
                          <a:spcPct val="0"/>
                        </a:spcBef>
                        <a:buNone/>
                      </a:pPr>
                      <a:r>
                        <a:rPr lang="en-US" altLang="zh-CN" sz="2100" b="1"/>
                        <a:t>2</a:t>
                      </a:r>
                      <a:r>
                        <a:rPr lang="zh-CN" altLang="en-US" sz="2100" b="1" dirty="0"/>
                        <a:t>、</a:t>
                      </a:r>
                      <a:r>
                        <a:rPr lang="zh-CN" altLang="en-US" sz="2100" b="1" dirty="0">
                          <a:solidFill>
                            <a:srgbClr val="0000FF"/>
                          </a:solidFill>
                        </a:rPr>
                        <a:t>理解历史事实，分析历史结论</a:t>
                      </a:r>
                      <a:endParaRPr lang="zh-CN" altLang="en-US" sz="2100" b="1" dirty="0">
                        <a:solidFill>
                          <a:srgbClr val="0000FF"/>
                        </a:solidFill>
                        <a:latin typeface="微软雅黑" panose="020B0503020204020204" pitchFamily="34" charset="-122"/>
                        <a:ea typeface="微软雅黑" panose="020B0503020204020204" pitchFamily="34" charset="-122"/>
                      </a:endParaRPr>
                    </a:p>
                  </a:txBody>
                  <a:tcPr marL="6849" marR="6849" marT="684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33352">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1800" kern="1200">
                          <a:solidFill>
                            <a:schemeClr val="tx1"/>
                          </a:solidFill>
                          <a:latin typeface="+mn-lt"/>
                          <a:ea typeface="+mn-ea"/>
                          <a:cs typeface="+mn-cs"/>
                        </a:defRPr>
                      </a:lvl5pPr>
                    </a:lstStyle>
                    <a:p>
                      <a:pPr marL="0" lvl="0" indent="0" eaLnBrk="1" fontAlgn="ctr" hangingPunct="1">
                        <a:spcBef>
                          <a:spcPct val="0"/>
                        </a:spcBef>
                        <a:buNone/>
                      </a:pPr>
                      <a:r>
                        <a:rPr lang="en-US" altLang="zh-CN" sz="2100" b="1"/>
                        <a:t>3</a:t>
                      </a:r>
                      <a:r>
                        <a:rPr lang="zh-CN" altLang="en-US" sz="2100" b="1" dirty="0"/>
                        <a:t>、说明和证明历史现象和历史观点</a:t>
                      </a:r>
                      <a:endParaRPr lang="zh-CN" altLang="en-US" sz="2100" b="1" dirty="0">
                        <a:latin typeface="微软雅黑" panose="020B0503020204020204" pitchFamily="34" charset="-122"/>
                        <a:ea typeface="微软雅黑" panose="020B0503020204020204" pitchFamily="34" charset="-122"/>
                      </a:endParaRPr>
                    </a:p>
                  </a:txBody>
                  <a:tcPr marL="6849" marR="6849" marT="684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31764">
                <a:tc rowSpan="3">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1800" kern="1200">
                          <a:solidFill>
                            <a:schemeClr val="tx1"/>
                          </a:solidFill>
                          <a:latin typeface="+mn-lt"/>
                          <a:ea typeface="+mn-ea"/>
                          <a:cs typeface="+mn-cs"/>
                        </a:defRPr>
                      </a:lvl5pPr>
                    </a:lstStyle>
                    <a:p>
                      <a:pPr marL="0" lvl="0" indent="0" algn="ctr" eaLnBrk="1" fontAlgn="ctr" hangingPunct="1">
                        <a:spcBef>
                          <a:spcPct val="0"/>
                        </a:spcBef>
                        <a:buNone/>
                      </a:pPr>
                      <a:r>
                        <a:rPr lang="zh-CN" altLang="en-US" sz="2100" b="1" dirty="0">
                          <a:solidFill>
                            <a:srgbClr val="000000"/>
                          </a:solidFill>
                        </a:rPr>
                        <a:t>描述和阐释事物</a:t>
                      </a:r>
                      <a:endParaRPr lang="zh-CN" altLang="en-US" sz="2100" b="1" dirty="0">
                        <a:solidFill>
                          <a:srgbClr val="000000"/>
                        </a:solidFill>
                        <a:latin typeface="微软雅黑" panose="020B0503020204020204" pitchFamily="34" charset="-122"/>
                        <a:ea typeface="微软雅黑" panose="020B0503020204020204" pitchFamily="34" charset="-122"/>
                      </a:endParaRPr>
                    </a:p>
                  </a:txBody>
                  <a:tcPr marL="6849" marR="6849" marT="684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1800" kern="1200">
                          <a:solidFill>
                            <a:schemeClr val="tx1"/>
                          </a:solidFill>
                          <a:latin typeface="+mn-lt"/>
                          <a:ea typeface="+mn-ea"/>
                          <a:cs typeface="+mn-cs"/>
                        </a:defRPr>
                      </a:lvl5pPr>
                    </a:lstStyle>
                    <a:p>
                      <a:pPr marL="0" lvl="0" indent="0" eaLnBrk="1" fontAlgn="ctr" hangingPunct="1">
                        <a:spcBef>
                          <a:spcPct val="0"/>
                        </a:spcBef>
                        <a:buNone/>
                      </a:pPr>
                      <a:r>
                        <a:rPr lang="en-US" altLang="zh-CN" sz="2100" b="1"/>
                        <a:t>1</a:t>
                      </a:r>
                      <a:r>
                        <a:rPr lang="zh-CN" altLang="en-US" sz="2100" b="1" dirty="0"/>
                        <a:t>、客观叙述历史事物</a:t>
                      </a:r>
                      <a:endParaRPr lang="zh-CN" altLang="en-US" sz="2100" b="1" dirty="0">
                        <a:latin typeface="微软雅黑" panose="020B0503020204020204" pitchFamily="34" charset="-122"/>
                        <a:ea typeface="微软雅黑" panose="020B0503020204020204" pitchFamily="34" charset="-122"/>
                      </a:endParaRPr>
                    </a:p>
                  </a:txBody>
                  <a:tcPr marL="6849" marR="6849" marT="684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31765">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1800" kern="1200">
                          <a:solidFill>
                            <a:schemeClr val="tx1"/>
                          </a:solidFill>
                          <a:latin typeface="+mn-lt"/>
                          <a:ea typeface="+mn-ea"/>
                          <a:cs typeface="+mn-cs"/>
                        </a:defRPr>
                      </a:lvl5pPr>
                    </a:lstStyle>
                    <a:p>
                      <a:pPr marL="0" lvl="0" indent="0" eaLnBrk="1" fontAlgn="ctr" hangingPunct="1">
                        <a:spcBef>
                          <a:spcPct val="0"/>
                        </a:spcBef>
                        <a:buNone/>
                      </a:pPr>
                      <a:r>
                        <a:rPr lang="en-US" altLang="zh-CN" sz="2100" b="1" dirty="0"/>
                        <a:t>2</a:t>
                      </a:r>
                      <a:r>
                        <a:rPr lang="zh-CN" altLang="en-US" sz="2100" b="1" dirty="0"/>
                        <a:t>、准确描述和解释历史事物的特征</a:t>
                      </a:r>
                      <a:endParaRPr lang="zh-CN" altLang="en-US" sz="2100" b="1" dirty="0">
                        <a:latin typeface="微软雅黑" panose="020B0503020204020204" pitchFamily="34" charset="-122"/>
                        <a:ea typeface="微软雅黑" panose="020B0503020204020204" pitchFamily="34" charset="-122"/>
                      </a:endParaRPr>
                    </a:p>
                  </a:txBody>
                  <a:tcPr marL="6849" marR="6849" marT="684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66693">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1800" kern="1200">
                          <a:solidFill>
                            <a:schemeClr val="tx1"/>
                          </a:solidFill>
                          <a:latin typeface="+mn-lt"/>
                          <a:ea typeface="+mn-ea"/>
                          <a:cs typeface="+mn-cs"/>
                        </a:defRPr>
                      </a:lvl5pPr>
                    </a:lstStyle>
                    <a:p>
                      <a:pPr marL="0" lvl="0" indent="0" eaLnBrk="1" fontAlgn="ctr" hangingPunct="1">
                        <a:spcBef>
                          <a:spcPct val="0"/>
                        </a:spcBef>
                        <a:buNone/>
                      </a:pPr>
                      <a:r>
                        <a:rPr lang="en-US" altLang="zh-CN" sz="2100" b="1" dirty="0"/>
                        <a:t>3</a:t>
                      </a:r>
                      <a:r>
                        <a:rPr lang="zh-CN" altLang="en-US" sz="2100" b="1" dirty="0"/>
                        <a:t>、认识历史事物的本质和规律，并做出正确的阐释</a:t>
                      </a:r>
                      <a:endParaRPr lang="zh-CN" altLang="en-US" sz="2100" b="1" dirty="0">
                        <a:latin typeface="微软雅黑" panose="020B0503020204020204" pitchFamily="34" charset="-122"/>
                        <a:ea typeface="微软雅黑" panose="020B0503020204020204" pitchFamily="34" charset="-122"/>
                      </a:endParaRPr>
                    </a:p>
                  </a:txBody>
                  <a:tcPr marL="6849" marR="6849" marT="684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66693">
                <a:tc rowSpan="3">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1800" kern="1200">
                          <a:solidFill>
                            <a:schemeClr val="tx1"/>
                          </a:solidFill>
                          <a:latin typeface="+mn-lt"/>
                          <a:ea typeface="+mn-ea"/>
                          <a:cs typeface="+mn-cs"/>
                        </a:defRPr>
                      </a:lvl5pPr>
                    </a:lstStyle>
                    <a:p>
                      <a:pPr marL="0" lvl="0" indent="0" algn="ctr" eaLnBrk="1" fontAlgn="ctr" hangingPunct="1">
                        <a:spcBef>
                          <a:spcPct val="0"/>
                        </a:spcBef>
                        <a:buNone/>
                      </a:pPr>
                      <a:r>
                        <a:rPr lang="zh-CN" altLang="en-US" sz="2100" b="1" dirty="0">
                          <a:solidFill>
                            <a:srgbClr val="000000"/>
                          </a:solidFill>
                        </a:rPr>
                        <a:t>论证和探讨问题</a:t>
                      </a:r>
                      <a:endParaRPr lang="zh-CN" altLang="en-US" sz="2100" b="1" dirty="0">
                        <a:solidFill>
                          <a:srgbClr val="000000"/>
                        </a:solidFill>
                        <a:latin typeface="微软雅黑" panose="020B0503020204020204" pitchFamily="34" charset="-122"/>
                        <a:ea typeface="微软雅黑" panose="020B0503020204020204" pitchFamily="34" charset="-122"/>
                      </a:endParaRPr>
                    </a:p>
                  </a:txBody>
                  <a:tcPr marL="6849" marR="6849" marT="684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1800" kern="1200">
                          <a:solidFill>
                            <a:schemeClr val="tx1"/>
                          </a:solidFill>
                          <a:latin typeface="+mn-lt"/>
                          <a:ea typeface="+mn-ea"/>
                          <a:cs typeface="+mn-cs"/>
                        </a:defRPr>
                      </a:lvl5pPr>
                    </a:lstStyle>
                    <a:p>
                      <a:pPr marL="0" lvl="0" indent="0" eaLnBrk="1" fontAlgn="ctr" hangingPunct="1">
                        <a:spcBef>
                          <a:spcPct val="0"/>
                        </a:spcBef>
                        <a:buNone/>
                      </a:pPr>
                      <a:r>
                        <a:rPr lang="en-US" altLang="zh-CN" sz="2100" b="1"/>
                        <a:t>1</a:t>
                      </a:r>
                      <a:r>
                        <a:rPr lang="zh-CN" altLang="en-US" sz="2100" b="1" dirty="0"/>
                        <a:t>、运用判断、比较、归纳的方法论证历史问题</a:t>
                      </a:r>
                      <a:endParaRPr lang="zh-CN" altLang="en-US" sz="2100" b="1" dirty="0">
                        <a:latin typeface="微软雅黑" panose="020B0503020204020204" pitchFamily="34" charset="-122"/>
                        <a:ea typeface="微软雅黑" panose="020B0503020204020204" pitchFamily="34" charset="-122"/>
                      </a:endParaRPr>
                    </a:p>
                  </a:txBody>
                  <a:tcPr marL="6849" marR="6849" marT="684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66693">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1800" kern="1200">
                          <a:solidFill>
                            <a:schemeClr val="tx1"/>
                          </a:solidFill>
                          <a:latin typeface="+mn-lt"/>
                          <a:ea typeface="+mn-ea"/>
                          <a:cs typeface="+mn-cs"/>
                        </a:defRPr>
                      </a:lvl5pPr>
                    </a:lstStyle>
                    <a:p>
                      <a:pPr marL="0" lvl="0" indent="0" eaLnBrk="1" fontAlgn="ctr" hangingPunct="1">
                        <a:spcBef>
                          <a:spcPct val="0"/>
                        </a:spcBef>
                        <a:buNone/>
                      </a:pPr>
                      <a:r>
                        <a:rPr lang="en-US" altLang="zh-CN" sz="2100" b="1"/>
                        <a:t>2</a:t>
                      </a:r>
                      <a:r>
                        <a:rPr lang="zh-CN" altLang="en-US" sz="2100" b="1" dirty="0"/>
                        <a:t>、运用批判、借鉴、引用的方式评论历史观点</a:t>
                      </a:r>
                      <a:endParaRPr lang="zh-CN" altLang="en-US" sz="2100" b="1" dirty="0">
                        <a:latin typeface="微软雅黑" panose="020B0503020204020204" pitchFamily="34" charset="-122"/>
                        <a:ea typeface="微软雅黑" panose="020B0503020204020204" pitchFamily="34" charset="-122"/>
                      </a:endParaRPr>
                    </a:p>
                  </a:txBody>
                  <a:tcPr marL="6849" marR="6849" marT="684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66693">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1800" kern="1200">
                          <a:solidFill>
                            <a:schemeClr val="tx1"/>
                          </a:solidFill>
                          <a:latin typeface="+mn-lt"/>
                          <a:ea typeface="+mn-ea"/>
                          <a:cs typeface="+mn-cs"/>
                        </a:defRPr>
                      </a:lvl5pPr>
                    </a:lstStyle>
                    <a:p>
                      <a:pPr marL="0" lvl="0" indent="0" eaLnBrk="1" fontAlgn="ctr" hangingPunct="1">
                        <a:spcBef>
                          <a:spcPct val="0"/>
                        </a:spcBef>
                        <a:buNone/>
                      </a:pPr>
                      <a:r>
                        <a:rPr lang="en-US" altLang="zh-CN" sz="2100" b="1"/>
                        <a:t>3</a:t>
                      </a:r>
                      <a:r>
                        <a:rPr lang="zh-CN" altLang="en-US" sz="2100" b="1" dirty="0"/>
                        <a:t>、独立地对历史问题和历史观点提出不同看法</a:t>
                      </a:r>
                      <a:endParaRPr lang="zh-CN" altLang="en-US" sz="2100" b="1" dirty="0">
                        <a:latin typeface="微软雅黑" panose="020B0503020204020204" pitchFamily="34" charset="-122"/>
                        <a:ea typeface="微软雅黑" panose="020B0503020204020204" pitchFamily="34" charset="-122"/>
                      </a:endParaRPr>
                    </a:p>
                  </a:txBody>
                  <a:tcPr marL="6849" marR="6849" marT="684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20515" name="矩形 2"/>
          <p:cNvSpPr/>
          <p:nvPr/>
        </p:nvSpPr>
        <p:spPr>
          <a:xfrm>
            <a:off x="5240338" y="1017588"/>
            <a:ext cx="3840162" cy="522287"/>
          </a:xfrm>
          <a:prstGeom prst="rect">
            <a:avLst/>
          </a:prstGeom>
          <a:solidFill>
            <a:srgbClr val="C00000"/>
          </a:solidFill>
          <a:ln w="9525">
            <a:noFill/>
          </a:ln>
        </p:spPr>
        <p:txBody>
          <a:bodyPr>
            <a:spAutoFit/>
          </a:bodyPr>
          <a:lstStyle/>
          <a:p>
            <a:pPr eaLnBrk="0" hangingPunct="0">
              <a:spcBef>
                <a:spcPts val="590"/>
              </a:spcBef>
              <a:spcAft>
                <a:spcPts val="590"/>
              </a:spcAft>
            </a:pPr>
            <a:r>
              <a:rPr lang="zh-CN" altLang="en-US" sz="2800" dirty="0">
                <a:solidFill>
                  <a:schemeClr val="bg1"/>
                </a:solidFill>
                <a:latin typeface="宋体" panose="02010600030101010101" pitchFamily="2" charset="-122"/>
              </a:rPr>
              <a:t>四大能力 十二项要求</a:t>
            </a:r>
          </a:p>
        </p:txBody>
      </p:sp>
      <p:sp>
        <p:nvSpPr>
          <p:cNvPr id="20516" name="矩形 2"/>
          <p:cNvSpPr/>
          <p:nvPr/>
        </p:nvSpPr>
        <p:spPr>
          <a:xfrm>
            <a:off x="158750" y="496888"/>
            <a:ext cx="4108450" cy="646112"/>
          </a:xfrm>
          <a:prstGeom prst="rect">
            <a:avLst/>
          </a:prstGeom>
          <a:noFill/>
          <a:ln w="9525">
            <a:noFill/>
          </a:ln>
        </p:spPr>
        <p:txBody>
          <a:bodyPr wrap="none">
            <a:spAutoFit/>
          </a:bodyPr>
          <a:lstStyle/>
          <a:p>
            <a:r>
              <a:rPr lang="zh-CN" altLang="en-US" sz="3600" dirty="0">
                <a:solidFill>
                  <a:srgbClr val="000000"/>
                </a:solidFill>
                <a:latin typeface="楷体" panose="02010609060101010101" pitchFamily="49" charset="-122"/>
                <a:ea typeface="楷体" panose="02010609060101010101" pitchFamily="49" charset="-122"/>
              </a:rPr>
              <a:t>一、研考纲明方向 </a:t>
            </a:r>
            <a:endParaRPr lang="zh-CN" altLang="en-US" dirty="0">
              <a:latin typeface="楷体" panose="02010609060101010101" pitchFamily="49" charset="-122"/>
              <a:ea typeface="楷体" panose="02010609060101010101" pitchFamily="49" charset="-122"/>
            </a:endParaRPr>
          </a:p>
        </p:txBody>
      </p:sp>
    </p:spTree>
  </p:cSld>
  <p:clrMapOvr>
    <a:masterClrMapping/>
  </p:clrMapOvr>
  <p:transition spd="med">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图片 60419" descr="1599059342793585283"/>
          <p:cNvPicPr>
            <a:picLocks noChangeAspect="1"/>
          </p:cNvPicPr>
          <p:nvPr/>
        </p:nvPicPr>
        <p:blipFill>
          <a:blip r:embed="rId2"/>
          <a:stretch>
            <a:fillRect/>
          </a:stretch>
        </p:blipFill>
        <p:spPr>
          <a:xfrm>
            <a:off x="254000" y="812800"/>
            <a:ext cx="6146800" cy="4597400"/>
          </a:xfrm>
          <a:prstGeom prst="rect">
            <a:avLst/>
          </a:prstGeom>
          <a:noFill/>
          <a:ln w="9525">
            <a:noFill/>
          </a:ln>
        </p:spPr>
      </p:pic>
      <p:sp>
        <p:nvSpPr>
          <p:cNvPr id="89091" name="矩形 60420"/>
          <p:cNvSpPr/>
          <p:nvPr/>
        </p:nvSpPr>
        <p:spPr>
          <a:xfrm>
            <a:off x="6508750" y="2132013"/>
            <a:ext cx="2635250" cy="457200"/>
          </a:xfrm>
          <a:prstGeom prst="rect">
            <a:avLst/>
          </a:prstGeom>
          <a:noFill/>
          <a:ln w="9525">
            <a:noFill/>
          </a:ln>
        </p:spPr>
        <p:txBody>
          <a:bodyPr wrap="none">
            <a:spAutoFit/>
          </a:bodyPr>
          <a:lstStyle/>
          <a:p>
            <a:r>
              <a:rPr lang="zh-CN" altLang="en-US" sz="2400" b="1" dirty="0">
                <a:latin typeface="Arial" panose="020B0604020202020204" pitchFamily="34" charset="0"/>
              </a:rPr>
              <a:t>油画</a:t>
            </a:r>
            <a:r>
              <a:rPr lang="en-US" altLang="zh-CN" sz="2400" b="1" dirty="0">
                <a:latin typeface="Arial" panose="020B0604020202020204" pitchFamily="34" charset="0"/>
              </a:rPr>
              <a:t>《</a:t>
            </a:r>
            <a:r>
              <a:rPr lang="zh-CN" altLang="en-US" sz="2400" b="1" dirty="0">
                <a:latin typeface="Arial" panose="020B0604020202020204" pitchFamily="34" charset="0"/>
              </a:rPr>
              <a:t>北大钟声</a:t>
            </a:r>
            <a:r>
              <a:rPr lang="en-US" altLang="zh-CN" sz="2400" b="1" dirty="0">
                <a:latin typeface="Arial" panose="020B0604020202020204" pitchFamily="34" charset="0"/>
              </a:rPr>
              <a:t>》</a:t>
            </a:r>
            <a:endParaRPr lang="zh-CN" altLang="en-US" sz="2400" b="1" dirty="0">
              <a:latin typeface="Arial" panose="020B0604020202020204" pitchFamily="34" charset="0"/>
            </a:endParaRPr>
          </a:p>
        </p:txBody>
      </p:sp>
      <p:sp>
        <p:nvSpPr>
          <p:cNvPr id="89092" name="矩形 60422"/>
          <p:cNvSpPr/>
          <p:nvPr/>
        </p:nvSpPr>
        <p:spPr>
          <a:xfrm>
            <a:off x="76200" y="5713413"/>
            <a:ext cx="8458200" cy="915987"/>
          </a:xfrm>
          <a:prstGeom prst="rect">
            <a:avLst/>
          </a:prstGeom>
          <a:noFill/>
          <a:ln w="9525">
            <a:noFill/>
          </a:ln>
        </p:spPr>
        <p:txBody>
          <a:bodyPr>
            <a:spAutoFit/>
          </a:bodyPr>
          <a:lstStyle/>
          <a:p>
            <a:pPr>
              <a:spcBef>
                <a:spcPct val="50000"/>
              </a:spcBef>
            </a:pPr>
            <a:r>
              <a:rPr lang="zh-CN" altLang="en-US" dirty="0">
                <a:latin typeface="Arial" panose="020B0604020202020204" pitchFamily="34" charset="0"/>
              </a:rPr>
              <a:t>当代画家沈嘉蔚的作品，这幅群像作品描绘了 </a:t>
            </a:r>
            <a:r>
              <a:rPr lang="en-US" altLang="zh-CN" dirty="0">
                <a:latin typeface="Arial" panose="020B0604020202020204" pitchFamily="34" charset="0"/>
              </a:rPr>
              <a:t>16</a:t>
            </a:r>
            <a:r>
              <a:rPr lang="zh-CN" altLang="en-US" dirty="0">
                <a:latin typeface="Arial" panose="020B0604020202020204" pitchFamily="34" charset="0"/>
              </a:rPr>
              <a:t>位新文化运动时期北大讲坛上的著名知识分子，既有积极宣传新文化的闯将，也有全面捍卫旧传统的名儒，可以说是北大思想宽容的传神写照，再现了新文化运动时期北京大学的思想自由氛围。</a:t>
            </a:r>
          </a:p>
        </p:txBody>
      </p:sp>
      <p:sp>
        <p:nvSpPr>
          <p:cNvPr id="89093" name="矩形 61444"/>
          <p:cNvSpPr/>
          <p:nvPr/>
        </p:nvSpPr>
        <p:spPr>
          <a:xfrm>
            <a:off x="381000" y="76200"/>
            <a:ext cx="8001000" cy="584200"/>
          </a:xfrm>
          <a:prstGeom prst="rect">
            <a:avLst/>
          </a:prstGeom>
          <a:noFill/>
          <a:ln w="9525">
            <a:noFill/>
          </a:ln>
        </p:spPr>
        <p:txBody>
          <a:bodyPr>
            <a:spAutoFit/>
          </a:bodyPr>
          <a:lstStyle/>
          <a:p>
            <a:r>
              <a:rPr lang="zh-CN" altLang="en-US" sz="3200" b="1" dirty="0">
                <a:solidFill>
                  <a:srgbClr val="0000CC"/>
                </a:solidFill>
                <a:latin typeface="Arial" panose="020B0604020202020204" pitchFamily="34" charset="0"/>
                <a:ea typeface="黑体" panose="02010609060101010101" pitchFamily="49" charset="-122"/>
              </a:rPr>
              <a:t>片段一    图说“新文化运动”</a:t>
            </a:r>
            <a:r>
              <a:rPr lang="en-US" altLang="zh-CN" sz="3200" b="1" dirty="0">
                <a:solidFill>
                  <a:srgbClr val="0000CC"/>
                </a:solidFill>
                <a:latin typeface="Arial" panose="020B0604020202020204" pitchFamily="34" charset="0"/>
                <a:ea typeface="黑体" panose="02010609060101010101" pitchFamily="49" charset="-122"/>
              </a:rPr>
              <a:t>-----</a:t>
            </a:r>
            <a:r>
              <a:rPr lang="zh-CN" altLang="en-US" sz="3200" b="1" dirty="0">
                <a:solidFill>
                  <a:srgbClr val="0000CC"/>
                </a:solidFill>
                <a:latin typeface="Arial" panose="020B0604020202020204" pitchFamily="34" charset="0"/>
                <a:ea typeface="黑体" panose="02010609060101010101" pitchFamily="49" charset="-122"/>
              </a:rPr>
              <a:t>史料实证</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矩形 70665"/>
          <p:cNvSpPr/>
          <p:nvPr/>
        </p:nvSpPr>
        <p:spPr>
          <a:xfrm>
            <a:off x="76200" y="228600"/>
            <a:ext cx="8766175" cy="584200"/>
          </a:xfrm>
          <a:prstGeom prst="rect">
            <a:avLst/>
          </a:prstGeom>
          <a:noFill/>
          <a:ln w="9525">
            <a:noFill/>
          </a:ln>
        </p:spPr>
        <p:txBody>
          <a:bodyPr wrap="none">
            <a:spAutoFit/>
          </a:bodyPr>
          <a:lstStyle/>
          <a:p>
            <a:r>
              <a:rPr lang="zh-CN" altLang="en-US" sz="3200" b="1" dirty="0">
                <a:solidFill>
                  <a:srgbClr val="0000CC"/>
                </a:solidFill>
                <a:latin typeface="Arial" panose="020B0604020202020204" pitchFamily="34" charset="0"/>
                <a:ea typeface="黑体" panose="02010609060101010101" pitchFamily="49" charset="-122"/>
              </a:rPr>
              <a:t>片段二   轴说“新文化运动”：时空坐标的定位</a:t>
            </a:r>
          </a:p>
        </p:txBody>
      </p:sp>
      <p:pic>
        <p:nvPicPr>
          <p:cNvPr id="90115" name="图片 73731" descr="capture"/>
          <p:cNvPicPr>
            <a:picLocks noChangeAspect="1"/>
          </p:cNvPicPr>
          <p:nvPr/>
        </p:nvPicPr>
        <p:blipFill>
          <a:blip r:embed="rId2"/>
          <a:stretch>
            <a:fillRect/>
          </a:stretch>
        </p:blipFill>
        <p:spPr>
          <a:xfrm>
            <a:off x="457200" y="1219200"/>
            <a:ext cx="7848600" cy="3189288"/>
          </a:xfrm>
          <a:prstGeom prst="rect">
            <a:avLst/>
          </a:prstGeom>
          <a:noFill/>
          <a:ln w="9525">
            <a:noFill/>
          </a:ln>
        </p:spPr>
      </p:pic>
      <p:sp>
        <p:nvSpPr>
          <p:cNvPr id="5" name="矩形 73732"/>
          <p:cNvSpPr/>
          <p:nvPr/>
        </p:nvSpPr>
        <p:spPr>
          <a:xfrm>
            <a:off x="228600" y="4829175"/>
            <a:ext cx="8686800" cy="1800225"/>
          </a:xfrm>
          <a:prstGeom prst="rect">
            <a:avLst/>
          </a:prstGeom>
          <a:noFill/>
          <a:ln w="9525">
            <a:noFill/>
          </a:ln>
        </p:spPr>
        <p:txBody>
          <a:bodyPr>
            <a:spAutoFit/>
          </a:bodyPr>
          <a:lstStyle/>
          <a:p>
            <a:r>
              <a:rPr lang="zh-CN" altLang="en-US" sz="2800" b="1" dirty="0">
                <a:latin typeface="Arial" panose="020B0604020202020204" pitchFamily="34" charset="0"/>
              </a:rPr>
              <a:t>有学者说： “一定时期的思想文化是当时政治、经济的反映，而思想文化的发展又会推动政治、经济的新一轮变动。”请你以“新文化运动”为例，谈谈对这一观点的理解。</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矩形 74755"/>
          <p:cNvSpPr/>
          <p:nvPr/>
        </p:nvSpPr>
        <p:spPr>
          <a:xfrm>
            <a:off x="433388" y="330200"/>
            <a:ext cx="7643812" cy="584200"/>
          </a:xfrm>
          <a:prstGeom prst="rect">
            <a:avLst/>
          </a:prstGeom>
          <a:noFill/>
          <a:ln w="9525">
            <a:noFill/>
          </a:ln>
        </p:spPr>
        <p:txBody>
          <a:bodyPr wrap="none">
            <a:spAutoFit/>
          </a:bodyPr>
          <a:lstStyle/>
          <a:p>
            <a:r>
              <a:rPr lang="zh-CN" altLang="en-US" sz="3200" b="1" dirty="0">
                <a:solidFill>
                  <a:srgbClr val="0000FF"/>
                </a:solidFill>
                <a:latin typeface="Arial" panose="020B0604020202020204" pitchFamily="34" charset="0"/>
              </a:rPr>
              <a:t>片段三    数说“新文化运动”：历史解释</a:t>
            </a:r>
          </a:p>
        </p:txBody>
      </p:sp>
      <p:sp>
        <p:nvSpPr>
          <p:cNvPr id="92163" name="矩形 74758"/>
          <p:cNvSpPr/>
          <p:nvPr/>
        </p:nvSpPr>
        <p:spPr>
          <a:xfrm>
            <a:off x="304800" y="1066800"/>
            <a:ext cx="8229600" cy="946150"/>
          </a:xfrm>
          <a:prstGeom prst="rect">
            <a:avLst/>
          </a:prstGeom>
          <a:noFill/>
          <a:ln w="9525">
            <a:noFill/>
          </a:ln>
        </p:spPr>
        <p:txBody>
          <a:bodyPr>
            <a:spAutoFit/>
          </a:bodyPr>
          <a:lstStyle/>
          <a:p>
            <a:r>
              <a:rPr lang="zh-CN" altLang="en-US" sz="2800" b="1" dirty="0">
                <a:latin typeface="Arial" panose="020B0604020202020204" pitchFamily="34" charset="0"/>
              </a:rPr>
              <a:t>新文化运动的主要内容是</a:t>
            </a:r>
            <a:r>
              <a:rPr lang="zh-CN" altLang="en-US" sz="2800" b="1" dirty="0">
                <a:solidFill>
                  <a:srgbClr val="0000FF"/>
                </a:solidFill>
                <a:latin typeface="Arial" panose="020B0604020202020204" pitchFamily="34" charset="0"/>
              </a:rPr>
              <a:t>民主与科学</a:t>
            </a:r>
            <a:r>
              <a:rPr lang="zh-CN" altLang="en-US" sz="2800" b="1" dirty="0">
                <a:latin typeface="Arial" panose="020B0604020202020204" pitchFamily="34" charset="0"/>
              </a:rPr>
              <a:t>，可是有些历史学家却从新的观察角度得出了不一样的认识。</a:t>
            </a:r>
          </a:p>
        </p:txBody>
      </p:sp>
      <p:sp>
        <p:nvSpPr>
          <p:cNvPr id="74762" name="矩形 74761"/>
          <p:cNvSpPr/>
          <p:nvPr/>
        </p:nvSpPr>
        <p:spPr>
          <a:xfrm>
            <a:off x="76200" y="2263775"/>
            <a:ext cx="8991600" cy="2308225"/>
          </a:xfrm>
          <a:prstGeom prst="rect">
            <a:avLst/>
          </a:prstGeom>
          <a:noFill/>
          <a:ln w="9525">
            <a:noFill/>
          </a:ln>
        </p:spPr>
        <p:txBody>
          <a:bodyPr>
            <a:spAutoFit/>
          </a:bodyPr>
          <a:lstStyle/>
          <a:p>
            <a:r>
              <a:rPr lang="zh-CN" altLang="en-US" sz="2400" b="1" dirty="0">
                <a:latin typeface="宋体" panose="02010600030101010101" pitchFamily="2" charset="-122"/>
              </a:rPr>
              <a:t>材料一</a:t>
            </a:r>
            <a:r>
              <a:rPr lang="zh-CN" altLang="en-US" sz="2400" b="1" dirty="0">
                <a:latin typeface="楷体_GB2312" pitchFamily="49" charset="-122"/>
                <a:ea typeface="楷体_GB2312" pitchFamily="49" charset="-122"/>
              </a:rPr>
              <a:t>：据检索，</a:t>
            </a:r>
            <a:r>
              <a:rPr lang="en-US" altLang="zh-CN" sz="2400" b="1" dirty="0">
                <a:latin typeface="楷体_GB2312" pitchFamily="49" charset="-122"/>
                <a:ea typeface="楷体_GB2312" pitchFamily="49" charset="-122"/>
              </a:rPr>
              <a:t>《</a:t>
            </a:r>
            <a:r>
              <a:rPr lang="zh-CN" altLang="en-US" sz="2400" b="1" dirty="0">
                <a:latin typeface="楷体_GB2312" pitchFamily="49" charset="-122"/>
                <a:ea typeface="楷体_GB2312" pitchFamily="49" charset="-122"/>
              </a:rPr>
              <a:t>新青年</a:t>
            </a:r>
            <a:r>
              <a:rPr lang="en-US" altLang="zh-CN" sz="2400" b="1" dirty="0">
                <a:latin typeface="楷体_GB2312" pitchFamily="49" charset="-122"/>
                <a:ea typeface="楷体_GB2312" pitchFamily="49" charset="-122"/>
              </a:rPr>
              <a:t>》</a:t>
            </a:r>
            <a:r>
              <a:rPr lang="zh-CN" altLang="en-US" sz="2400" b="1" dirty="0">
                <a:latin typeface="楷体_GB2312" pitchFamily="49" charset="-122"/>
                <a:ea typeface="楷体_GB2312" pitchFamily="49" charset="-122"/>
              </a:rPr>
              <a:t>中， “科学”</a:t>
            </a:r>
            <a:r>
              <a:rPr lang="en-US" altLang="zh-CN" sz="2400" b="1" dirty="0">
                <a:latin typeface="楷体_GB2312" pitchFamily="49" charset="-122"/>
                <a:ea typeface="楷体_GB2312" pitchFamily="49" charset="-122"/>
              </a:rPr>
              <a:t>1,907</a:t>
            </a:r>
            <a:r>
              <a:rPr lang="zh-CN" altLang="en-US" sz="2400" b="1" dirty="0">
                <a:latin typeface="楷体_GB2312" pitchFamily="49" charset="-122"/>
                <a:ea typeface="楷体_GB2312" pitchFamily="49" charset="-122"/>
              </a:rPr>
              <a:t>次， “赛先生”</a:t>
            </a:r>
            <a:r>
              <a:rPr lang="en-US" altLang="zh-CN" sz="2400" b="1" dirty="0">
                <a:latin typeface="楷体_GB2312" pitchFamily="49" charset="-122"/>
                <a:ea typeface="楷体_GB2312" pitchFamily="49" charset="-122"/>
              </a:rPr>
              <a:t>6 </a:t>
            </a:r>
            <a:r>
              <a:rPr lang="zh-CN" altLang="en-US" sz="2400" b="1" dirty="0">
                <a:latin typeface="楷体_GB2312" pitchFamily="49" charset="-122"/>
                <a:ea typeface="楷体_GB2312" pitchFamily="49" charset="-122"/>
              </a:rPr>
              <a:t>次， “赛因斯”</a:t>
            </a:r>
            <a:r>
              <a:rPr lang="en-US" altLang="zh-CN" sz="2400" b="1" dirty="0">
                <a:latin typeface="楷体_GB2312" pitchFamily="49" charset="-122"/>
                <a:ea typeface="楷体_GB2312" pitchFamily="49" charset="-122"/>
              </a:rPr>
              <a:t>2 </a:t>
            </a:r>
            <a:r>
              <a:rPr lang="zh-CN" altLang="en-US" sz="2400" b="1" dirty="0">
                <a:latin typeface="楷体_GB2312" pitchFamily="49" charset="-122"/>
                <a:ea typeface="楷体_GB2312" pitchFamily="49" charset="-122"/>
              </a:rPr>
              <a:t>次； “民主”</a:t>
            </a:r>
            <a:r>
              <a:rPr lang="en-US" altLang="zh-CN" sz="2400" b="1" dirty="0">
                <a:latin typeface="楷体_GB2312" pitchFamily="49" charset="-122"/>
                <a:ea typeface="楷体_GB2312" pitchFamily="49" charset="-122"/>
              </a:rPr>
              <a:t>260 </a:t>
            </a:r>
            <a:r>
              <a:rPr lang="zh-CN" altLang="en-US" sz="2400" b="1" dirty="0">
                <a:latin typeface="楷体_GB2312" pitchFamily="49" charset="-122"/>
                <a:ea typeface="楷体_GB2312" pitchFamily="49" charset="-122"/>
              </a:rPr>
              <a:t>次， “德谟克拉西” （包括“德先生”）</a:t>
            </a:r>
            <a:r>
              <a:rPr lang="en-US" altLang="zh-CN" sz="2400" b="1" dirty="0">
                <a:latin typeface="楷体_GB2312" pitchFamily="49" charset="-122"/>
                <a:ea typeface="楷体_GB2312" pitchFamily="49" charset="-122"/>
              </a:rPr>
              <a:t>205 </a:t>
            </a:r>
            <a:r>
              <a:rPr lang="zh-CN" altLang="en-US" sz="2400" b="1" dirty="0">
                <a:latin typeface="楷体_GB2312" pitchFamily="49" charset="-122"/>
                <a:ea typeface="楷体_GB2312" pitchFamily="49" charset="-122"/>
              </a:rPr>
              <a:t>次， “民治”</a:t>
            </a:r>
            <a:r>
              <a:rPr lang="en-US" altLang="zh-CN" sz="2400" b="1" dirty="0">
                <a:latin typeface="楷体_GB2312" pitchFamily="49" charset="-122"/>
                <a:ea typeface="楷体_GB2312" pitchFamily="49" charset="-122"/>
              </a:rPr>
              <a:t>70</a:t>
            </a:r>
            <a:r>
              <a:rPr lang="zh-CN" altLang="en-US" sz="2400" b="1" dirty="0">
                <a:latin typeface="楷体_GB2312" pitchFamily="49" charset="-122"/>
                <a:ea typeface="楷体_GB2312" pitchFamily="49" charset="-122"/>
              </a:rPr>
              <a:t>次、 “民权”</a:t>
            </a:r>
            <a:r>
              <a:rPr lang="en-US" altLang="zh-CN" sz="2400" b="1" dirty="0">
                <a:latin typeface="楷体_GB2312" pitchFamily="49" charset="-122"/>
                <a:ea typeface="楷体_GB2312" pitchFamily="49" charset="-122"/>
              </a:rPr>
              <a:t>30 </a:t>
            </a:r>
            <a:r>
              <a:rPr lang="zh-CN" altLang="en-US" sz="2400" b="1" dirty="0">
                <a:latin typeface="楷体_GB2312" pitchFamily="49" charset="-122"/>
                <a:ea typeface="楷体_GB2312" pitchFamily="49" charset="-122"/>
              </a:rPr>
              <a:t>次， “平民主义”</a:t>
            </a:r>
            <a:r>
              <a:rPr lang="en-US" altLang="zh-CN" sz="2400" b="1" dirty="0">
                <a:latin typeface="楷体_GB2312" pitchFamily="49" charset="-122"/>
                <a:ea typeface="楷体_GB2312" pitchFamily="49" charset="-122"/>
              </a:rPr>
              <a:t>3 </a:t>
            </a:r>
            <a:r>
              <a:rPr lang="zh-CN" altLang="en-US" sz="2400" b="1" dirty="0">
                <a:latin typeface="楷体_GB2312" pitchFamily="49" charset="-122"/>
                <a:ea typeface="楷体_GB2312" pitchFamily="49" charset="-122"/>
              </a:rPr>
              <a:t>次。在总字数超过 </a:t>
            </a:r>
            <a:r>
              <a:rPr lang="en-US" altLang="zh-CN" sz="2400" b="1" dirty="0">
                <a:latin typeface="楷体_GB2312" pitchFamily="49" charset="-122"/>
                <a:ea typeface="楷体_GB2312" pitchFamily="49" charset="-122"/>
              </a:rPr>
              <a:t>541 </a:t>
            </a:r>
            <a:r>
              <a:rPr lang="zh-CN" altLang="en-US" sz="2400" b="1" dirty="0">
                <a:latin typeface="楷体_GB2312" pitchFamily="49" charset="-122"/>
                <a:ea typeface="楷体_GB2312" pitchFamily="49" charset="-122"/>
              </a:rPr>
              <a:t>万字的</a:t>
            </a:r>
            <a:r>
              <a:rPr lang="en-US" altLang="zh-CN" sz="2400" b="1" dirty="0">
                <a:latin typeface="楷体_GB2312" pitchFamily="49" charset="-122"/>
                <a:ea typeface="楷体_GB2312" pitchFamily="49" charset="-122"/>
              </a:rPr>
              <a:t>《</a:t>
            </a:r>
            <a:r>
              <a:rPr lang="zh-CN" altLang="en-US" sz="2400" b="1" dirty="0">
                <a:latin typeface="楷体_GB2312" pitchFamily="49" charset="-122"/>
                <a:ea typeface="楷体_GB2312" pitchFamily="49" charset="-122"/>
              </a:rPr>
              <a:t>新青年</a:t>
            </a:r>
            <a:r>
              <a:rPr lang="en-US" altLang="zh-CN" sz="2400" b="1" dirty="0">
                <a:latin typeface="楷体_GB2312" pitchFamily="49" charset="-122"/>
                <a:ea typeface="楷体_GB2312" pitchFamily="49" charset="-122"/>
              </a:rPr>
              <a:t>》</a:t>
            </a:r>
            <a:r>
              <a:rPr lang="zh-CN" altLang="en-US" sz="2400" b="1" dirty="0">
                <a:latin typeface="楷体_GB2312" pitchFamily="49" charset="-122"/>
                <a:ea typeface="楷体_GB2312" pitchFamily="49" charset="-122"/>
              </a:rPr>
              <a:t>杂志中， “民主”系列词的出现频率极低。</a:t>
            </a:r>
            <a:br>
              <a:rPr lang="zh-CN" altLang="en-US" sz="2400" b="1" dirty="0">
                <a:latin typeface="楷体_GB2312" pitchFamily="49" charset="-122"/>
                <a:ea typeface="楷体_GB2312" pitchFamily="49" charset="-122"/>
              </a:rPr>
            </a:br>
            <a:r>
              <a:rPr lang="zh-CN" altLang="en-US" sz="2400" b="1" dirty="0">
                <a:latin typeface="楷体_GB2312" pitchFamily="49" charset="-122"/>
                <a:ea typeface="楷体_GB2312" pitchFamily="49" charset="-122"/>
              </a:rPr>
              <a:t>   </a:t>
            </a:r>
            <a:r>
              <a:rPr lang="en-US" altLang="zh-CN" sz="2400" b="1" dirty="0">
                <a:latin typeface="Arial" panose="020B0604020202020204" pitchFamily="34" charset="0"/>
                <a:ea typeface="楷体_GB2312" pitchFamily="49" charset="-122"/>
              </a:rPr>
              <a:t>——</a:t>
            </a:r>
            <a:r>
              <a:rPr lang="zh-CN" altLang="en-US" sz="2400" b="1" dirty="0">
                <a:latin typeface="楷体_GB2312" pitchFamily="49" charset="-122"/>
                <a:ea typeface="楷体_GB2312" pitchFamily="49" charset="-122"/>
              </a:rPr>
              <a:t>自王奇生</a:t>
            </a:r>
            <a:r>
              <a:rPr lang="en-US" altLang="zh-CN" sz="2400" b="1" dirty="0">
                <a:latin typeface="楷体_GB2312" pitchFamily="49" charset="-122"/>
                <a:ea typeface="楷体_GB2312" pitchFamily="49" charset="-122"/>
              </a:rPr>
              <a:t>《</a:t>
            </a:r>
            <a:r>
              <a:rPr lang="zh-CN" altLang="en-US" sz="2400" b="1" dirty="0">
                <a:latin typeface="楷体_GB2312" pitchFamily="49" charset="-122"/>
                <a:ea typeface="楷体_GB2312" pitchFamily="49" charset="-122"/>
              </a:rPr>
              <a:t>陈独秀如何把“新青年” 包装成畅销杂志？</a:t>
            </a:r>
            <a:r>
              <a:rPr lang="en-US" altLang="zh-CN" sz="2400" b="1" dirty="0">
                <a:latin typeface="楷体_GB2312" pitchFamily="49" charset="-122"/>
                <a:ea typeface="楷体_GB2312" pitchFamily="49" charset="-122"/>
              </a:rPr>
              <a:t>》</a:t>
            </a:r>
            <a:endParaRPr lang="zh-CN" altLang="en-US" sz="2400" b="1" dirty="0">
              <a:latin typeface="楷体_GB2312" pitchFamily="49" charset="-122"/>
              <a:ea typeface="楷体_GB2312" pitchFamily="49" charset="-122"/>
            </a:endParaRPr>
          </a:p>
        </p:txBody>
      </p:sp>
      <p:sp>
        <p:nvSpPr>
          <p:cNvPr id="74763" name="矩形 74762"/>
          <p:cNvSpPr/>
          <p:nvPr/>
        </p:nvSpPr>
        <p:spPr>
          <a:xfrm>
            <a:off x="76200" y="4724400"/>
            <a:ext cx="8839200" cy="822325"/>
          </a:xfrm>
          <a:prstGeom prst="rect">
            <a:avLst/>
          </a:prstGeom>
          <a:noFill/>
          <a:ln w="9525">
            <a:noFill/>
          </a:ln>
        </p:spPr>
        <p:txBody>
          <a:bodyPr>
            <a:spAutoFit/>
          </a:bodyPr>
          <a:lstStyle/>
          <a:p>
            <a:r>
              <a:rPr lang="zh-CN" altLang="en-US" sz="2400" b="1" dirty="0">
                <a:latin typeface="宋体" panose="02010600030101010101" pitchFamily="2" charset="-122"/>
              </a:rPr>
              <a:t>材料中的数字反映了新文化运动中存在什么现象？对这一现象，我们该如何解释呢？</a:t>
            </a:r>
          </a:p>
        </p:txBody>
      </p:sp>
      <p:sp>
        <p:nvSpPr>
          <p:cNvPr id="74764" name="矩形 74763"/>
          <p:cNvSpPr/>
          <p:nvPr/>
        </p:nvSpPr>
        <p:spPr>
          <a:xfrm>
            <a:off x="0" y="5791200"/>
            <a:ext cx="9067800" cy="830263"/>
          </a:xfrm>
          <a:prstGeom prst="rect">
            <a:avLst/>
          </a:prstGeom>
          <a:solidFill>
            <a:srgbClr val="92CDD2"/>
          </a:solidFill>
          <a:ln w="9525">
            <a:noFill/>
          </a:ln>
        </p:spPr>
        <p:txBody>
          <a:bodyPr>
            <a:spAutoFit/>
          </a:bodyPr>
          <a:lstStyle/>
          <a:p>
            <a:r>
              <a:rPr lang="en-US" altLang="zh-CN" sz="2400" b="1" dirty="0">
                <a:latin typeface="楷体_GB2312" pitchFamily="49" charset="-122"/>
                <a:ea typeface="楷体_GB2312" pitchFamily="49" charset="-122"/>
              </a:rPr>
              <a:t>《</a:t>
            </a:r>
            <a:r>
              <a:rPr lang="zh-CN" altLang="en-US" sz="2400" b="1" dirty="0">
                <a:latin typeface="楷体_GB2312" pitchFamily="49" charset="-122"/>
                <a:ea typeface="楷体_GB2312" pitchFamily="49" charset="-122"/>
              </a:rPr>
              <a:t>新青年</a:t>
            </a:r>
            <a:r>
              <a:rPr lang="en-US" altLang="zh-CN" sz="2400" b="1" dirty="0">
                <a:latin typeface="楷体_GB2312" pitchFamily="49" charset="-122"/>
                <a:ea typeface="楷体_GB2312" pitchFamily="49" charset="-122"/>
              </a:rPr>
              <a:t>》</a:t>
            </a:r>
            <a:r>
              <a:rPr lang="zh-CN" altLang="en-US" sz="2400" b="1" dirty="0">
                <a:latin typeface="楷体_GB2312" pitchFamily="49" charset="-122"/>
                <a:ea typeface="楷体_GB2312" pitchFamily="49" charset="-122"/>
              </a:rPr>
              <a:t>杂志中“科学” “民主”出现的频率均较低， “民主”尤甚。</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4762"/>
                                        </p:tgtEl>
                                        <p:attrNameLst>
                                          <p:attrName>style.visibility</p:attrName>
                                        </p:attrNameLst>
                                      </p:cBhvr>
                                      <p:to>
                                        <p:strVal val="visible"/>
                                      </p:to>
                                    </p:set>
                                    <p:animEffect transition="in" filter="blinds(horizontal)">
                                      <p:cBhvr>
                                        <p:cTn id="7" dur="500"/>
                                        <p:tgtEl>
                                          <p:spTgt spid="7476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4763"/>
                                        </p:tgtEl>
                                        <p:attrNameLst>
                                          <p:attrName>style.visibility</p:attrName>
                                        </p:attrNameLst>
                                      </p:cBhvr>
                                      <p:to>
                                        <p:strVal val="visible"/>
                                      </p:to>
                                    </p:set>
                                    <p:animEffect transition="in" filter="blinds(horizontal)">
                                      <p:cBhvr>
                                        <p:cTn id="12" dur="500"/>
                                        <p:tgtEl>
                                          <p:spTgt spid="7476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4764"/>
                                        </p:tgtEl>
                                        <p:attrNameLst>
                                          <p:attrName>style.visibility</p:attrName>
                                        </p:attrNameLst>
                                      </p:cBhvr>
                                      <p:to>
                                        <p:strVal val="visible"/>
                                      </p:to>
                                    </p:set>
                                    <p:animEffect transition="in" filter="blinds(horizontal)">
                                      <p:cBhvr>
                                        <p:cTn id="17" dur="500"/>
                                        <p:tgtEl>
                                          <p:spTgt spid="747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2" grpId="0"/>
      <p:bldP spid="74763" grpId="0"/>
      <p:bldP spid="7476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矩形 75779"/>
          <p:cNvSpPr/>
          <p:nvPr/>
        </p:nvSpPr>
        <p:spPr>
          <a:xfrm>
            <a:off x="76200" y="1143000"/>
            <a:ext cx="9067800" cy="2592388"/>
          </a:xfrm>
          <a:prstGeom prst="rect">
            <a:avLst/>
          </a:prstGeom>
          <a:noFill/>
          <a:ln w="9525">
            <a:noFill/>
          </a:ln>
        </p:spPr>
        <p:txBody>
          <a:bodyPr>
            <a:spAutoFit/>
          </a:bodyPr>
          <a:lstStyle/>
          <a:p>
            <a:r>
              <a:rPr lang="zh-CN" altLang="en-US" sz="2800" b="1" dirty="0">
                <a:latin typeface="宋体" panose="02010600030101010101" pitchFamily="2" charset="-122"/>
              </a:rPr>
              <a:t>材料二</a:t>
            </a:r>
            <a:r>
              <a:rPr lang="zh-CN" altLang="en-US" sz="2800" b="1" dirty="0">
                <a:latin typeface="楷体_GB2312" pitchFamily="49" charset="-122"/>
                <a:ea typeface="楷体_GB2312" pitchFamily="49" charset="-122"/>
              </a:rPr>
              <a:t>：事实上，自晚清以来，民主与科学等观念，经过国人的反复倡导，到五四时期已成为知识界的主流话语。正因为民主与科学的威权在中国已经确立，在无人挑战其威权的情况下，</a:t>
            </a:r>
            <a:r>
              <a:rPr lang="en-US" altLang="zh-CN" sz="2800" b="1" dirty="0">
                <a:latin typeface="楷体_GB2312" pitchFamily="49" charset="-122"/>
                <a:ea typeface="楷体_GB2312" pitchFamily="49" charset="-122"/>
              </a:rPr>
              <a:t>《</a:t>
            </a:r>
            <a:r>
              <a:rPr lang="zh-CN" altLang="en-US" sz="2800" b="1" dirty="0">
                <a:latin typeface="楷体_GB2312" pitchFamily="49" charset="-122"/>
                <a:ea typeface="楷体_GB2312" pitchFamily="49" charset="-122"/>
              </a:rPr>
              <a:t>新青年</a:t>
            </a:r>
            <a:r>
              <a:rPr lang="en-US" altLang="zh-CN" sz="2800" b="1" dirty="0">
                <a:latin typeface="楷体_GB2312" pitchFamily="49" charset="-122"/>
                <a:ea typeface="楷体_GB2312" pitchFamily="49" charset="-122"/>
              </a:rPr>
              <a:t>》</a:t>
            </a:r>
            <a:r>
              <a:rPr lang="zh-CN" altLang="en-US" sz="2800" b="1" dirty="0">
                <a:latin typeface="楷体_GB2312" pitchFamily="49" charset="-122"/>
                <a:ea typeface="楷体_GB2312" pitchFamily="49" charset="-122"/>
              </a:rPr>
              <a:t>甚少讨论民主与科学，自在情理之中。</a:t>
            </a:r>
          </a:p>
          <a:p>
            <a:r>
              <a:rPr lang="en-US" altLang="zh-CN" sz="2400" b="1" dirty="0">
                <a:latin typeface="Arial" panose="020B0604020202020204" pitchFamily="34" charset="0"/>
                <a:ea typeface="楷体_GB2312" pitchFamily="49" charset="-122"/>
              </a:rPr>
              <a:t>   ——</a:t>
            </a:r>
            <a:r>
              <a:rPr lang="zh-CN" altLang="en-US" sz="2400" b="1" dirty="0">
                <a:latin typeface="楷体_GB2312" pitchFamily="49" charset="-122"/>
                <a:ea typeface="楷体_GB2312" pitchFamily="49" charset="-122"/>
              </a:rPr>
              <a:t>自王奇生</a:t>
            </a:r>
            <a:r>
              <a:rPr lang="en-US" altLang="zh-CN" sz="2400" b="1" dirty="0">
                <a:latin typeface="楷体_GB2312" pitchFamily="49" charset="-122"/>
                <a:ea typeface="楷体_GB2312" pitchFamily="49" charset="-122"/>
              </a:rPr>
              <a:t>《</a:t>
            </a:r>
            <a:r>
              <a:rPr lang="zh-CN" altLang="en-US" sz="2400" b="1" dirty="0">
                <a:latin typeface="楷体_GB2312" pitchFamily="49" charset="-122"/>
                <a:ea typeface="楷体_GB2312" pitchFamily="49" charset="-122"/>
              </a:rPr>
              <a:t>陈独秀如何把“新青年” 包装成畅销杂志？</a:t>
            </a:r>
            <a:r>
              <a:rPr lang="en-US" altLang="zh-CN" sz="2400" b="1" dirty="0">
                <a:latin typeface="楷体_GB2312" pitchFamily="49" charset="-122"/>
                <a:ea typeface="楷体_GB2312" pitchFamily="49" charset="-122"/>
              </a:rPr>
              <a:t>》</a:t>
            </a:r>
            <a:endParaRPr lang="zh-CN" altLang="en-US" sz="2400" b="1" dirty="0">
              <a:latin typeface="楷体_GB2312" pitchFamily="49" charset="-122"/>
              <a:ea typeface="楷体_GB2312" pitchFamily="49" charset="-122"/>
            </a:endParaRPr>
          </a:p>
        </p:txBody>
      </p:sp>
      <p:sp>
        <p:nvSpPr>
          <p:cNvPr id="75781" name="矩形 75780"/>
          <p:cNvSpPr/>
          <p:nvPr/>
        </p:nvSpPr>
        <p:spPr>
          <a:xfrm>
            <a:off x="152400" y="3962400"/>
            <a:ext cx="8794750" cy="822325"/>
          </a:xfrm>
          <a:prstGeom prst="rect">
            <a:avLst/>
          </a:prstGeom>
          <a:noFill/>
          <a:ln w="9525">
            <a:noFill/>
          </a:ln>
        </p:spPr>
        <p:txBody>
          <a:bodyPr>
            <a:spAutoFit/>
          </a:bodyPr>
          <a:lstStyle/>
          <a:p>
            <a:r>
              <a:rPr lang="zh-CN" altLang="en-US" sz="2400" b="1" dirty="0">
                <a:latin typeface="Arial" panose="020B0604020202020204" pitchFamily="34" charset="0"/>
              </a:rPr>
              <a:t>材料中的作者作出了怎样的解释？如果要进一步证明这种解释，需要寻找哪一方面的证据？</a:t>
            </a:r>
          </a:p>
        </p:txBody>
      </p:sp>
      <p:sp>
        <p:nvSpPr>
          <p:cNvPr id="75784" name="矩形 75783"/>
          <p:cNvSpPr/>
          <p:nvPr/>
        </p:nvSpPr>
        <p:spPr>
          <a:xfrm>
            <a:off x="228600" y="5029200"/>
            <a:ext cx="8610600" cy="1373188"/>
          </a:xfrm>
          <a:prstGeom prst="rect">
            <a:avLst/>
          </a:prstGeom>
          <a:solidFill>
            <a:srgbClr val="92CDD2"/>
          </a:solidFill>
          <a:ln w="9525">
            <a:noFill/>
          </a:ln>
        </p:spPr>
        <p:txBody>
          <a:bodyPr>
            <a:spAutoFit/>
          </a:bodyPr>
          <a:lstStyle/>
          <a:p>
            <a:r>
              <a:rPr lang="zh-CN" altLang="en-US" sz="2800" b="1" dirty="0">
                <a:latin typeface="Arial" panose="020B0604020202020204" pitchFamily="34" charset="0"/>
                <a:ea typeface="楷体_GB2312" pitchFamily="49" charset="-122"/>
              </a:rPr>
              <a:t>作者认为民主与科学已经深入人心，不需再作过多宣传和讨论。需要寻找的证据应该能够说明这时“民主与科学的威权已经确立”。</a:t>
            </a:r>
          </a:p>
        </p:txBody>
      </p:sp>
      <p:sp>
        <p:nvSpPr>
          <p:cNvPr id="93189" name="矩形 74755"/>
          <p:cNvSpPr/>
          <p:nvPr/>
        </p:nvSpPr>
        <p:spPr>
          <a:xfrm>
            <a:off x="585788" y="330200"/>
            <a:ext cx="7643812" cy="584200"/>
          </a:xfrm>
          <a:prstGeom prst="rect">
            <a:avLst/>
          </a:prstGeom>
          <a:noFill/>
          <a:ln w="9525">
            <a:noFill/>
          </a:ln>
        </p:spPr>
        <p:txBody>
          <a:bodyPr wrap="none">
            <a:spAutoFit/>
          </a:bodyPr>
          <a:lstStyle/>
          <a:p>
            <a:r>
              <a:rPr lang="zh-CN" altLang="en-US" sz="3200" b="1" dirty="0">
                <a:solidFill>
                  <a:srgbClr val="0000FF"/>
                </a:solidFill>
                <a:latin typeface="Arial" panose="020B0604020202020204" pitchFamily="34" charset="0"/>
              </a:rPr>
              <a:t>片段三    数说“新文化运动”：历史解释</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5781"/>
                                        </p:tgtEl>
                                        <p:attrNameLst>
                                          <p:attrName>style.visibility</p:attrName>
                                        </p:attrNameLst>
                                      </p:cBhvr>
                                      <p:to>
                                        <p:strVal val="visible"/>
                                      </p:to>
                                    </p:set>
                                    <p:anim calcmode="lin" valueType="num">
                                      <p:cBhvr additive="base">
                                        <p:cTn id="7" dur="500" fill="hold"/>
                                        <p:tgtEl>
                                          <p:spTgt spid="75781"/>
                                        </p:tgtEl>
                                        <p:attrNameLst>
                                          <p:attrName>ppt_x</p:attrName>
                                        </p:attrNameLst>
                                      </p:cBhvr>
                                      <p:tavLst>
                                        <p:tav tm="0">
                                          <p:val>
                                            <p:strVal val="#ppt_x"/>
                                          </p:val>
                                        </p:tav>
                                        <p:tav tm="100000">
                                          <p:val>
                                            <p:strVal val="#ppt_x"/>
                                          </p:val>
                                        </p:tav>
                                      </p:tavLst>
                                    </p:anim>
                                    <p:anim calcmode="lin" valueType="num">
                                      <p:cBhvr additive="base">
                                        <p:cTn id="8" dur="500" fill="hold"/>
                                        <p:tgtEl>
                                          <p:spTgt spid="7578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5784"/>
                                        </p:tgtEl>
                                        <p:attrNameLst>
                                          <p:attrName>style.visibility</p:attrName>
                                        </p:attrNameLst>
                                      </p:cBhvr>
                                      <p:to>
                                        <p:strVal val="visible"/>
                                      </p:to>
                                    </p:set>
                                    <p:anim calcmode="lin" valueType="num">
                                      <p:cBhvr additive="base">
                                        <p:cTn id="13" dur="500" fill="hold"/>
                                        <p:tgtEl>
                                          <p:spTgt spid="75784"/>
                                        </p:tgtEl>
                                        <p:attrNameLst>
                                          <p:attrName>ppt_x</p:attrName>
                                        </p:attrNameLst>
                                      </p:cBhvr>
                                      <p:tavLst>
                                        <p:tav tm="0">
                                          <p:val>
                                            <p:strVal val="#ppt_x"/>
                                          </p:val>
                                        </p:tav>
                                        <p:tav tm="100000">
                                          <p:val>
                                            <p:strVal val="#ppt_x"/>
                                          </p:val>
                                        </p:tav>
                                      </p:tavLst>
                                    </p:anim>
                                    <p:anim calcmode="lin" valueType="num">
                                      <p:cBhvr additive="base">
                                        <p:cTn id="14" dur="500" fill="hold"/>
                                        <p:tgtEl>
                                          <p:spTgt spid="757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1" grpId="0"/>
      <p:bldP spid="7578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矩形 76803"/>
          <p:cNvSpPr/>
          <p:nvPr/>
        </p:nvSpPr>
        <p:spPr>
          <a:xfrm>
            <a:off x="152400" y="1371600"/>
            <a:ext cx="8763000" cy="1800225"/>
          </a:xfrm>
          <a:prstGeom prst="rect">
            <a:avLst/>
          </a:prstGeom>
          <a:noFill/>
          <a:ln w="9525">
            <a:noFill/>
          </a:ln>
        </p:spPr>
        <p:txBody>
          <a:bodyPr>
            <a:spAutoFit/>
          </a:bodyPr>
          <a:lstStyle/>
          <a:p>
            <a:r>
              <a:rPr lang="zh-CN" altLang="en-US" sz="2800" b="1" dirty="0">
                <a:latin typeface="Arial" panose="020B0604020202020204" pitchFamily="34" charset="0"/>
              </a:rPr>
              <a:t>针对这种现象，还有学者提出了不同的解释意见： “不能用文章数量多少来判定运动的主题，有影响力的论文或许只要有一篇就足够开风气了。”如果要证实这种解释，研究者需要寻找什么材料？</a:t>
            </a:r>
          </a:p>
        </p:txBody>
      </p:sp>
      <p:sp>
        <p:nvSpPr>
          <p:cNvPr id="96259" name="矩形 76804"/>
          <p:cNvSpPr/>
          <p:nvPr/>
        </p:nvSpPr>
        <p:spPr>
          <a:xfrm>
            <a:off x="304800" y="3505200"/>
            <a:ext cx="5029200" cy="457200"/>
          </a:xfrm>
          <a:prstGeom prst="rect">
            <a:avLst/>
          </a:prstGeom>
          <a:solidFill>
            <a:srgbClr val="92CDD2"/>
          </a:solidFill>
          <a:ln w="9525">
            <a:noFill/>
          </a:ln>
        </p:spPr>
        <p:txBody>
          <a:bodyPr>
            <a:spAutoFit/>
          </a:bodyPr>
          <a:lstStyle/>
          <a:p>
            <a:r>
              <a:rPr lang="zh-CN" altLang="en-US" sz="2400" b="1" dirty="0">
                <a:latin typeface="Arial" panose="020B0604020202020204" pitchFamily="34" charset="0"/>
              </a:rPr>
              <a:t>针对这种现象你还有其他解释吗？</a:t>
            </a:r>
          </a:p>
        </p:txBody>
      </p:sp>
      <p:sp>
        <p:nvSpPr>
          <p:cNvPr id="94212" name="矩形 74755"/>
          <p:cNvSpPr/>
          <p:nvPr/>
        </p:nvSpPr>
        <p:spPr>
          <a:xfrm>
            <a:off x="433388" y="304800"/>
            <a:ext cx="7643812" cy="584200"/>
          </a:xfrm>
          <a:prstGeom prst="rect">
            <a:avLst/>
          </a:prstGeom>
          <a:noFill/>
          <a:ln w="9525">
            <a:noFill/>
          </a:ln>
        </p:spPr>
        <p:txBody>
          <a:bodyPr wrap="none">
            <a:spAutoFit/>
          </a:bodyPr>
          <a:lstStyle/>
          <a:p>
            <a:r>
              <a:rPr lang="zh-CN" altLang="en-US" sz="3200" b="1" dirty="0">
                <a:solidFill>
                  <a:srgbClr val="0000FF"/>
                </a:solidFill>
                <a:latin typeface="Arial" panose="020B0604020202020204" pitchFamily="34" charset="0"/>
              </a:rPr>
              <a:t>片段三    数说“新文化运动”：历史解释</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2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文本框 209921"/>
          <p:cNvSpPr txBox="1"/>
          <p:nvPr/>
        </p:nvSpPr>
        <p:spPr>
          <a:xfrm>
            <a:off x="533400" y="1277938"/>
            <a:ext cx="8064500" cy="1160462"/>
          </a:xfrm>
          <a:prstGeom prst="rect">
            <a:avLst/>
          </a:prstGeom>
          <a:noFill/>
          <a:ln w="9525">
            <a:noFill/>
          </a:ln>
        </p:spPr>
        <p:txBody>
          <a:bodyPr>
            <a:spAutoFit/>
          </a:bodyPr>
          <a:lstStyle/>
          <a:p>
            <a:pPr>
              <a:spcBef>
                <a:spcPct val="50000"/>
              </a:spcBef>
            </a:pPr>
            <a:r>
              <a:rPr lang="zh-CN" altLang="en-US" sz="2800" b="1" dirty="0">
                <a:latin typeface="Arial" panose="020B0604020202020204" pitchFamily="34" charset="0"/>
                <a:ea typeface="楷体_GB2312" pitchFamily="49" charset="-122"/>
              </a:rPr>
              <a:t>出了研究室就入监狱，出了监狱就入研究室。</a:t>
            </a:r>
          </a:p>
          <a:p>
            <a:pPr>
              <a:spcBef>
                <a:spcPct val="50000"/>
              </a:spcBef>
            </a:pPr>
            <a:r>
              <a:rPr lang="zh-CN" altLang="en-US" sz="2800" b="1" dirty="0">
                <a:latin typeface="Arial" panose="020B0604020202020204" pitchFamily="34" charset="0"/>
              </a:rPr>
              <a:t>                                </a:t>
            </a:r>
            <a:r>
              <a:rPr lang="en-US" altLang="zh-CN" sz="2800" b="1" dirty="0">
                <a:latin typeface="宋体" panose="02010600030101010101" pitchFamily="2" charset="-122"/>
              </a:rPr>
              <a:t>——</a:t>
            </a:r>
            <a:r>
              <a:rPr lang="zh-CN" altLang="en-US" sz="2800" b="1" dirty="0">
                <a:latin typeface="宋体" panose="02010600030101010101" pitchFamily="2" charset="-122"/>
              </a:rPr>
              <a:t>陈独秀</a:t>
            </a:r>
            <a:r>
              <a:rPr lang="en-US" altLang="zh-CN" sz="2800" b="1" dirty="0">
                <a:latin typeface="宋体" panose="02010600030101010101" pitchFamily="2" charset="-122"/>
              </a:rPr>
              <a:t>《</a:t>
            </a:r>
            <a:r>
              <a:rPr lang="zh-CN" altLang="en-US" sz="2800" b="1" dirty="0">
                <a:latin typeface="宋体" panose="02010600030101010101" pitchFamily="2" charset="-122"/>
              </a:rPr>
              <a:t>研究室与监狱</a:t>
            </a:r>
            <a:r>
              <a:rPr lang="en-US" altLang="zh-CN" sz="2800" b="1" dirty="0">
                <a:latin typeface="宋体" panose="02010600030101010101" pitchFamily="2" charset="-122"/>
              </a:rPr>
              <a:t>》</a:t>
            </a:r>
          </a:p>
        </p:txBody>
      </p:sp>
      <p:sp>
        <p:nvSpPr>
          <p:cNvPr id="87043" name="文本框 209922"/>
          <p:cNvSpPr txBox="1"/>
          <p:nvPr/>
        </p:nvSpPr>
        <p:spPr>
          <a:xfrm>
            <a:off x="261938" y="2590800"/>
            <a:ext cx="8577262" cy="2654300"/>
          </a:xfrm>
          <a:prstGeom prst="rect">
            <a:avLst/>
          </a:prstGeom>
          <a:noFill/>
          <a:ln w="9525">
            <a:noFill/>
          </a:ln>
        </p:spPr>
        <p:txBody>
          <a:bodyPr>
            <a:spAutoFit/>
          </a:bodyPr>
          <a:lstStyle/>
          <a:p>
            <a:pPr>
              <a:spcBef>
                <a:spcPct val="50000"/>
              </a:spcBef>
            </a:pPr>
            <a:r>
              <a:rPr lang="zh-CN" altLang="en-US" sz="2800" b="1" dirty="0">
                <a:latin typeface="黑体" panose="02010609060101010101" pitchFamily="49" charset="-122"/>
                <a:ea typeface="黑体" panose="02010609060101010101" pitchFamily="49" charset="-122"/>
              </a:rPr>
              <a:t>    </a:t>
            </a:r>
            <a:r>
              <a:rPr lang="zh-CN" altLang="en-US" sz="2800" b="1" dirty="0">
                <a:latin typeface="楷体_GB2312" pitchFamily="49" charset="-122"/>
                <a:ea typeface="楷体_GB2312" pitchFamily="49" charset="-122"/>
              </a:rPr>
              <a:t>陈独秀一生</a:t>
            </a:r>
            <a:r>
              <a:rPr lang="en-US" altLang="zh-CN" sz="2800" b="1" dirty="0">
                <a:latin typeface="黑体" panose="02010609060101010101" pitchFamily="49" charset="-122"/>
                <a:ea typeface="楷体_GB2312" pitchFamily="49" charset="-122"/>
              </a:rPr>
              <a:t>……</a:t>
            </a:r>
            <a:r>
              <a:rPr lang="zh-CN" altLang="en-US" sz="2800" b="1" dirty="0">
                <a:latin typeface="楷体_GB2312" pitchFamily="49" charset="-122"/>
                <a:ea typeface="楷体_GB2312" pitchFamily="49" charset="-122"/>
              </a:rPr>
              <a:t>其所守定不变者，是进化、民主、科学、爱国和社会主义五大根本问题，始终如一，至死不渝。正是他这</a:t>
            </a:r>
            <a:r>
              <a:rPr lang="zh-CN" altLang="en-US" sz="2800" b="1" dirty="0">
                <a:latin typeface="黑体" panose="02010609060101010101" pitchFamily="49" charset="-122"/>
                <a:ea typeface="楷体_GB2312" pitchFamily="49" charset="-122"/>
              </a:rPr>
              <a:t>“</a:t>
            </a:r>
            <a:r>
              <a:rPr lang="zh-CN" altLang="en-US" sz="2800" b="1" dirty="0">
                <a:latin typeface="楷体_GB2312" pitchFamily="49" charset="-122"/>
                <a:ea typeface="楷体_GB2312" pitchFamily="49" charset="-122"/>
              </a:rPr>
              <a:t>始终如一，至死不渝</a:t>
            </a:r>
            <a:r>
              <a:rPr lang="zh-CN" altLang="en-US" sz="2800" b="1" dirty="0">
                <a:latin typeface="黑体" panose="02010609060101010101" pitchFamily="49" charset="-122"/>
                <a:ea typeface="楷体_GB2312" pitchFamily="49" charset="-122"/>
              </a:rPr>
              <a:t>”</a:t>
            </a:r>
            <a:r>
              <a:rPr lang="zh-CN" altLang="en-US" sz="2800" b="1" dirty="0">
                <a:latin typeface="楷体_GB2312" pitchFamily="49" charset="-122"/>
                <a:ea typeface="楷体_GB2312" pitchFamily="49" charset="-122"/>
              </a:rPr>
              <a:t>，使得他在五次被反动当局抓捕时，均大义凛然、临危不惧、追求不止、反骨不屈。</a:t>
            </a:r>
            <a:br>
              <a:rPr lang="zh-CN" altLang="en-US" sz="2800" b="1" dirty="0">
                <a:latin typeface="楷体_GB2312" pitchFamily="49" charset="-122"/>
                <a:ea typeface="楷体_GB2312" pitchFamily="49" charset="-122"/>
              </a:rPr>
            </a:br>
            <a:r>
              <a:rPr lang="zh-CN" altLang="en-US" sz="2800" b="1" dirty="0">
                <a:latin typeface="楷体_GB2312" pitchFamily="49" charset="-122"/>
                <a:ea typeface="楷体_GB2312" pitchFamily="49" charset="-122"/>
              </a:rPr>
              <a:t>                         </a:t>
            </a:r>
            <a:r>
              <a:rPr lang="en-US" altLang="zh-CN" sz="2400" b="1" dirty="0">
                <a:latin typeface="宋体" panose="02010600030101010101" pitchFamily="2" charset="-122"/>
              </a:rPr>
              <a:t>——</a:t>
            </a:r>
            <a:r>
              <a:rPr lang="zh-CN" altLang="en-US" sz="2400" b="1" dirty="0">
                <a:latin typeface="宋体" panose="02010600030101010101" pitchFamily="2" charset="-122"/>
              </a:rPr>
              <a:t>陈铁健</a:t>
            </a:r>
            <a:r>
              <a:rPr lang="en-US" altLang="zh-CN" sz="2400" b="1" dirty="0">
                <a:latin typeface="宋体" panose="02010600030101010101" pitchFamily="2" charset="-122"/>
              </a:rPr>
              <a:t>《</a:t>
            </a:r>
            <a:r>
              <a:rPr lang="zh-CN" altLang="en-US" sz="2400" b="1" dirty="0">
                <a:latin typeface="宋体" panose="02010600030101010101" pitchFamily="2" charset="-122"/>
              </a:rPr>
              <a:t>重读陈独秀</a:t>
            </a:r>
            <a:r>
              <a:rPr lang="en-US" altLang="zh-CN" sz="2400" b="1" dirty="0">
                <a:latin typeface="宋体" panose="02010600030101010101" pitchFamily="2" charset="-122"/>
              </a:rPr>
              <a:t>》</a:t>
            </a:r>
          </a:p>
        </p:txBody>
      </p:sp>
      <p:sp>
        <p:nvSpPr>
          <p:cNvPr id="209924" name="文本框 209923"/>
          <p:cNvSpPr txBox="1"/>
          <p:nvPr/>
        </p:nvSpPr>
        <p:spPr>
          <a:xfrm>
            <a:off x="1303338" y="5607050"/>
            <a:ext cx="6697663" cy="641350"/>
          </a:xfrm>
          <a:prstGeom prst="rect">
            <a:avLst/>
          </a:prstGeom>
          <a:noFill/>
          <a:ln w="9525">
            <a:noFill/>
          </a:ln>
        </p:spPr>
        <p:txBody>
          <a:bodyPr>
            <a:spAutoFit/>
          </a:bodyPr>
          <a:lstStyle/>
          <a:p>
            <a:pPr marR="0" defTabSz="914400">
              <a:spcBef>
                <a:spcPct val="50000"/>
              </a:spcBef>
              <a:buClrTx/>
              <a:buSzTx/>
              <a:buFont typeface="Arial" panose="020B0604020202020204" pitchFamily="34" charset="0"/>
              <a:buNone/>
              <a:defRPr/>
            </a:pPr>
            <a:r>
              <a:rPr kumimoji="0" lang="zh-CN" altLang="en-US" sz="3600" b="1" kern="1200" cap="none" spc="0" normalizeH="0" baseline="0" noProof="1">
                <a:solidFill>
                  <a:srgbClr val="FF0000"/>
                </a:solidFill>
                <a:effectLst>
                  <a:outerShdw blurRad="38100" dist="38100" dir="2700000">
                    <a:srgbClr val="C0C0C0"/>
                  </a:outerShdw>
                </a:effectLst>
                <a:latin typeface="Arial" panose="020B0604020202020204" pitchFamily="34" charset="0"/>
                <a:ea typeface="黑体" panose="02010609060101010101" pitchFamily="49" charset="-122"/>
                <a:cs typeface="+mn-ea"/>
              </a:rPr>
              <a:t>爱国情怀和高度的社会责任感</a:t>
            </a:r>
            <a:endParaRPr kumimoji="0" lang="zh-CN" altLang="en-US" sz="3600" b="1" kern="1200" cap="none" spc="0" normalizeH="0" baseline="0" noProof="1">
              <a:solidFill>
                <a:srgbClr val="FF0000"/>
              </a:solidFill>
              <a:effectLst>
                <a:outerShdw blurRad="38100" dist="38100" dir="2700000">
                  <a:srgbClr val="C0C0C0"/>
                </a:outerShdw>
              </a:effectLst>
              <a:latin typeface="Arial" panose="020B0604020202020204" pitchFamily="34" charset="0"/>
              <a:ea typeface="黑体" panose="02010609060101010101" pitchFamily="49" charset="-122"/>
              <a:cs typeface="+mn-cs"/>
            </a:endParaRPr>
          </a:p>
        </p:txBody>
      </p:sp>
      <p:sp>
        <p:nvSpPr>
          <p:cNvPr id="97285" name="矩形 87044"/>
          <p:cNvSpPr/>
          <p:nvPr/>
        </p:nvSpPr>
        <p:spPr>
          <a:xfrm>
            <a:off x="381000" y="304800"/>
            <a:ext cx="8054975" cy="584200"/>
          </a:xfrm>
          <a:prstGeom prst="rect">
            <a:avLst/>
          </a:prstGeom>
          <a:noFill/>
          <a:ln w="9525">
            <a:noFill/>
          </a:ln>
        </p:spPr>
        <p:txBody>
          <a:bodyPr wrap="none">
            <a:spAutoFit/>
          </a:bodyPr>
          <a:lstStyle/>
          <a:p>
            <a:r>
              <a:rPr lang="zh-CN" altLang="en-US" sz="3200" b="1" dirty="0">
                <a:solidFill>
                  <a:srgbClr val="0000FF"/>
                </a:solidFill>
                <a:latin typeface="Arial" panose="020B0604020202020204" pitchFamily="34" charset="0"/>
              </a:rPr>
              <a:t>片段四    “细说”具体人物，感受家国情怀</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7043"/>
                                        </p:tgtEl>
                                        <p:attrNameLst>
                                          <p:attrName>style.visibility</p:attrName>
                                        </p:attrNameLst>
                                      </p:cBhvr>
                                      <p:to>
                                        <p:strVal val="visible"/>
                                      </p:to>
                                    </p:set>
                                    <p:anim calcmode="lin" valueType="num">
                                      <p:cBhvr additive="base">
                                        <p:cTn id="7" dur="500" fill="hold"/>
                                        <p:tgtEl>
                                          <p:spTgt spid="87043"/>
                                        </p:tgtEl>
                                        <p:attrNameLst>
                                          <p:attrName>ppt_x</p:attrName>
                                        </p:attrNameLst>
                                      </p:cBhvr>
                                      <p:tavLst>
                                        <p:tav tm="0">
                                          <p:val>
                                            <p:strVal val="#ppt_x"/>
                                          </p:val>
                                        </p:tav>
                                        <p:tav tm="100000">
                                          <p:val>
                                            <p:strVal val="#ppt_x"/>
                                          </p:val>
                                        </p:tav>
                                      </p:tavLst>
                                    </p:anim>
                                    <p:anim calcmode="lin" valueType="num">
                                      <p:cBhvr additive="base">
                                        <p:cTn id="8" dur="500" fill="hold"/>
                                        <p:tgtEl>
                                          <p:spTgt spid="8704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9924"/>
                                        </p:tgtEl>
                                        <p:attrNameLst>
                                          <p:attrName>style.visibility</p:attrName>
                                        </p:attrNameLst>
                                      </p:cBhvr>
                                      <p:to>
                                        <p:strVal val="visible"/>
                                      </p:to>
                                    </p:set>
                                    <p:anim calcmode="lin" valueType="num">
                                      <p:cBhvr additive="base">
                                        <p:cTn id="13" dur="500" fill="hold"/>
                                        <p:tgtEl>
                                          <p:spTgt spid="209924"/>
                                        </p:tgtEl>
                                        <p:attrNameLst>
                                          <p:attrName>ppt_x</p:attrName>
                                        </p:attrNameLst>
                                      </p:cBhvr>
                                      <p:tavLst>
                                        <p:tav tm="0">
                                          <p:val>
                                            <p:strVal val="#ppt_x"/>
                                          </p:val>
                                        </p:tav>
                                        <p:tav tm="100000">
                                          <p:val>
                                            <p:strVal val="#ppt_x"/>
                                          </p:val>
                                        </p:tav>
                                      </p:tavLst>
                                    </p:anim>
                                    <p:anim calcmode="lin" valueType="num">
                                      <p:cBhvr additive="base">
                                        <p:cTn id="14" dur="500" fill="hold"/>
                                        <p:tgtEl>
                                          <p:spTgt spid="2099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p:bldP spid="20992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文本框 58369"/>
          <p:cNvSpPr txBox="1"/>
          <p:nvPr/>
        </p:nvSpPr>
        <p:spPr>
          <a:xfrm>
            <a:off x="0" y="2133600"/>
            <a:ext cx="9144000" cy="3681413"/>
          </a:xfrm>
          <a:prstGeom prst="rect">
            <a:avLst/>
          </a:prstGeom>
          <a:noFill/>
          <a:ln w="9525">
            <a:noFill/>
          </a:ln>
        </p:spPr>
        <p:txBody>
          <a:bodyPr>
            <a:spAutoFit/>
          </a:bodyPr>
          <a:lstStyle/>
          <a:p>
            <a:pPr>
              <a:lnSpc>
                <a:spcPct val="120000"/>
              </a:lnSpc>
            </a:pPr>
            <a:r>
              <a:rPr lang="zh-CN" altLang="en-US" sz="2800" b="1" dirty="0">
                <a:solidFill>
                  <a:srgbClr val="0000CC"/>
                </a:solidFill>
                <a:latin typeface="Arial" panose="020B0604020202020204" pitchFamily="34" charset="0"/>
                <a:ea typeface="黑体" panose="02010609060101010101" pitchFamily="49" charset="-122"/>
              </a:rPr>
              <a:t>     </a:t>
            </a:r>
            <a:r>
              <a:rPr lang="zh-CN" altLang="en-US" sz="2800" b="1" dirty="0">
                <a:latin typeface="楷体_GB2312" pitchFamily="49" charset="-122"/>
                <a:ea typeface="楷体_GB2312" pitchFamily="49" charset="-122"/>
              </a:rPr>
              <a:t>南怀瑾说：从中国文化的立场看，新文化运动让中国文化就此一刀斩断了</a:t>
            </a:r>
            <a:r>
              <a:rPr lang="en-US" altLang="zh-CN" sz="2800" b="1" dirty="0">
                <a:latin typeface="Arial" panose="020B0604020202020204" pitchFamily="34" charset="0"/>
                <a:ea typeface="楷体_GB2312" pitchFamily="49" charset="-122"/>
              </a:rPr>
              <a:t>……</a:t>
            </a:r>
            <a:r>
              <a:rPr lang="zh-CN" altLang="en-US" sz="2800" b="1" dirty="0">
                <a:latin typeface="楷体_GB2312" pitchFamily="49" charset="-122"/>
                <a:ea typeface="楷体_GB2312" pitchFamily="49" charset="-122"/>
              </a:rPr>
              <a:t>废除汉语，废除汉字，废除中国戏曲，废除中医中药</a:t>
            </a:r>
            <a:r>
              <a:rPr lang="en-US" altLang="zh-CN" sz="2800" b="1" dirty="0">
                <a:latin typeface="Arial" panose="020B0604020202020204" pitchFamily="34" charset="0"/>
                <a:ea typeface="楷体_GB2312" pitchFamily="49" charset="-122"/>
              </a:rPr>
              <a:t>……</a:t>
            </a:r>
            <a:r>
              <a:rPr lang="en-US" altLang="zh-CN" sz="2800" b="1" dirty="0">
                <a:latin typeface="楷体_GB2312" pitchFamily="49" charset="-122"/>
                <a:ea typeface="楷体_GB2312" pitchFamily="49" charset="-122"/>
              </a:rPr>
              <a:t> </a:t>
            </a:r>
            <a:r>
              <a:rPr lang="zh-CN" altLang="en-US" sz="2800" b="1" dirty="0">
                <a:solidFill>
                  <a:srgbClr val="FF0000"/>
                </a:solidFill>
                <a:latin typeface="楷体_GB2312" pitchFamily="49" charset="-122"/>
                <a:ea typeface="楷体_GB2312" pitchFamily="49" charset="-122"/>
              </a:rPr>
              <a:t>废除！废除！废除！ 打倒！打倒！打倒！</a:t>
            </a:r>
            <a:r>
              <a:rPr lang="zh-CN" altLang="en-US" sz="2800" b="1" dirty="0">
                <a:latin typeface="楷体_GB2312" pitchFamily="49" charset="-122"/>
                <a:ea typeface="楷体_GB2312" pitchFamily="49" charset="-122"/>
              </a:rPr>
              <a:t>这种疯狂，真叫人怀疑，是要拥抱文明呢，还是自绝于文明？倘若这些个废除都彻底实现了，中国还剩下什么？</a:t>
            </a:r>
            <a:r>
              <a:rPr lang="zh-CN" altLang="en-US" sz="2800" b="1" dirty="0">
                <a:solidFill>
                  <a:srgbClr val="FF0000"/>
                </a:solidFill>
                <a:latin typeface="黑体" panose="02010609060101010101" pitchFamily="49" charset="-122"/>
                <a:ea typeface="黑体" panose="02010609060101010101" pitchFamily="49" charset="-122"/>
              </a:rPr>
              <a:t>     </a:t>
            </a:r>
            <a:br>
              <a:rPr lang="zh-CN" altLang="en-US" sz="2800" b="1" dirty="0">
                <a:solidFill>
                  <a:srgbClr val="FF0000"/>
                </a:solidFill>
                <a:latin typeface="黑体" panose="02010609060101010101" pitchFamily="49" charset="-122"/>
                <a:ea typeface="黑体" panose="02010609060101010101" pitchFamily="49" charset="-122"/>
              </a:rPr>
            </a:br>
            <a:endParaRPr lang="zh-CN" altLang="en-US" sz="2800" b="1" dirty="0">
              <a:solidFill>
                <a:srgbClr val="FF0000"/>
              </a:solidFill>
              <a:latin typeface="黑体" panose="02010609060101010101" pitchFamily="49" charset="-122"/>
              <a:ea typeface="黑体" panose="02010609060101010101" pitchFamily="49" charset="-122"/>
            </a:endParaRPr>
          </a:p>
        </p:txBody>
      </p:sp>
      <p:sp>
        <p:nvSpPr>
          <p:cNvPr id="99331" name="矩形 58375"/>
          <p:cNvSpPr/>
          <p:nvPr/>
        </p:nvSpPr>
        <p:spPr>
          <a:xfrm>
            <a:off x="1447800" y="1295400"/>
            <a:ext cx="5467350" cy="579438"/>
          </a:xfrm>
          <a:prstGeom prst="rect">
            <a:avLst/>
          </a:prstGeom>
          <a:solidFill>
            <a:srgbClr val="FEFCA2"/>
          </a:solidFill>
          <a:ln w="9525">
            <a:noFill/>
          </a:ln>
        </p:spPr>
        <p:txBody>
          <a:bodyPr wrap="none">
            <a:spAutoFit/>
          </a:bodyPr>
          <a:lstStyle/>
          <a:p>
            <a:r>
              <a:rPr lang="zh-CN" altLang="en-US" sz="3200" b="1" dirty="0">
                <a:latin typeface="Arial" panose="020B0604020202020204" pitchFamily="34" charset="0"/>
                <a:ea typeface="华文楷体" pitchFamily="2" charset="-122"/>
              </a:rPr>
              <a:t>新文化运动对传统文化的态度</a:t>
            </a:r>
          </a:p>
        </p:txBody>
      </p:sp>
      <p:sp>
        <p:nvSpPr>
          <p:cNvPr id="99332" name="矩形 58374"/>
          <p:cNvSpPr/>
          <p:nvPr/>
        </p:nvSpPr>
        <p:spPr>
          <a:xfrm>
            <a:off x="457200" y="406400"/>
            <a:ext cx="8077200" cy="584200"/>
          </a:xfrm>
          <a:prstGeom prst="rect">
            <a:avLst/>
          </a:prstGeom>
          <a:noFill/>
          <a:ln w="9525">
            <a:noFill/>
          </a:ln>
        </p:spPr>
        <p:txBody>
          <a:bodyPr>
            <a:spAutoFit/>
          </a:bodyPr>
          <a:lstStyle/>
          <a:p>
            <a:r>
              <a:rPr lang="zh-CN" altLang="en-US" sz="3200" b="1" dirty="0">
                <a:solidFill>
                  <a:srgbClr val="0000FF"/>
                </a:solidFill>
                <a:latin typeface="Arial" panose="020B0604020202020204" pitchFamily="34" charset="0"/>
              </a:rPr>
              <a:t>片段五   众说“新文化”：评价观点的碰撞</a:t>
            </a:r>
          </a:p>
        </p:txBody>
      </p:sp>
    </p:spTree>
  </p:cSld>
  <p:clrMapOvr>
    <a:masterClrMapping/>
  </p:clrMapOvr>
  <p:transition spd="med">
    <p:comb/>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矩形 80899"/>
          <p:cNvSpPr/>
          <p:nvPr/>
        </p:nvSpPr>
        <p:spPr>
          <a:xfrm>
            <a:off x="0" y="919163"/>
            <a:ext cx="8991600" cy="2738437"/>
          </a:xfrm>
          <a:prstGeom prst="rect">
            <a:avLst/>
          </a:prstGeom>
          <a:noFill/>
          <a:ln w="9525">
            <a:noFill/>
          </a:ln>
        </p:spPr>
        <p:txBody>
          <a:bodyPr>
            <a:spAutoFit/>
          </a:bodyPr>
          <a:lstStyle/>
          <a:p>
            <a:r>
              <a:rPr lang="zh-CN" altLang="en-US" sz="2800" b="1" dirty="0">
                <a:latin typeface="楷体_GB2312" pitchFamily="49" charset="-122"/>
                <a:ea typeface="楷体_GB2312" pitchFamily="49" charset="-122"/>
              </a:rPr>
              <a:t>    </a:t>
            </a:r>
            <a:r>
              <a:rPr lang="zh-CN" altLang="en-US" sz="2400" b="1" dirty="0">
                <a:latin typeface="楷体_GB2312" pitchFamily="49" charset="-122"/>
                <a:ea typeface="楷体_GB2312" pitchFamily="49" charset="-122"/>
              </a:rPr>
              <a:t>新文化运动</a:t>
            </a:r>
            <a:r>
              <a:rPr lang="zh-CN" altLang="en-US" sz="2400" b="1" dirty="0">
                <a:solidFill>
                  <a:srgbClr val="FF0000"/>
                </a:solidFill>
                <a:latin typeface="楷体_GB2312" pitchFamily="49" charset="-122"/>
                <a:ea typeface="楷体_GB2312" pitchFamily="49" charset="-122"/>
              </a:rPr>
              <a:t>没有全盘否定</a:t>
            </a:r>
            <a:r>
              <a:rPr lang="zh-CN" altLang="en-US" sz="2400" b="1" dirty="0">
                <a:latin typeface="楷体_GB2312" pitchFamily="49" charset="-122"/>
                <a:ea typeface="楷体_GB2312" pitchFamily="49" charset="-122"/>
              </a:rPr>
              <a:t>中国传统文化。古代文学艺术大部分都受到推崇，</a:t>
            </a:r>
            <a:r>
              <a:rPr lang="zh-CN" altLang="en-US" sz="2400" b="1" dirty="0">
                <a:solidFill>
                  <a:srgbClr val="FF0000"/>
                </a:solidFill>
                <a:latin typeface="楷体_GB2312" pitchFamily="49" charset="-122"/>
                <a:ea typeface="楷体_GB2312" pitchFamily="49" charset="-122"/>
              </a:rPr>
              <a:t>特别是小说、白话文学</a:t>
            </a:r>
            <a:r>
              <a:rPr lang="zh-CN" altLang="en-US" sz="2400" b="1" dirty="0">
                <a:latin typeface="楷体_GB2312" pitchFamily="49" charset="-122"/>
                <a:ea typeface="楷体_GB2312" pitchFamily="49" charset="-122"/>
              </a:rPr>
              <a:t>等更得至前所未有的很高的评价。诸子和佛学的研究在深化，恢复了它们应有的地位。就以儒学来说，指出其价值观念不适应现代社会生活的同时，也没有全盘否定其在历史上的作用。只是在当时的社会环境下，显得激进、迫切了一些。</a:t>
            </a:r>
          </a:p>
          <a:p>
            <a:r>
              <a:rPr lang="en-US" altLang="zh-CN" sz="2400" b="1" dirty="0">
                <a:latin typeface="楷体_GB2312" pitchFamily="49" charset="-122"/>
                <a:ea typeface="楷体_GB2312" pitchFamily="49" charset="-122"/>
              </a:rPr>
              <a:t>                         </a:t>
            </a:r>
            <a:r>
              <a:rPr lang="en-US" altLang="zh-CN" sz="2400" b="1" dirty="0">
                <a:latin typeface="宋体" panose="02010600030101010101" pitchFamily="2" charset="-122"/>
              </a:rPr>
              <a:t>——《</a:t>
            </a:r>
            <a:r>
              <a:rPr lang="zh-CN" altLang="en-US" sz="2400" b="1" dirty="0">
                <a:latin typeface="宋体" panose="02010600030101010101" pitchFamily="2" charset="-122"/>
              </a:rPr>
              <a:t>新文化运动与“激进主义”</a:t>
            </a:r>
            <a:r>
              <a:rPr lang="en-US" altLang="zh-CN" sz="2400" b="1" dirty="0">
                <a:latin typeface="宋体" panose="02010600030101010101" pitchFamily="2" charset="-122"/>
              </a:rPr>
              <a:t>》</a:t>
            </a:r>
            <a:endParaRPr lang="zh-CN" altLang="en-US" sz="2400" b="1" dirty="0">
              <a:latin typeface="宋体" panose="02010600030101010101" pitchFamily="2" charset="-122"/>
            </a:endParaRPr>
          </a:p>
        </p:txBody>
      </p:sp>
      <p:sp>
        <p:nvSpPr>
          <p:cNvPr id="80902" name="矩形 80901"/>
          <p:cNvSpPr/>
          <p:nvPr/>
        </p:nvSpPr>
        <p:spPr>
          <a:xfrm>
            <a:off x="76200" y="3979863"/>
            <a:ext cx="8991600" cy="2370137"/>
          </a:xfrm>
          <a:prstGeom prst="rect">
            <a:avLst/>
          </a:prstGeom>
          <a:noFill/>
          <a:ln w="9525">
            <a:noFill/>
          </a:ln>
        </p:spPr>
        <p:txBody>
          <a:bodyPr>
            <a:spAutoFit/>
          </a:bodyPr>
          <a:lstStyle/>
          <a:p>
            <a:r>
              <a:rPr lang="zh-CN" altLang="en-US" sz="2800" b="1" dirty="0">
                <a:latin typeface="楷体_GB2312" pitchFamily="49" charset="-122"/>
                <a:ea typeface="楷体_GB2312" pitchFamily="49" charset="-122"/>
              </a:rPr>
              <a:t>   </a:t>
            </a:r>
            <a:r>
              <a:rPr lang="zh-CN" altLang="en-US" sz="2400" b="1" dirty="0">
                <a:latin typeface="楷体_GB2312" pitchFamily="49" charset="-122"/>
                <a:ea typeface="楷体_GB2312" pitchFamily="49" charset="-122"/>
              </a:rPr>
              <a:t>在反对了儒学的纲常伦理和一味仿古的旧文学之后，他们又提倡科学方法，回过头来</a:t>
            </a:r>
            <a:r>
              <a:rPr lang="zh-CN" altLang="en-US" sz="2400" b="1" dirty="0">
                <a:solidFill>
                  <a:srgbClr val="FF0000"/>
                </a:solidFill>
                <a:latin typeface="楷体_GB2312" pitchFamily="49" charset="-122"/>
                <a:ea typeface="楷体_GB2312" pitchFamily="49" charset="-122"/>
              </a:rPr>
              <a:t>整理中国古代的学术文化</a:t>
            </a:r>
            <a:r>
              <a:rPr lang="zh-CN" altLang="en-US" sz="2400" b="1" dirty="0">
                <a:latin typeface="楷体_GB2312" pitchFamily="49" charset="-122"/>
                <a:ea typeface="楷体_GB2312" pitchFamily="49" charset="-122"/>
              </a:rPr>
              <a:t>。鲁迅写了</a:t>
            </a:r>
            <a:r>
              <a:rPr lang="en-US" altLang="zh-CN" sz="2400" b="1" dirty="0">
                <a:latin typeface="楷体_GB2312" pitchFamily="49" charset="-122"/>
                <a:ea typeface="楷体_GB2312" pitchFamily="49" charset="-122"/>
              </a:rPr>
              <a:t>《</a:t>
            </a:r>
            <a:r>
              <a:rPr lang="zh-CN" altLang="en-US" sz="2400" b="1" dirty="0">
                <a:latin typeface="楷体_GB2312" pitchFamily="49" charset="-122"/>
                <a:ea typeface="楷体_GB2312" pitchFamily="49" charset="-122"/>
              </a:rPr>
              <a:t>中国小说史略</a:t>
            </a:r>
            <a:r>
              <a:rPr lang="en-US" altLang="zh-CN" sz="2400" b="1" dirty="0">
                <a:latin typeface="楷体_GB2312" pitchFamily="49" charset="-122"/>
                <a:ea typeface="楷体_GB2312" pitchFamily="49" charset="-122"/>
              </a:rPr>
              <a:t>》《</a:t>
            </a:r>
            <a:r>
              <a:rPr lang="zh-CN" altLang="en-US" sz="2400" b="1" dirty="0">
                <a:latin typeface="楷体_GB2312" pitchFamily="49" charset="-122"/>
                <a:ea typeface="楷体_GB2312" pitchFamily="49" charset="-122"/>
              </a:rPr>
              <a:t>汉文学史纲要</a:t>
            </a:r>
            <a:r>
              <a:rPr lang="en-US" altLang="zh-CN" sz="2400" b="1" dirty="0">
                <a:latin typeface="楷体_GB2312" pitchFamily="49" charset="-122"/>
                <a:ea typeface="楷体_GB2312" pitchFamily="49" charset="-122"/>
              </a:rPr>
              <a:t>》</a:t>
            </a:r>
            <a:r>
              <a:rPr lang="zh-CN" altLang="en-US" sz="2400" b="1" dirty="0">
                <a:latin typeface="楷体_GB2312" pitchFamily="49" charset="-122"/>
                <a:ea typeface="楷体_GB2312" pitchFamily="49" charset="-122"/>
              </a:rPr>
              <a:t>，胡适写</a:t>
            </a:r>
            <a:r>
              <a:rPr lang="en-US" altLang="zh-CN" sz="2400" b="1" dirty="0">
                <a:latin typeface="楷体_GB2312" pitchFamily="49" charset="-122"/>
                <a:ea typeface="楷体_GB2312" pitchFamily="49" charset="-122"/>
              </a:rPr>
              <a:t>《</a:t>
            </a:r>
            <a:r>
              <a:rPr lang="zh-CN" altLang="en-US" sz="2400" b="1" dirty="0">
                <a:latin typeface="楷体_GB2312" pitchFamily="49" charset="-122"/>
                <a:ea typeface="楷体_GB2312" pitchFamily="49" charset="-122"/>
              </a:rPr>
              <a:t>白话文学史</a:t>
            </a:r>
            <a:r>
              <a:rPr lang="en-US" altLang="zh-CN" sz="2400" b="1" dirty="0">
                <a:latin typeface="楷体_GB2312" pitchFamily="49" charset="-122"/>
                <a:ea typeface="楷体_GB2312" pitchFamily="49" charset="-122"/>
              </a:rPr>
              <a:t>》《</a:t>
            </a:r>
            <a:r>
              <a:rPr lang="zh-CN" altLang="en-US" sz="2400" b="1" dirty="0">
                <a:latin typeface="楷体_GB2312" pitchFamily="49" charset="-122"/>
                <a:ea typeface="楷体_GB2312" pitchFamily="49" charset="-122"/>
              </a:rPr>
              <a:t>中国哲学史</a:t>
            </a:r>
            <a:r>
              <a:rPr lang="en-US" altLang="zh-CN" sz="2400" b="1" dirty="0">
                <a:latin typeface="楷体_GB2312" pitchFamily="49" charset="-122"/>
                <a:ea typeface="楷体_GB2312" pitchFamily="49" charset="-122"/>
              </a:rPr>
              <a:t>》</a:t>
            </a:r>
            <a:r>
              <a:rPr lang="zh-CN" altLang="en-US" sz="2400" b="1" dirty="0">
                <a:latin typeface="楷体_GB2312" pitchFamily="49" charset="-122"/>
                <a:ea typeface="楷体_GB2312" pitchFamily="49" charset="-122"/>
              </a:rPr>
              <a:t>，进行古典小说的考证，就是要用现代的观点、科学的方法重新整理研究中国古代文化。</a:t>
            </a:r>
          </a:p>
          <a:p>
            <a:r>
              <a:rPr lang="en-US" altLang="zh-CN" sz="2400" b="1" dirty="0">
                <a:latin typeface="楷体_GB2312" pitchFamily="49" charset="-122"/>
                <a:ea typeface="楷体_GB2312" pitchFamily="49" charset="-122"/>
              </a:rPr>
              <a:t>                      </a:t>
            </a:r>
            <a:r>
              <a:rPr lang="en-US" altLang="zh-CN" sz="2400" b="1" dirty="0">
                <a:latin typeface="宋体" panose="02010600030101010101" pitchFamily="2" charset="-122"/>
              </a:rPr>
              <a:t>——《</a:t>
            </a:r>
            <a:r>
              <a:rPr lang="zh-CN" altLang="en-US" sz="2400" b="1" dirty="0">
                <a:latin typeface="宋体" panose="02010600030101010101" pitchFamily="2" charset="-122"/>
              </a:rPr>
              <a:t>五四“全盘反传统问题”之考辨</a:t>
            </a:r>
            <a:r>
              <a:rPr lang="en-US" altLang="zh-CN" sz="2400" b="1" dirty="0">
                <a:latin typeface="宋体" panose="02010600030101010101" pitchFamily="2" charset="-122"/>
              </a:rPr>
              <a:t>》</a:t>
            </a:r>
            <a:endParaRPr lang="zh-CN" altLang="en-US" sz="2400" b="1" dirty="0">
              <a:latin typeface="宋体" panose="02010600030101010101" pitchFamily="2" charset="-122"/>
            </a:endParaRPr>
          </a:p>
        </p:txBody>
      </p:sp>
      <p:sp>
        <p:nvSpPr>
          <p:cNvPr id="100356" name="矩形 58374"/>
          <p:cNvSpPr/>
          <p:nvPr/>
        </p:nvSpPr>
        <p:spPr>
          <a:xfrm>
            <a:off x="457200" y="152400"/>
            <a:ext cx="8077200" cy="584200"/>
          </a:xfrm>
          <a:prstGeom prst="rect">
            <a:avLst/>
          </a:prstGeom>
          <a:noFill/>
          <a:ln w="9525">
            <a:noFill/>
          </a:ln>
        </p:spPr>
        <p:txBody>
          <a:bodyPr>
            <a:spAutoFit/>
          </a:bodyPr>
          <a:lstStyle/>
          <a:p>
            <a:r>
              <a:rPr lang="zh-CN" altLang="en-US" sz="3200" b="1" dirty="0">
                <a:solidFill>
                  <a:srgbClr val="0000FF"/>
                </a:solidFill>
                <a:latin typeface="Arial" panose="020B0604020202020204" pitchFamily="34" charset="0"/>
              </a:rPr>
              <a:t>片段五   众说“新文化”：评价观点的碰撞</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0902"/>
                                        </p:tgtEl>
                                        <p:attrNameLst>
                                          <p:attrName>style.visibility</p:attrName>
                                        </p:attrNameLst>
                                      </p:cBhvr>
                                      <p:to>
                                        <p:strVal val="visible"/>
                                      </p:to>
                                    </p:set>
                                    <p:animEffect transition="in" filter="blinds(horizontal)">
                                      <p:cBhvr>
                                        <p:cTn id="7" dur="500"/>
                                        <p:tgtEl>
                                          <p:spTgt spid="809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18"/>
          <p:cNvSpPr/>
          <p:nvPr/>
        </p:nvSpPr>
        <p:spPr>
          <a:xfrm>
            <a:off x="990600" y="1524000"/>
            <a:ext cx="458788" cy="625475"/>
          </a:xfrm>
          <a:prstGeom prst="roundRect">
            <a:avLst>
              <a:gd name="adj" fmla="val 16667"/>
            </a:avLst>
          </a:prstGeom>
          <a:gradFill rotWithShape="0">
            <a:gsLst>
              <a:gs pos="0">
                <a:srgbClr val="F9F9F9">
                  <a:alpha val="100000"/>
                </a:srgbClr>
              </a:gs>
              <a:gs pos="33000">
                <a:srgbClr val="F9F9F9">
                  <a:alpha val="100000"/>
                </a:srgbClr>
              </a:gs>
              <a:gs pos="100000">
                <a:srgbClr val="D7D7D7">
                  <a:alpha val="100000"/>
                </a:srgbClr>
              </a:gs>
            </a:gsLst>
            <a:lin ang="5400000"/>
            <a:tileRect/>
          </a:gradFill>
          <a:ln w="3175" cap="flat" cmpd="sng">
            <a:solidFill>
              <a:srgbClr val="EAEAEA"/>
            </a:solidFill>
            <a:prstDash val="solid"/>
            <a:headEnd type="none" w="med" len="med"/>
            <a:tailEnd type="none" w="med" len="med"/>
          </a:ln>
          <a:effectLst>
            <a:outerShdw dist="38100" dir="2699999" algn="ctr" rotWithShape="0">
              <a:srgbClr val="000000">
                <a:alpha val="39000"/>
              </a:srgbClr>
            </a:outerShdw>
          </a:effectLst>
        </p:spPr>
        <p:txBody>
          <a:bodyPr anchor="ctr"/>
          <a:lstStyle/>
          <a:p>
            <a:pPr algn="ctr">
              <a:lnSpc>
                <a:spcPct val="120000"/>
              </a:lnSpc>
            </a:pPr>
            <a:r>
              <a:rPr lang="en-US" altLang="en-US" sz="2400" b="1" dirty="0">
                <a:solidFill>
                  <a:srgbClr val="4D4D4D"/>
                </a:solidFill>
                <a:latin typeface="Arial" panose="020B0604020202020204" pitchFamily="34" charset="0"/>
                <a:sym typeface="+mn-lt"/>
              </a:rPr>
              <a:t>1</a:t>
            </a:r>
          </a:p>
        </p:txBody>
      </p:sp>
      <p:sp>
        <p:nvSpPr>
          <p:cNvPr id="104451" name="Rectangle 27"/>
          <p:cNvSpPr/>
          <p:nvPr/>
        </p:nvSpPr>
        <p:spPr>
          <a:xfrm>
            <a:off x="2057400" y="1555750"/>
            <a:ext cx="5130800" cy="577850"/>
          </a:xfrm>
          <a:prstGeom prst="roundRect">
            <a:avLst>
              <a:gd name="adj" fmla="val 16667"/>
            </a:avLst>
          </a:prstGeom>
          <a:solidFill>
            <a:srgbClr val="92CDD2"/>
          </a:solidFill>
          <a:ln w="3175" cap="flat" cmpd="sng">
            <a:solidFill>
              <a:srgbClr val="EAEAEA"/>
            </a:solidFill>
            <a:prstDash val="solid"/>
            <a:headEnd type="none" w="med" len="med"/>
            <a:tailEnd type="none" w="med" len="med"/>
          </a:ln>
          <a:effectLst>
            <a:outerShdw dist="38100" dir="2699999" algn="ctr" rotWithShape="0">
              <a:srgbClr val="000000">
                <a:alpha val="39000"/>
              </a:srgbClr>
            </a:outerShdw>
          </a:effectLst>
        </p:spPr>
        <p:txBody>
          <a:bodyPr anchor="ctr"/>
          <a:lstStyle/>
          <a:p>
            <a:pPr algn="ctr">
              <a:lnSpc>
                <a:spcPct val="120000"/>
              </a:lnSpc>
            </a:pPr>
            <a:r>
              <a:rPr lang="zh-CN" altLang="en-US" sz="2800" dirty="0">
                <a:latin typeface="黑体" panose="02010609060101010101" pitchFamily="49" charset="-122"/>
                <a:ea typeface="黑体" panose="02010609060101010101" pitchFamily="49" charset="-122"/>
              </a:rPr>
              <a:t>站位高远</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立意核心素养</a:t>
            </a:r>
            <a:endParaRPr lang="en-US" altLang="en-US" sz="2800" b="1" dirty="0">
              <a:solidFill>
                <a:srgbClr val="404040"/>
              </a:solidFill>
              <a:latin typeface="Arial" panose="020B0604020202020204" pitchFamily="34" charset="0"/>
              <a:sym typeface="+mn-lt"/>
            </a:endParaRPr>
          </a:p>
        </p:txBody>
      </p:sp>
      <p:sp>
        <p:nvSpPr>
          <p:cNvPr id="104452" name="Rectangle 19"/>
          <p:cNvSpPr/>
          <p:nvPr/>
        </p:nvSpPr>
        <p:spPr>
          <a:xfrm>
            <a:off x="990600" y="2514600"/>
            <a:ext cx="458788" cy="625475"/>
          </a:xfrm>
          <a:prstGeom prst="roundRect">
            <a:avLst>
              <a:gd name="adj" fmla="val 16667"/>
            </a:avLst>
          </a:prstGeom>
          <a:gradFill rotWithShape="0">
            <a:gsLst>
              <a:gs pos="0">
                <a:srgbClr val="F9F9F9">
                  <a:alpha val="100000"/>
                </a:srgbClr>
              </a:gs>
              <a:gs pos="33000">
                <a:srgbClr val="F9F9F9">
                  <a:alpha val="100000"/>
                </a:srgbClr>
              </a:gs>
              <a:gs pos="100000">
                <a:srgbClr val="D7D7D7">
                  <a:alpha val="100000"/>
                </a:srgbClr>
              </a:gs>
            </a:gsLst>
            <a:lin ang="5400000"/>
            <a:tileRect/>
          </a:gradFill>
          <a:ln w="3175" cap="flat" cmpd="sng">
            <a:solidFill>
              <a:srgbClr val="EAEAEA"/>
            </a:solidFill>
            <a:prstDash val="solid"/>
            <a:headEnd type="none" w="med" len="med"/>
            <a:tailEnd type="none" w="med" len="med"/>
          </a:ln>
          <a:effectLst>
            <a:outerShdw dist="38100" dir="2699999" algn="ctr" rotWithShape="0">
              <a:srgbClr val="000000">
                <a:alpha val="39000"/>
              </a:srgbClr>
            </a:outerShdw>
          </a:effectLst>
        </p:spPr>
        <p:txBody>
          <a:bodyPr anchor="ctr"/>
          <a:lstStyle/>
          <a:p>
            <a:pPr algn="ctr">
              <a:lnSpc>
                <a:spcPct val="120000"/>
              </a:lnSpc>
            </a:pPr>
            <a:r>
              <a:rPr lang="en-US" altLang="en-US" sz="2400" b="1" dirty="0">
                <a:solidFill>
                  <a:srgbClr val="4D4D4D"/>
                </a:solidFill>
                <a:latin typeface="Arial" panose="020B0604020202020204" pitchFamily="34" charset="0"/>
                <a:sym typeface="+mn-lt"/>
              </a:rPr>
              <a:t>2</a:t>
            </a:r>
          </a:p>
        </p:txBody>
      </p:sp>
      <p:sp>
        <p:nvSpPr>
          <p:cNvPr id="104453" name="Rectangle 28"/>
          <p:cNvSpPr/>
          <p:nvPr/>
        </p:nvSpPr>
        <p:spPr>
          <a:xfrm>
            <a:off x="2057400" y="2514600"/>
            <a:ext cx="5176838" cy="625475"/>
          </a:xfrm>
          <a:prstGeom prst="roundRect">
            <a:avLst>
              <a:gd name="adj" fmla="val 16667"/>
            </a:avLst>
          </a:prstGeom>
          <a:solidFill>
            <a:srgbClr val="FFC000"/>
          </a:solidFill>
          <a:ln w="3175" cap="flat" cmpd="sng">
            <a:solidFill>
              <a:srgbClr val="EAEAEA"/>
            </a:solidFill>
            <a:prstDash val="solid"/>
            <a:headEnd type="none" w="med" len="med"/>
            <a:tailEnd type="none" w="med" len="med"/>
          </a:ln>
          <a:effectLst>
            <a:outerShdw dist="38100" dir="2699999" algn="ctr" rotWithShape="0">
              <a:srgbClr val="000000">
                <a:alpha val="39000"/>
              </a:srgbClr>
            </a:outerShdw>
          </a:effectLst>
        </p:spPr>
        <p:txBody>
          <a:bodyPr anchor="ctr"/>
          <a:lstStyle/>
          <a:p>
            <a:pPr algn="ctr">
              <a:lnSpc>
                <a:spcPct val="120000"/>
              </a:lnSpc>
            </a:pPr>
            <a:r>
              <a:rPr lang="zh-CN" altLang="en-US" sz="2800" dirty="0">
                <a:latin typeface="黑体" panose="02010609060101010101" pitchFamily="49" charset="-122"/>
                <a:ea typeface="黑体" panose="02010609060101010101" pitchFamily="49" charset="-122"/>
              </a:rPr>
              <a:t>清晰透彻</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解读核心概念</a:t>
            </a:r>
            <a:endParaRPr lang="en-US" altLang="en-US" sz="2800" dirty="0">
              <a:latin typeface="黑体" panose="02010609060101010101" pitchFamily="49" charset="-122"/>
              <a:ea typeface="黑体" panose="02010609060101010101" pitchFamily="49" charset="-122"/>
              <a:sym typeface="+mn-lt"/>
            </a:endParaRPr>
          </a:p>
        </p:txBody>
      </p:sp>
      <p:sp>
        <p:nvSpPr>
          <p:cNvPr id="104454" name="Rectangle 20"/>
          <p:cNvSpPr/>
          <p:nvPr/>
        </p:nvSpPr>
        <p:spPr>
          <a:xfrm>
            <a:off x="990600" y="3563938"/>
            <a:ext cx="458788" cy="627062"/>
          </a:xfrm>
          <a:prstGeom prst="roundRect">
            <a:avLst>
              <a:gd name="adj" fmla="val 16667"/>
            </a:avLst>
          </a:prstGeom>
          <a:gradFill rotWithShape="0">
            <a:gsLst>
              <a:gs pos="0">
                <a:srgbClr val="F9F9F9">
                  <a:alpha val="100000"/>
                </a:srgbClr>
              </a:gs>
              <a:gs pos="33000">
                <a:srgbClr val="F9F9F9">
                  <a:alpha val="100000"/>
                </a:srgbClr>
              </a:gs>
              <a:gs pos="100000">
                <a:srgbClr val="D7D7D7">
                  <a:alpha val="100000"/>
                </a:srgbClr>
              </a:gs>
            </a:gsLst>
            <a:lin ang="5400000"/>
            <a:tileRect/>
          </a:gradFill>
          <a:ln w="3175" cap="flat" cmpd="sng">
            <a:solidFill>
              <a:srgbClr val="EAEAEA"/>
            </a:solidFill>
            <a:prstDash val="solid"/>
            <a:headEnd type="none" w="med" len="med"/>
            <a:tailEnd type="none" w="med" len="med"/>
          </a:ln>
          <a:effectLst>
            <a:outerShdw dist="38100" dir="2699999" algn="ctr" rotWithShape="0">
              <a:srgbClr val="000000">
                <a:alpha val="39000"/>
              </a:srgbClr>
            </a:outerShdw>
          </a:effectLst>
        </p:spPr>
        <p:txBody>
          <a:bodyPr anchor="ctr"/>
          <a:lstStyle/>
          <a:p>
            <a:pPr algn="ctr">
              <a:lnSpc>
                <a:spcPct val="120000"/>
              </a:lnSpc>
            </a:pPr>
            <a:r>
              <a:rPr lang="en-US" altLang="en-US" sz="2400" b="1" dirty="0">
                <a:solidFill>
                  <a:srgbClr val="4D4D4D"/>
                </a:solidFill>
                <a:latin typeface="Arial" panose="020B0604020202020204" pitchFamily="34" charset="0"/>
                <a:sym typeface="+mn-lt"/>
              </a:rPr>
              <a:t>3</a:t>
            </a:r>
          </a:p>
        </p:txBody>
      </p:sp>
      <p:sp>
        <p:nvSpPr>
          <p:cNvPr id="104455" name="Rectangle 29"/>
          <p:cNvSpPr/>
          <p:nvPr/>
        </p:nvSpPr>
        <p:spPr>
          <a:xfrm>
            <a:off x="2138363" y="3581400"/>
            <a:ext cx="5176837" cy="627063"/>
          </a:xfrm>
          <a:prstGeom prst="roundRect">
            <a:avLst>
              <a:gd name="adj" fmla="val 16667"/>
            </a:avLst>
          </a:prstGeom>
          <a:solidFill>
            <a:srgbClr val="FFFF00"/>
          </a:solidFill>
          <a:ln w="3175" cap="flat" cmpd="sng">
            <a:solidFill>
              <a:srgbClr val="EAEAEA"/>
            </a:solidFill>
            <a:prstDash val="solid"/>
            <a:headEnd type="none" w="med" len="med"/>
            <a:tailEnd type="none" w="med" len="med"/>
          </a:ln>
          <a:effectLst>
            <a:outerShdw dist="38100" dir="2699999" algn="ctr" rotWithShape="0">
              <a:srgbClr val="000000">
                <a:alpha val="39000"/>
              </a:srgbClr>
            </a:outerShdw>
          </a:effectLst>
        </p:spPr>
        <p:txBody>
          <a:bodyPr anchor="ctr"/>
          <a:lstStyle/>
          <a:p>
            <a:pPr algn="ctr">
              <a:lnSpc>
                <a:spcPct val="120000"/>
              </a:lnSpc>
            </a:pPr>
            <a:r>
              <a:rPr lang="zh-CN" altLang="en-US" sz="2800" dirty="0">
                <a:latin typeface="黑体" panose="02010609060101010101" pitchFamily="49" charset="-122"/>
                <a:ea typeface="黑体" panose="02010609060101010101" pitchFamily="49" charset="-122"/>
              </a:rPr>
              <a:t>另辟蹊径</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重整知识体系</a:t>
            </a:r>
            <a:endParaRPr lang="en-US" altLang="en-US" sz="2800" dirty="0">
              <a:latin typeface="黑体" panose="02010609060101010101" pitchFamily="49" charset="-122"/>
              <a:ea typeface="黑体" panose="02010609060101010101" pitchFamily="49" charset="-122"/>
              <a:sym typeface="+mn-lt"/>
            </a:endParaRPr>
          </a:p>
        </p:txBody>
      </p:sp>
      <p:sp>
        <p:nvSpPr>
          <p:cNvPr id="104456" name="Rectangle 20"/>
          <p:cNvSpPr/>
          <p:nvPr/>
        </p:nvSpPr>
        <p:spPr>
          <a:xfrm>
            <a:off x="990600" y="4706938"/>
            <a:ext cx="458788" cy="627062"/>
          </a:xfrm>
          <a:prstGeom prst="roundRect">
            <a:avLst>
              <a:gd name="adj" fmla="val 16667"/>
            </a:avLst>
          </a:prstGeom>
          <a:gradFill rotWithShape="0">
            <a:gsLst>
              <a:gs pos="0">
                <a:srgbClr val="F9F9F9">
                  <a:alpha val="100000"/>
                </a:srgbClr>
              </a:gs>
              <a:gs pos="33000">
                <a:srgbClr val="F9F9F9">
                  <a:alpha val="100000"/>
                </a:srgbClr>
              </a:gs>
              <a:gs pos="100000">
                <a:srgbClr val="D7D7D7">
                  <a:alpha val="100000"/>
                </a:srgbClr>
              </a:gs>
            </a:gsLst>
            <a:lin ang="5400000"/>
            <a:tileRect/>
          </a:gradFill>
          <a:ln w="3175" cap="flat" cmpd="sng">
            <a:solidFill>
              <a:srgbClr val="EAEAEA"/>
            </a:solidFill>
            <a:prstDash val="solid"/>
            <a:headEnd type="none" w="med" len="med"/>
            <a:tailEnd type="none" w="med" len="med"/>
          </a:ln>
          <a:effectLst>
            <a:outerShdw dist="38100" dir="2699999" algn="ctr" rotWithShape="0">
              <a:srgbClr val="000000">
                <a:alpha val="39000"/>
              </a:srgbClr>
            </a:outerShdw>
          </a:effectLst>
        </p:spPr>
        <p:txBody>
          <a:bodyPr anchor="ctr"/>
          <a:lstStyle/>
          <a:p>
            <a:pPr algn="ctr">
              <a:lnSpc>
                <a:spcPct val="120000"/>
              </a:lnSpc>
            </a:pPr>
            <a:r>
              <a:rPr lang="en-US" altLang="en-US" sz="2400" b="1" dirty="0">
                <a:solidFill>
                  <a:srgbClr val="4D4D4D"/>
                </a:solidFill>
                <a:latin typeface="Arial" panose="020B0604020202020204" pitchFamily="34" charset="0"/>
                <a:sym typeface="+mn-lt"/>
              </a:rPr>
              <a:t>4</a:t>
            </a:r>
          </a:p>
        </p:txBody>
      </p:sp>
      <p:sp>
        <p:nvSpPr>
          <p:cNvPr id="104457" name="Rectangle 29"/>
          <p:cNvSpPr/>
          <p:nvPr/>
        </p:nvSpPr>
        <p:spPr>
          <a:xfrm>
            <a:off x="2138363" y="4706938"/>
            <a:ext cx="5176837" cy="627062"/>
          </a:xfrm>
          <a:prstGeom prst="roundRect">
            <a:avLst>
              <a:gd name="adj" fmla="val 16667"/>
            </a:avLst>
          </a:prstGeom>
          <a:solidFill>
            <a:srgbClr val="92D050"/>
          </a:solidFill>
          <a:ln w="3175" cap="flat" cmpd="sng">
            <a:solidFill>
              <a:srgbClr val="EAEAEA"/>
            </a:solidFill>
            <a:prstDash val="solid"/>
            <a:headEnd type="none" w="med" len="med"/>
            <a:tailEnd type="none" w="med" len="med"/>
          </a:ln>
          <a:effectLst>
            <a:outerShdw dist="38100" dir="2699999" algn="ctr" rotWithShape="0">
              <a:srgbClr val="000000">
                <a:alpha val="39000"/>
              </a:srgbClr>
            </a:outerShdw>
          </a:effectLst>
        </p:spPr>
        <p:txBody>
          <a:bodyPr anchor="ctr"/>
          <a:lstStyle/>
          <a:p>
            <a:pPr algn="ctr">
              <a:lnSpc>
                <a:spcPct val="120000"/>
              </a:lnSpc>
            </a:pPr>
            <a:r>
              <a:rPr lang="zh-CN" altLang="en-US" sz="2800" dirty="0">
                <a:solidFill>
                  <a:srgbClr val="000000"/>
                </a:solidFill>
                <a:latin typeface="黑体" panose="02010609060101010101" pitchFamily="49" charset="-122"/>
                <a:ea typeface="黑体" panose="02010609060101010101" pitchFamily="49" charset="-122"/>
              </a:rPr>
              <a:t>拓宽眼界</a:t>
            </a:r>
            <a:r>
              <a:rPr lang="en-US" altLang="zh-CN" sz="2800" dirty="0">
                <a:solidFill>
                  <a:srgbClr val="000000"/>
                </a:solidFill>
                <a:latin typeface="黑体" panose="02010609060101010101" pitchFamily="49" charset="-122"/>
                <a:ea typeface="黑体" panose="02010609060101010101" pitchFamily="49" charset="-122"/>
              </a:rPr>
              <a:t>——</a:t>
            </a:r>
            <a:r>
              <a:rPr lang="zh-CN" altLang="en-US" sz="2800" dirty="0">
                <a:solidFill>
                  <a:srgbClr val="000000"/>
                </a:solidFill>
                <a:latin typeface="黑体" panose="02010609060101010101" pitchFamily="49" charset="-122"/>
                <a:ea typeface="黑体" panose="02010609060101010101" pitchFamily="49" charset="-122"/>
              </a:rPr>
              <a:t>整合课程资源</a:t>
            </a:r>
            <a:endParaRPr lang="en-US" altLang="en-US" sz="2800" dirty="0">
              <a:solidFill>
                <a:srgbClr val="000000"/>
              </a:solidFill>
              <a:latin typeface="黑体" panose="02010609060101010101" pitchFamily="49" charset="-122"/>
              <a:ea typeface="黑体" panose="02010609060101010101" pitchFamily="49" charset="-122"/>
              <a:sym typeface="+mn-lt"/>
            </a:endParaRPr>
          </a:p>
        </p:txBody>
      </p:sp>
      <p:sp>
        <p:nvSpPr>
          <p:cNvPr id="104458" name="Freeform 15"/>
          <p:cNvSpPr>
            <a:spLocks noEditPoints="1"/>
          </p:cNvSpPr>
          <p:nvPr/>
        </p:nvSpPr>
        <p:spPr>
          <a:xfrm>
            <a:off x="7620000" y="1600200"/>
            <a:ext cx="261938" cy="552450"/>
          </a:xfrm>
          <a:custGeom>
            <a:avLst/>
            <a:gdLst>
              <a:gd name="txL" fmla="*/ 0 w 67"/>
              <a:gd name="txT" fmla="*/ 0 h 106"/>
              <a:gd name="txR" fmla="*/ 67 w 67"/>
              <a:gd name="txB" fmla="*/ 106 h 106"/>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67" h="106">
                <a:moveTo>
                  <a:pt x="33" y="0"/>
                </a:moveTo>
                <a:cubicBezTo>
                  <a:pt x="43" y="0"/>
                  <a:pt x="51" y="4"/>
                  <a:pt x="57" y="10"/>
                </a:cubicBezTo>
                <a:cubicBezTo>
                  <a:pt x="63" y="16"/>
                  <a:pt x="67" y="24"/>
                  <a:pt x="67" y="34"/>
                </a:cubicBezTo>
                <a:cubicBezTo>
                  <a:pt x="67" y="40"/>
                  <a:pt x="65" y="46"/>
                  <a:pt x="62" y="51"/>
                </a:cubicBezTo>
                <a:cubicBezTo>
                  <a:pt x="59" y="55"/>
                  <a:pt x="56" y="59"/>
                  <a:pt x="51" y="62"/>
                </a:cubicBezTo>
                <a:cubicBezTo>
                  <a:pt x="51" y="65"/>
                  <a:pt x="51" y="65"/>
                  <a:pt x="51" y="65"/>
                </a:cubicBezTo>
                <a:cubicBezTo>
                  <a:pt x="52" y="65"/>
                  <a:pt x="52" y="65"/>
                  <a:pt x="52" y="65"/>
                </a:cubicBezTo>
                <a:cubicBezTo>
                  <a:pt x="55" y="65"/>
                  <a:pt x="55" y="65"/>
                  <a:pt x="55" y="65"/>
                </a:cubicBezTo>
                <a:cubicBezTo>
                  <a:pt x="56" y="67"/>
                  <a:pt x="56" y="67"/>
                  <a:pt x="56" y="67"/>
                </a:cubicBezTo>
                <a:cubicBezTo>
                  <a:pt x="57" y="69"/>
                  <a:pt x="57" y="71"/>
                  <a:pt x="57" y="73"/>
                </a:cubicBezTo>
                <a:cubicBezTo>
                  <a:pt x="57" y="75"/>
                  <a:pt x="57" y="77"/>
                  <a:pt x="56" y="79"/>
                </a:cubicBezTo>
                <a:cubicBezTo>
                  <a:pt x="56" y="79"/>
                  <a:pt x="56" y="79"/>
                  <a:pt x="56" y="79"/>
                </a:cubicBezTo>
                <a:cubicBezTo>
                  <a:pt x="56" y="80"/>
                  <a:pt x="56" y="80"/>
                  <a:pt x="56" y="80"/>
                </a:cubicBezTo>
                <a:cubicBezTo>
                  <a:pt x="57" y="82"/>
                  <a:pt x="57" y="84"/>
                  <a:pt x="57" y="86"/>
                </a:cubicBezTo>
                <a:cubicBezTo>
                  <a:pt x="57" y="88"/>
                  <a:pt x="57" y="89"/>
                  <a:pt x="56" y="91"/>
                </a:cubicBezTo>
                <a:cubicBezTo>
                  <a:pt x="55" y="93"/>
                  <a:pt x="55" y="93"/>
                  <a:pt x="55" y="93"/>
                </a:cubicBezTo>
                <a:cubicBezTo>
                  <a:pt x="53" y="93"/>
                  <a:pt x="53" y="93"/>
                  <a:pt x="53" y="93"/>
                </a:cubicBezTo>
                <a:cubicBezTo>
                  <a:pt x="15" y="97"/>
                  <a:pt x="15" y="97"/>
                  <a:pt x="15" y="97"/>
                </a:cubicBezTo>
                <a:cubicBezTo>
                  <a:pt x="12" y="97"/>
                  <a:pt x="12" y="97"/>
                  <a:pt x="12" y="97"/>
                </a:cubicBezTo>
                <a:cubicBezTo>
                  <a:pt x="12" y="94"/>
                  <a:pt x="12" y="94"/>
                  <a:pt x="12" y="94"/>
                </a:cubicBezTo>
                <a:cubicBezTo>
                  <a:pt x="11" y="93"/>
                  <a:pt x="10" y="91"/>
                  <a:pt x="10" y="89"/>
                </a:cubicBezTo>
                <a:cubicBezTo>
                  <a:pt x="10" y="87"/>
                  <a:pt x="11" y="85"/>
                  <a:pt x="12" y="83"/>
                </a:cubicBezTo>
                <a:cubicBezTo>
                  <a:pt x="12" y="83"/>
                  <a:pt x="12" y="83"/>
                  <a:pt x="12" y="83"/>
                </a:cubicBezTo>
                <a:cubicBezTo>
                  <a:pt x="12" y="82"/>
                  <a:pt x="12" y="82"/>
                  <a:pt x="12" y="82"/>
                </a:cubicBezTo>
                <a:cubicBezTo>
                  <a:pt x="11" y="80"/>
                  <a:pt x="10" y="79"/>
                  <a:pt x="10" y="77"/>
                </a:cubicBezTo>
                <a:cubicBezTo>
                  <a:pt x="10" y="75"/>
                  <a:pt x="11" y="73"/>
                  <a:pt x="12" y="71"/>
                </a:cubicBezTo>
                <a:cubicBezTo>
                  <a:pt x="13" y="69"/>
                  <a:pt x="13" y="69"/>
                  <a:pt x="13" y="69"/>
                </a:cubicBezTo>
                <a:cubicBezTo>
                  <a:pt x="14" y="69"/>
                  <a:pt x="14" y="69"/>
                  <a:pt x="14" y="69"/>
                </a:cubicBezTo>
                <a:cubicBezTo>
                  <a:pt x="16" y="69"/>
                  <a:pt x="16" y="69"/>
                  <a:pt x="16" y="69"/>
                </a:cubicBezTo>
                <a:cubicBezTo>
                  <a:pt x="16" y="62"/>
                  <a:pt x="16" y="62"/>
                  <a:pt x="16" y="62"/>
                </a:cubicBezTo>
                <a:cubicBezTo>
                  <a:pt x="11" y="60"/>
                  <a:pt x="7" y="56"/>
                  <a:pt x="5" y="51"/>
                </a:cubicBezTo>
                <a:cubicBezTo>
                  <a:pt x="1" y="46"/>
                  <a:pt x="0" y="40"/>
                  <a:pt x="0" y="34"/>
                </a:cubicBezTo>
                <a:cubicBezTo>
                  <a:pt x="0" y="24"/>
                  <a:pt x="3" y="16"/>
                  <a:pt x="10" y="10"/>
                </a:cubicBezTo>
                <a:cubicBezTo>
                  <a:pt x="16" y="4"/>
                  <a:pt x="24" y="0"/>
                  <a:pt x="33" y="0"/>
                </a:cubicBezTo>
                <a:close/>
                <a:moveTo>
                  <a:pt x="26" y="40"/>
                </a:moveTo>
                <a:cubicBezTo>
                  <a:pt x="26" y="40"/>
                  <a:pt x="27" y="40"/>
                  <a:pt x="28" y="40"/>
                </a:cubicBezTo>
                <a:cubicBezTo>
                  <a:pt x="28" y="40"/>
                  <a:pt x="29" y="40"/>
                  <a:pt x="30" y="40"/>
                </a:cubicBezTo>
                <a:cubicBezTo>
                  <a:pt x="30" y="39"/>
                  <a:pt x="30" y="39"/>
                  <a:pt x="30" y="39"/>
                </a:cubicBezTo>
                <a:cubicBezTo>
                  <a:pt x="31" y="40"/>
                  <a:pt x="31" y="40"/>
                  <a:pt x="31" y="40"/>
                </a:cubicBezTo>
                <a:cubicBezTo>
                  <a:pt x="32" y="40"/>
                  <a:pt x="32" y="41"/>
                  <a:pt x="33" y="41"/>
                </a:cubicBezTo>
                <a:cubicBezTo>
                  <a:pt x="34" y="41"/>
                  <a:pt x="35" y="40"/>
                  <a:pt x="35" y="40"/>
                </a:cubicBezTo>
                <a:cubicBezTo>
                  <a:pt x="36" y="39"/>
                  <a:pt x="36" y="39"/>
                  <a:pt x="36" y="39"/>
                </a:cubicBezTo>
                <a:cubicBezTo>
                  <a:pt x="36" y="40"/>
                  <a:pt x="36" y="40"/>
                  <a:pt x="36" y="40"/>
                </a:cubicBezTo>
                <a:cubicBezTo>
                  <a:pt x="37" y="41"/>
                  <a:pt x="38" y="41"/>
                  <a:pt x="39" y="41"/>
                </a:cubicBezTo>
                <a:cubicBezTo>
                  <a:pt x="40" y="41"/>
                  <a:pt x="41" y="40"/>
                  <a:pt x="42" y="40"/>
                </a:cubicBezTo>
                <a:cubicBezTo>
                  <a:pt x="43" y="38"/>
                  <a:pt x="43" y="38"/>
                  <a:pt x="43" y="38"/>
                </a:cubicBezTo>
                <a:cubicBezTo>
                  <a:pt x="46" y="40"/>
                  <a:pt x="46" y="40"/>
                  <a:pt x="46" y="40"/>
                </a:cubicBezTo>
                <a:cubicBezTo>
                  <a:pt x="39" y="51"/>
                  <a:pt x="39" y="51"/>
                  <a:pt x="39" y="51"/>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1"/>
                  <a:pt x="56" y="47"/>
                </a:cubicBezTo>
                <a:cubicBezTo>
                  <a:pt x="58" y="43"/>
                  <a:pt x="60" y="39"/>
                  <a:pt x="60" y="34"/>
                </a:cubicBezTo>
                <a:cubicBezTo>
                  <a:pt x="60" y="26"/>
                  <a:pt x="57" y="20"/>
                  <a:pt x="52" y="15"/>
                </a:cubicBezTo>
                <a:cubicBezTo>
                  <a:pt x="47" y="10"/>
                  <a:pt x="41" y="7"/>
                  <a:pt x="33" y="7"/>
                </a:cubicBezTo>
                <a:cubicBezTo>
                  <a:pt x="26" y="7"/>
                  <a:pt x="19" y="10"/>
                  <a:pt x="14" y="15"/>
                </a:cubicBezTo>
                <a:cubicBezTo>
                  <a:pt x="10" y="20"/>
                  <a:pt x="7" y="26"/>
                  <a:pt x="7" y="34"/>
                </a:cubicBezTo>
                <a:cubicBezTo>
                  <a:pt x="7" y="39"/>
                  <a:pt x="8" y="43"/>
                  <a:pt x="11" y="47"/>
                </a:cubicBezTo>
                <a:cubicBezTo>
                  <a:pt x="13" y="52"/>
                  <a:pt x="17" y="55"/>
                  <a:pt x="21" y="57"/>
                </a:cubicBezTo>
                <a:cubicBezTo>
                  <a:pt x="23" y="58"/>
                  <a:pt x="23" y="58"/>
                  <a:pt x="23" y="58"/>
                </a:cubicBezTo>
                <a:cubicBezTo>
                  <a:pt x="23" y="60"/>
                  <a:pt x="23" y="60"/>
                  <a:pt x="23" y="60"/>
                </a:cubicBezTo>
                <a:cubicBezTo>
                  <a:pt x="23" y="67"/>
                  <a:pt x="23" y="67"/>
                  <a:pt x="23" y="67"/>
                </a:cubicBezTo>
                <a:cubicBezTo>
                  <a:pt x="29" y="67"/>
                  <a:pt x="29" y="67"/>
                  <a:pt x="29" y="67"/>
                </a:cubicBezTo>
                <a:cubicBezTo>
                  <a:pt x="29" y="51"/>
                  <a:pt x="29" y="51"/>
                  <a:pt x="29" y="51"/>
                </a:cubicBezTo>
                <a:cubicBezTo>
                  <a:pt x="22" y="40"/>
                  <a:pt x="22" y="40"/>
                  <a:pt x="22" y="40"/>
                </a:cubicBezTo>
                <a:cubicBezTo>
                  <a:pt x="25" y="38"/>
                  <a:pt x="25" y="38"/>
                  <a:pt x="25" y="38"/>
                </a:cubicBezTo>
                <a:cubicBezTo>
                  <a:pt x="26" y="40"/>
                  <a:pt x="26" y="40"/>
                  <a:pt x="26" y="40"/>
                </a:cubicBezTo>
                <a:close/>
                <a:moveTo>
                  <a:pt x="40" y="42"/>
                </a:moveTo>
                <a:cubicBezTo>
                  <a:pt x="40" y="42"/>
                  <a:pt x="40" y="42"/>
                  <a:pt x="39" y="42"/>
                </a:cubicBezTo>
                <a:cubicBezTo>
                  <a:pt x="38" y="43"/>
                  <a:pt x="37" y="42"/>
                  <a:pt x="36" y="41"/>
                </a:cubicBezTo>
                <a:cubicBezTo>
                  <a:pt x="35" y="42"/>
                  <a:pt x="34" y="43"/>
                  <a:pt x="33" y="42"/>
                </a:cubicBezTo>
                <a:cubicBezTo>
                  <a:pt x="32" y="42"/>
                  <a:pt x="31" y="42"/>
                  <a:pt x="30" y="41"/>
                </a:cubicBezTo>
                <a:cubicBezTo>
                  <a:pt x="29" y="42"/>
                  <a:pt x="28" y="42"/>
                  <a:pt x="28" y="42"/>
                </a:cubicBezTo>
                <a:cubicBezTo>
                  <a:pt x="27" y="42"/>
                  <a:pt x="27" y="42"/>
                  <a:pt x="27" y="42"/>
                </a:cubicBezTo>
                <a:cubicBezTo>
                  <a:pt x="32" y="50"/>
                  <a:pt x="32" y="50"/>
                  <a:pt x="32" y="50"/>
                </a:cubicBezTo>
                <a:cubicBezTo>
                  <a:pt x="32" y="50"/>
                  <a:pt x="32" y="50"/>
                  <a:pt x="32" y="50"/>
                </a:cubicBezTo>
                <a:cubicBezTo>
                  <a:pt x="32" y="51"/>
                  <a:pt x="32" y="51"/>
                  <a:pt x="32" y="51"/>
                </a:cubicBezTo>
                <a:cubicBezTo>
                  <a:pt x="32" y="67"/>
                  <a:pt x="32" y="67"/>
                  <a:pt x="32" y="67"/>
                </a:cubicBezTo>
                <a:cubicBezTo>
                  <a:pt x="35" y="67"/>
                  <a:pt x="35" y="67"/>
                  <a:pt x="35" y="67"/>
                </a:cubicBezTo>
                <a:cubicBezTo>
                  <a:pt x="35" y="51"/>
                  <a:pt x="35" y="51"/>
                  <a:pt x="35" y="51"/>
                </a:cubicBezTo>
                <a:cubicBezTo>
                  <a:pt x="35" y="50"/>
                  <a:pt x="35" y="50"/>
                  <a:pt x="35" y="50"/>
                </a:cubicBezTo>
                <a:cubicBezTo>
                  <a:pt x="35" y="50"/>
                  <a:pt x="35" y="50"/>
                  <a:pt x="35" y="50"/>
                </a:cubicBezTo>
                <a:cubicBezTo>
                  <a:pt x="40" y="42"/>
                  <a:pt x="40" y="42"/>
                  <a:pt x="40" y="42"/>
                </a:cubicBezTo>
                <a:close/>
                <a:moveTo>
                  <a:pt x="43" y="96"/>
                </a:moveTo>
                <a:cubicBezTo>
                  <a:pt x="24" y="98"/>
                  <a:pt x="24" y="98"/>
                  <a:pt x="24" y="98"/>
                </a:cubicBezTo>
                <a:cubicBezTo>
                  <a:pt x="25" y="103"/>
                  <a:pt x="29" y="106"/>
                  <a:pt x="34" y="106"/>
                </a:cubicBezTo>
                <a:cubicBezTo>
                  <a:pt x="39" y="106"/>
                  <a:pt x="43" y="102"/>
                  <a:pt x="43" y="97"/>
                </a:cubicBezTo>
                <a:cubicBezTo>
                  <a:pt x="43" y="96"/>
                  <a:pt x="43" y="96"/>
                  <a:pt x="43" y="96"/>
                </a:cubicBezTo>
                <a:close/>
                <a:moveTo>
                  <a:pt x="50" y="85"/>
                </a:moveTo>
                <a:cubicBezTo>
                  <a:pt x="17" y="88"/>
                  <a:pt x="17" y="88"/>
                  <a:pt x="17" y="88"/>
                </a:cubicBezTo>
                <a:cubicBezTo>
                  <a:pt x="17" y="88"/>
                  <a:pt x="17" y="89"/>
                  <a:pt x="17" y="89"/>
                </a:cubicBezTo>
                <a:cubicBezTo>
                  <a:pt x="17" y="89"/>
                  <a:pt x="17" y="89"/>
                  <a:pt x="17" y="89"/>
                </a:cubicBezTo>
                <a:cubicBezTo>
                  <a:pt x="50" y="87"/>
                  <a:pt x="50" y="87"/>
                  <a:pt x="50" y="87"/>
                </a:cubicBezTo>
                <a:cubicBezTo>
                  <a:pt x="50" y="86"/>
                  <a:pt x="50" y="86"/>
                  <a:pt x="50" y="86"/>
                </a:cubicBezTo>
                <a:cubicBezTo>
                  <a:pt x="50" y="85"/>
                  <a:pt x="50" y="85"/>
                  <a:pt x="50" y="85"/>
                </a:cubicBezTo>
                <a:close/>
                <a:moveTo>
                  <a:pt x="50" y="73"/>
                </a:moveTo>
                <a:cubicBezTo>
                  <a:pt x="17" y="75"/>
                  <a:pt x="17" y="75"/>
                  <a:pt x="17" y="75"/>
                </a:cubicBezTo>
                <a:cubicBezTo>
                  <a:pt x="17" y="76"/>
                  <a:pt x="17" y="76"/>
                  <a:pt x="17" y="76"/>
                </a:cubicBezTo>
                <a:cubicBezTo>
                  <a:pt x="17" y="77"/>
                  <a:pt x="17" y="77"/>
                  <a:pt x="17" y="77"/>
                </a:cubicBezTo>
                <a:cubicBezTo>
                  <a:pt x="50" y="74"/>
                  <a:pt x="50" y="74"/>
                  <a:pt x="50" y="74"/>
                </a:cubicBezTo>
                <a:cubicBezTo>
                  <a:pt x="50" y="74"/>
                  <a:pt x="50" y="73"/>
                  <a:pt x="50" y="73"/>
                </a:cubicBezTo>
                <a:cubicBezTo>
                  <a:pt x="50" y="73"/>
                  <a:pt x="50" y="73"/>
                  <a:pt x="50" y="73"/>
                </a:cubicBezTo>
                <a:close/>
              </a:path>
            </a:pathLst>
          </a:custGeom>
          <a:solidFill>
            <a:srgbClr val="248C9C">
              <a:alpha val="100000"/>
            </a:srgbClr>
          </a:solidFill>
          <a:ln w="9525">
            <a:noFill/>
          </a:ln>
        </p:spPr>
        <p:txBody>
          <a:bodyPr/>
          <a:lstStyle/>
          <a:p>
            <a:endParaRPr lang="zh-CN" altLang="en-US"/>
          </a:p>
        </p:txBody>
      </p:sp>
      <p:sp>
        <p:nvSpPr>
          <p:cNvPr id="104459" name="Freeform 6"/>
          <p:cNvSpPr>
            <a:spLocks noEditPoints="1"/>
          </p:cNvSpPr>
          <p:nvPr/>
        </p:nvSpPr>
        <p:spPr>
          <a:xfrm>
            <a:off x="7629525" y="3733800"/>
            <a:ext cx="295275" cy="385763"/>
          </a:xfrm>
          <a:custGeom>
            <a:avLst/>
            <a:gdLst>
              <a:gd name="txL" fmla="*/ 0 w 118"/>
              <a:gd name="txT" fmla="*/ 0 h 115"/>
              <a:gd name="txR" fmla="*/ 118 w 118"/>
              <a:gd name="txB" fmla="*/ 115 h 115"/>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18" h="115">
                <a:moveTo>
                  <a:pt x="18" y="77"/>
                </a:moveTo>
                <a:cubicBezTo>
                  <a:pt x="27" y="76"/>
                  <a:pt x="37" y="75"/>
                  <a:pt x="36" y="72"/>
                </a:cubicBezTo>
                <a:cubicBezTo>
                  <a:pt x="35" y="70"/>
                  <a:pt x="29" y="66"/>
                  <a:pt x="24" y="63"/>
                </a:cubicBezTo>
                <a:cubicBezTo>
                  <a:pt x="10" y="54"/>
                  <a:pt x="10" y="49"/>
                  <a:pt x="24" y="41"/>
                </a:cubicBezTo>
                <a:cubicBezTo>
                  <a:pt x="30" y="38"/>
                  <a:pt x="36" y="35"/>
                  <a:pt x="42" y="34"/>
                </a:cubicBezTo>
                <a:cubicBezTo>
                  <a:pt x="38" y="45"/>
                  <a:pt x="38" y="45"/>
                  <a:pt x="38" y="45"/>
                </a:cubicBezTo>
                <a:cubicBezTo>
                  <a:pt x="32" y="46"/>
                  <a:pt x="29" y="49"/>
                  <a:pt x="29" y="53"/>
                </a:cubicBezTo>
                <a:cubicBezTo>
                  <a:pt x="30" y="57"/>
                  <a:pt x="37" y="61"/>
                  <a:pt x="45" y="60"/>
                </a:cubicBezTo>
                <a:cubicBezTo>
                  <a:pt x="53" y="59"/>
                  <a:pt x="59" y="55"/>
                  <a:pt x="58" y="51"/>
                </a:cubicBezTo>
                <a:cubicBezTo>
                  <a:pt x="58" y="49"/>
                  <a:pt x="56" y="47"/>
                  <a:pt x="54" y="46"/>
                </a:cubicBezTo>
                <a:cubicBezTo>
                  <a:pt x="57" y="32"/>
                  <a:pt x="57" y="32"/>
                  <a:pt x="57" y="32"/>
                </a:cubicBezTo>
                <a:cubicBezTo>
                  <a:pt x="81" y="31"/>
                  <a:pt x="104" y="42"/>
                  <a:pt x="110" y="60"/>
                </a:cubicBezTo>
                <a:cubicBezTo>
                  <a:pt x="118" y="81"/>
                  <a:pt x="101" y="103"/>
                  <a:pt x="72" y="109"/>
                </a:cubicBezTo>
                <a:cubicBezTo>
                  <a:pt x="46" y="115"/>
                  <a:pt x="21" y="107"/>
                  <a:pt x="9" y="91"/>
                </a:cubicBezTo>
                <a:cubicBezTo>
                  <a:pt x="0" y="78"/>
                  <a:pt x="5" y="77"/>
                  <a:pt x="18" y="77"/>
                </a:cubicBezTo>
                <a:close/>
                <a:moveTo>
                  <a:pt x="39" y="46"/>
                </a:moveTo>
                <a:cubicBezTo>
                  <a:pt x="38" y="50"/>
                  <a:pt x="36" y="53"/>
                  <a:pt x="35" y="56"/>
                </a:cubicBezTo>
                <a:cubicBezTo>
                  <a:pt x="37" y="57"/>
                  <a:pt x="40" y="58"/>
                  <a:pt x="43" y="58"/>
                </a:cubicBezTo>
                <a:cubicBezTo>
                  <a:pt x="45" y="58"/>
                  <a:pt x="47" y="57"/>
                  <a:pt x="48" y="57"/>
                </a:cubicBezTo>
                <a:cubicBezTo>
                  <a:pt x="49" y="55"/>
                  <a:pt x="50" y="52"/>
                  <a:pt x="50" y="50"/>
                </a:cubicBezTo>
                <a:cubicBezTo>
                  <a:pt x="46" y="49"/>
                  <a:pt x="43" y="48"/>
                  <a:pt x="39" y="46"/>
                </a:cubicBezTo>
                <a:close/>
                <a:moveTo>
                  <a:pt x="50" y="24"/>
                </a:moveTo>
                <a:cubicBezTo>
                  <a:pt x="51" y="25"/>
                  <a:pt x="53" y="25"/>
                  <a:pt x="55" y="26"/>
                </a:cubicBezTo>
                <a:cubicBezTo>
                  <a:pt x="71" y="20"/>
                  <a:pt x="57" y="6"/>
                  <a:pt x="61" y="0"/>
                </a:cubicBezTo>
                <a:cubicBezTo>
                  <a:pt x="55" y="2"/>
                  <a:pt x="42" y="10"/>
                  <a:pt x="50" y="24"/>
                </a:cubicBezTo>
                <a:close/>
                <a:moveTo>
                  <a:pt x="51" y="24"/>
                </a:moveTo>
                <a:cubicBezTo>
                  <a:pt x="46" y="12"/>
                  <a:pt x="51" y="7"/>
                  <a:pt x="59" y="2"/>
                </a:cubicBezTo>
                <a:cubicBezTo>
                  <a:pt x="52" y="8"/>
                  <a:pt x="49" y="15"/>
                  <a:pt x="52" y="24"/>
                </a:cubicBezTo>
                <a:cubicBezTo>
                  <a:pt x="52" y="24"/>
                  <a:pt x="51" y="24"/>
                  <a:pt x="51" y="24"/>
                </a:cubicBezTo>
                <a:close/>
                <a:moveTo>
                  <a:pt x="40" y="45"/>
                </a:moveTo>
                <a:cubicBezTo>
                  <a:pt x="50" y="49"/>
                  <a:pt x="50" y="49"/>
                  <a:pt x="50" y="49"/>
                </a:cubicBezTo>
                <a:cubicBezTo>
                  <a:pt x="55" y="27"/>
                  <a:pt x="55" y="27"/>
                  <a:pt x="55" y="27"/>
                </a:cubicBezTo>
                <a:cubicBezTo>
                  <a:pt x="49" y="25"/>
                  <a:pt x="49" y="25"/>
                  <a:pt x="49" y="25"/>
                </a:cubicBezTo>
                <a:cubicBezTo>
                  <a:pt x="40" y="45"/>
                  <a:pt x="40" y="45"/>
                  <a:pt x="40" y="45"/>
                </a:cubicBezTo>
                <a:close/>
                <a:moveTo>
                  <a:pt x="42" y="44"/>
                </a:moveTo>
                <a:cubicBezTo>
                  <a:pt x="45" y="45"/>
                  <a:pt x="45" y="45"/>
                  <a:pt x="45" y="45"/>
                </a:cubicBezTo>
                <a:cubicBezTo>
                  <a:pt x="51" y="27"/>
                  <a:pt x="51" y="27"/>
                  <a:pt x="51" y="27"/>
                </a:cubicBezTo>
                <a:cubicBezTo>
                  <a:pt x="50" y="27"/>
                  <a:pt x="50" y="27"/>
                  <a:pt x="50" y="27"/>
                </a:cubicBezTo>
                <a:cubicBezTo>
                  <a:pt x="42" y="44"/>
                  <a:pt x="42" y="44"/>
                  <a:pt x="42" y="44"/>
                </a:cubicBezTo>
                <a:close/>
                <a:moveTo>
                  <a:pt x="30" y="84"/>
                </a:moveTo>
                <a:cubicBezTo>
                  <a:pt x="25" y="84"/>
                  <a:pt x="21" y="86"/>
                  <a:pt x="21" y="89"/>
                </a:cubicBezTo>
                <a:cubicBezTo>
                  <a:pt x="21" y="91"/>
                  <a:pt x="25" y="93"/>
                  <a:pt x="30" y="93"/>
                </a:cubicBezTo>
                <a:cubicBezTo>
                  <a:pt x="35" y="93"/>
                  <a:pt x="39" y="91"/>
                  <a:pt x="39" y="89"/>
                </a:cubicBezTo>
                <a:cubicBezTo>
                  <a:pt x="39" y="86"/>
                  <a:pt x="35" y="84"/>
                  <a:pt x="30" y="84"/>
                </a:cubicBezTo>
                <a:close/>
                <a:moveTo>
                  <a:pt x="95" y="59"/>
                </a:moveTo>
                <a:cubicBezTo>
                  <a:pt x="90" y="59"/>
                  <a:pt x="86" y="62"/>
                  <a:pt x="86" y="64"/>
                </a:cubicBezTo>
                <a:cubicBezTo>
                  <a:pt x="86" y="67"/>
                  <a:pt x="90" y="69"/>
                  <a:pt x="95" y="69"/>
                </a:cubicBezTo>
                <a:cubicBezTo>
                  <a:pt x="100" y="69"/>
                  <a:pt x="104" y="67"/>
                  <a:pt x="104" y="64"/>
                </a:cubicBezTo>
                <a:cubicBezTo>
                  <a:pt x="104" y="62"/>
                  <a:pt x="100" y="59"/>
                  <a:pt x="95" y="59"/>
                </a:cubicBezTo>
                <a:close/>
                <a:moveTo>
                  <a:pt x="93" y="74"/>
                </a:moveTo>
                <a:cubicBezTo>
                  <a:pt x="88" y="74"/>
                  <a:pt x="84" y="77"/>
                  <a:pt x="84" y="79"/>
                </a:cubicBezTo>
                <a:cubicBezTo>
                  <a:pt x="84" y="82"/>
                  <a:pt x="88" y="84"/>
                  <a:pt x="93" y="84"/>
                </a:cubicBezTo>
                <a:cubicBezTo>
                  <a:pt x="98" y="84"/>
                  <a:pt x="102" y="82"/>
                  <a:pt x="102" y="79"/>
                </a:cubicBezTo>
                <a:cubicBezTo>
                  <a:pt x="102" y="77"/>
                  <a:pt x="98" y="74"/>
                  <a:pt x="93" y="74"/>
                </a:cubicBezTo>
                <a:close/>
                <a:moveTo>
                  <a:pt x="78" y="87"/>
                </a:moveTo>
                <a:cubicBezTo>
                  <a:pt x="73" y="87"/>
                  <a:pt x="69" y="89"/>
                  <a:pt x="69" y="91"/>
                </a:cubicBezTo>
                <a:cubicBezTo>
                  <a:pt x="69" y="94"/>
                  <a:pt x="73" y="96"/>
                  <a:pt x="78" y="96"/>
                </a:cubicBezTo>
                <a:cubicBezTo>
                  <a:pt x="83" y="96"/>
                  <a:pt x="87" y="94"/>
                  <a:pt x="87" y="91"/>
                </a:cubicBezTo>
                <a:cubicBezTo>
                  <a:pt x="87" y="89"/>
                  <a:pt x="83" y="87"/>
                  <a:pt x="78" y="87"/>
                </a:cubicBezTo>
                <a:close/>
                <a:moveTo>
                  <a:pt x="52" y="91"/>
                </a:moveTo>
                <a:cubicBezTo>
                  <a:pt x="47" y="91"/>
                  <a:pt x="43" y="94"/>
                  <a:pt x="43" y="96"/>
                </a:cubicBezTo>
                <a:cubicBezTo>
                  <a:pt x="43" y="99"/>
                  <a:pt x="47" y="101"/>
                  <a:pt x="52" y="101"/>
                </a:cubicBezTo>
                <a:cubicBezTo>
                  <a:pt x="57" y="101"/>
                  <a:pt x="61" y="99"/>
                  <a:pt x="61" y="96"/>
                </a:cubicBezTo>
                <a:cubicBezTo>
                  <a:pt x="61" y="94"/>
                  <a:pt x="57" y="91"/>
                  <a:pt x="52" y="91"/>
                </a:cubicBezTo>
                <a:close/>
              </a:path>
            </a:pathLst>
          </a:custGeom>
          <a:solidFill>
            <a:srgbClr val="248C9C">
              <a:alpha val="100000"/>
            </a:srgbClr>
          </a:solidFill>
          <a:ln w="9525">
            <a:noFill/>
          </a:ln>
        </p:spPr>
        <p:txBody>
          <a:bodyPr/>
          <a:lstStyle/>
          <a:p>
            <a:endParaRPr lang="zh-CN" altLang="en-US"/>
          </a:p>
        </p:txBody>
      </p:sp>
      <p:sp>
        <p:nvSpPr>
          <p:cNvPr id="104460" name="Freeform 18"/>
          <p:cNvSpPr>
            <a:spLocks noEditPoints="1"/>
          </p:cNvSpPr>
          <p:nvPr/>
        </p:nvSpPr>
        <p:spPr>
          <a:xfrm>
            <a:off x="7694613" y="4800600"/>
            <a:ext cx="306387" cy="415925"/>
          </a:xfrm>
          <a:custGeom>
            <a:avLst/>
            <a:gdLst>
              <a:gd name="txL" fmla="*/ 0 w 98"/>
              <a:gd name="txT" fmla="*/ 0 h 100"/>
              <a:gd name="txR" fmla="*/ 98 w 98"/>
              <a:gd name="txB" fmla="*/ 100 h 100"/>
            </a:gdLst>
            <a:ahLst/>
            <a:cxnLst>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98" h="100">
                <a:moveTo>
                  <a:pt x="40" y="24"/>
                </a:moveTo>
                <a:cubicBezTo>
                  <a:pt x="41" y="20"/>
                  <a:pt x="42" y="16"/>
                  <a:pt x="41" y="12"/>
                </a:cubicBezTo>
                <a:cubicBezTo>
                  <a:pt x="33" y="5"/>
                  <a:pt x="26" y="2"/>
                  <a:pt x="18" y="0"/>
                </a:cubicBezTo>
                <a:cubicBezTo>
                  <a:pt x="18" y="1"/>
                  <a:pt x="17" y="2"/>
                  <a:pt x="16" y="2"/>
                </a:cubicBezTo>
                <a:cubicBezTo>
                  <a:pt x="20" y="7"/>
                  <a:pt x="23" y="11"/>
                  <a:pt x="27" y="16"/>
                </a:cubicBezTo>
                <a:cubicBezTo>
                  <a:pt x="24" y="22"/>
                  <a:pt x="20" y="25"/>
                  <a:pt x="14" y="27"/>
                </a:cubicBezTo>
                <a:cubicBezTo>
                  <a:pt x="10" y="23"/>
                  <a:pt x="6" y="18"/>
                  <a:pt x="2" y="14"/>
                </a:cubicBezTo>
                <a:cubicBezTo>
                  <a:pt x="2" y="15"/>
                  <a:pt x="1" y="16"/>
                  <a:pt x="0" y="16"/>
                </a:cubicBezTo>
                <a:cubicBezTo>
                  <a:pt x="0" y="24"/>
                  <a:pt x="3" y="31"/>
                  <a:pt x="9" y="40"/>
                </a:cubicBezTo>
                <a:cubicBezTo>
                  <a:pt x="15" y="42"/>
                  <a:pt x="21" y="41"/>
                  <a:pt x="27" y="39"/>
                </a:cubicBezTo>
                <a:cubicBezTo>
                  <a:pt x="36" y="48"/>
                  <a:pt x="36" y="48"/>
                  <a:pt x="36" y="48"/>
                </a:cubicBezTo>
                <a:cubicBezTo>
                  <a:pt x="3" y="81"/>
                  <a:pt x="3" y="81"/>
                  <a:pt x="3" y="81"/>
                </a:cubicBezTo>
                <a:cubicBezTo>
                  <a:pt x="4" y="91"/>
                  <a:pt x="10" y="93"/>
                  <a:pt x="17" y="94"/>
                </a:cubicBezTo>
                <a:cubicBezTo>
                  <a:pt x="49" y="62"/>
                  <a:pt x="49" y="62"/>
                  <a:pt x="49" y="62"/>
                </a:cubicBezTo>
                <a:cubicBezTo>
                  <a:pt x="59" y="72"/>
                  <a:pt x="59" y="72"/>
                  <a:pt x="59" y="72"/>
                </a:cubicBezTo>
                <a:cubicBezTo>
                  <a:pt x="57" y="76"/>
                  <a:pt x="57" y="76"/>
                  <a:pt x="57" y="76"/>
                </a:cubicBezTo>
                <a:cubicBezTo>
                  <a:pt x="56" y="80"/>
                  <a:pt x="56" y="83"/>
                  <a:pt x="56" y="87"/>
                </a:cubicBezTo>
                <a:cubicBezTo>
                  <a:pt x="64" y="95"/>
                  <a:pt x="72" y="98"/>
                  <a:pt x="79" y="100"/>
                </a:cubicBezTo>
                <a:cubicBezTo>
                  <a:pt x="80" y="99"/>
                  <a:pt x="81" y="98"/>
                  <a:pt x="82" y="97"/>
                </a:cubicBezTo>
                <a:cubicBezTo>
                  <a:pt x="78" y="93"/>
                  <a:pt x="74" y="88"/>
                  <a:pt x="70" y="84"/>
                </a:cubicBezTo>
                <a:cubicBezTo>
                  <a:pt x="73" y="78"/>
                  <a:pt x="77" y="74"/>
                  <a:pt x="83" y="72"/>
                </a:cubicBezTo>
                <a:cubicBezTo>
                  <a:pt x="87" y="77"/>
                  <a:pt x="91" y="81"/>
                  <a:pt x="95" y="86"/>
                </a:cubicBezTo>
                <a:cubicBezTo>
                  <a:pt x="96" y="85"/>
                  <a:pt x="97" y="84"/>
                  <a:pt x="98" y="83"/>
                </a:cubicBezTo>
                <a:cubicBezTo>
                  <a:pt x="97" y="76"/>
                  <a:pt x="95" y="68"/>
                  <a:pt x="88" y="59"/>
                </a:cubicBezTo>
                <a:cubicBezTo>
                  <a:pt x="82" y="57"/>
                  <a:pt x="76" y="58"/>
                  <a:pt x="70" y="61"/>
                </a:cubicBezTo>
                <a:cubicBezTo>
                  <a:pt x="60" y="51"/>
                  <a:pt x="60" y="51"/>
                  <a:pt x="60" y="51"/>
                </a:cubicBezTo>
                <a:cubicBezTo>
                  <a:pt x="71" y="41"/>
                  <a:pt x="71" y="41"/>
                  <a:pt x="71" y="41"/>
                </a:cubicBezTo>
                <a:cubicBezTo>
                  <a:pt x="81" y="51"/>
                  <a:pt x="81" y="51"/>
                  <a:pt x="81" y="51"/>
                </a:cubicBezTo>
                <a:cubicBezTo>
                  <a:pt x="98" y="35"/>
                  <a:pt x="98" y="35"/>
                  <a:pt x="98" y="35"/>
                </a:cubicBezTo>
                <a:cubicBezTo>
                  <a:pt x="89" y="26"/>
                  <a:pt x="81" y="18"/>
                  <a:pt x="73" y="10"/>
                </a:cubicBezTo>
                <a:cubicBezTo>
                  <a:pt x="66" y="7"/>
                  <a:pt x="60" y="5"/>
                  <a:pt x="54" y="2"/>
                </a:cubicBezTo>
                <a:cubicBezTo>
                  <a:pt x="50" y="6"/>
                  <a:pt x="47" y="9"/>
                  <a:pt x="43" y="13"/>
                </a:cubicBezTo>
                <a:cubicBezTo>
                  <a:pt x="57" y="27"/>
                  <a:pt x="57" y="27"/>
                  <a:pt x="57" y="27"/>
                </a:cubicBezTo>
                <a:cubicBezTo>
                  <a:pt x="47" y="37"/>
                  <a:pt x="47" y="37"/>
                  <a:pt x="47" y="37"/>
                </a:cubicBezTo>
                <a:cubicBezTo>
                  <a:pt x="38" y="28"/>
                  <a:pt x="38" y="28"/>
                  <a:pt x="38" y="28"/>
                </a:cubicBezTo>
                <a:cubicBezTo>
                  <a:pt x="40" y="24"/>
                  <a:pt x="40" y="24"/>
                  <a:pt x="40" y="24"/>
                </a:cubicBezTo>
                <a:close/>
                <a:moveTo>
                  <a:pt x="76" y="8"/>
                </a:moveTo>
                <a:cubicBezTo>
                  <a:pt x="77" y="7"/>
                  <a:pt x="78" y="6"/>
                  <a:pt x="79" y="5"/>
                </a:cubicBezTo>
                <a:cubicBezTo>
                  <a:pt x="86" y="7"/>
                  <a:pt x="91" y="12"/>
                  <a:pt x="93" y="19"/>
                </a:cubicBezTo>
                <a:cubicBezTo>
                  <a:pt x="92" y="20"/>
                  <a:pt x="91" y="21"/>
                  <a:pt x="90" y="22"/>
                </a:cubicBezTo>
                <a:cubicBezTo>
                  <a:pt x="85" y="17"/>
                  <a:pt x="80" y="13"/>
                  <a:pt x="76" y="8"/>
                </a:cubicBezTo>
                <a:close/>
              </a:path>
            </a:pathLst>
          </a:custGeom>
          <a:solidFill>
            <a:srgbClr val="248C9C">
              <a:alpha val="100000"/>
            </a:srgbClr>
          </a:solidFill>
          <a:ln w="9525">
            <a:noFill/>
          </a:ln>
        </p:spPr>
        <p:txBody>
          <a:bodyPr/>
          <a:lstStyle/>
          <a:p>
            <a:endParaRPr lang="zh-CN" altLang="en-US"/>
          </a:p>
        </p:txBody>
      </p:sp>
      <p:sp>
        <p:nvSpPr>
          <p:cNvPr id="104461" name="Freeform 7"/>
          <p:cNvSpPr>
            <a:spLocks noEditPoints="1"/>
          </p:cNvSpPr>
          <p:nvPr/>
        </p:nvSpPr>
        <p:spPr>
          <a:xfrm>
            <a:off x="7620000" y="2667000"/>
            <a:ext cx="292100" cy="447675"/>
          </a:xfrm>
          <a:custGeom>
            <a:avLst/>
            <a:gdLst>
              <a:gd name="txL" fmla="*/ 0 w 80"/>
              <a:gd name="txT" fmla="*/ 0 h 92"/>
              <a:gd name="txR" fmla="*/ 80 w 80"/>
              <a:gd name="txB" fmla="*/ 92 h 92"/>
            </a:gdLst>
            <a:ahLst/>
            <a:cxnLst>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80" h="92">
                <a:moveTo>
                  <a:pt x="62" y="22"/>
                </a:moveTo>
                <a:cubicBezTo>
                  <a:pt x="37" y="43"/>
                  <a:pt x="37" y="43"/>
                  <a:pt x="37" y="43"/>
                </a:cubicBezTo>
                <a:cubicBezTo>
                  <a:pt x="37" y="33"/>
                  <a:pt x="37" y="33"/>
                  <a:pt x="37" y="33"/>
                </a:cubicBezTo>
                <a:cubicBezTo>
                  <a:pt x="22" y="36"/>
                  <a:pt x="10" y="44"/>
                  <a:pt x="5" y="58"/>
                </a:cubicBezTo>
                <a:cubicBezTo>
                  <a:pt x="0" y="58"/>
                  <a:pt x="0" y="58"/>
                  <a:pt x="0" y="58"/>
                </a:cubicBezTo>
                <a:cubicBezTo>
                  <a:pt x="2" y="34"/>
                  <a:pt x="14" y="16"/>
                  <a:pt x="37" y="10"/>
                </a:cubicBezTo>
                <a:cubicBezTo>
                  <a:pt x="37" y="0"/>
                  <a:pt x="37" y="0"/>
                  <a:pt x="37" y="0"/>
                </a:cubicBezTo>
                <a:cubicBezTo>
                  <a:pt x="62" y="22"/>
                  <a:pt x="62" y="22"/>
                  <a:pt x="62" y="22"/>
                </a:cubicBezTo>
                <a:close/>
                <a:moveTo>
                  <a:pt x="44" y="59"/>
                </a:moveTo>
                <a:cubicBezTo>
                  <a:pt x="44" y="49"/>
                  <a:pt x="44" y="49"/>
                  <a:pt x="44" y="49"/>
                </a:cubicBezTo>
                <a:cubicBezTo>
                  <a:pt x="16" y="71"/>
                  <a:pt x="16" y="71"/>
                  <a:pt x="16" y="71"/>
                </a:cubicBezTo>
                <a:cubicBezTo>
                  <a:pt x="44" y="92"/>
                  <a:pt x="44" y="92"/>
                  <a:pt x="44" y="92"/>
                </a:cubicBezTo>
                <a:cubicBezTo>
                  <a:pt x="44" y="82"/>
                  <a:pt x="44" y="82"/>
                  <a:pt x="44" y="82"/>
                </a:cubicBezTo>
                <a:cubicBezTo>
                  <a:pt x="66" y="77"/>
                  <a:pt x="78" y="59"/>
                  <a:pt x="80" y="37"/>
                </a:cubicBezTo>
                <a:cubicBezTo>
                  <a:pt x="75" y="37"/>
                  <a:pt x="75" y="37"/>
                  <a:pt x="75" y="37"/>
                </a:cubicBezTo>
                <a:cubicBezTo>
                  <a:pt x="69" y="49"/>
                  <a:pt x="57" y="56"/>
                  <a:pt x="44" y="59"/>
                </a:cubicBezTo>
                <a:close/>
              </a:path>
            </a:pathLst>
          </a:custGeom>
          <a:solidFill>
            <a:srgbClr val="248C9C">
              <a:alpha val="100000"/>
            </a:srgbClr>
          </a:solidFill>
          <a:ln w="9525">
            <a:noFill/>
          </a:ln>
        </p:spPr>
        <p:txBody>
          <a:bodyPr/>
          <a:lstStyle/>
          <a:p>
            <a:endParaRPr lang="zh-CN" altLang="en-US"/>
          </a:p>
        </p:txBody>
      </p:sp>
      <p:sp>
        <p:nvSpPr>
          <p:cNvPr id="104462" name="燕尾形 43"/>
          <p:cNvSpPr/>
          <p:nvPr/>
        </p:nvSpPr>
        <p:spPr>
          <a:xfrm>
            <a:off x="306388" y="609600"/>
            <a:ext cx="277812" cy="407988"/>
          </a:xfrm>
          <a:prstGeom prst="chevron">
            <a:avLst>
              <a:gd name="adj" fmla="val 59097"/>
            </a:avLst>
          </a:prstGeom>
          <a:solidFill>
            <a:srgbClr val="FF0000"/>
          </a:solidFill>
          <a:ln w="9525">
            <a:noFill/>
          </a:ln>
        </p:spPr>
        <p:txBody>
          <a:bodyPr anchor="ctr"/>
          <a:lstStyle/>
          <a:p>
            <a:pPr algn="ctr"/>
            <a:endParaRPr lang="zh-CN" altLang="en-US" dirty="0">
              <a:latin typeface="Arial" panose="020B0604020202020204" pitchFamily="34" charset="0"/>
              <a:sym typeface="+mn-lt"/>
            </a:endParaRPr>
          </a:p>
        </p:txBody>
      </p:sp>
      <p:sp>
        <p:nvSpPr>
          <p:cNvPr id="104463" name="燕尾形 44"/>
          <p:cNvSpPr/>
          <p:nvPr/>
        </p:nvSpPr>
        <p:spPr>
          <a:xfrm>
            <a:off x="569913" y="609600"/>
            <a:ext cx="277812" cy="407988"/>
          </a:xfrm>
          <a:prstGeom prst="chevron">
            <a:avLst>
              <a:gd name="adj" fmla="val 59097"/>
            </a:avLst>
          </a:prstGeom>
          <a:solidFill>
            <a:srgbClr val="FF0000"/>
          </a:solidFill>
          <a:ln w="9525">
            <a:noFill/>
          </a:ln>
        </p:spPr>
        <p:txBody>
          <a:bodyPr anchor="ctr"/>
          <a:lstStyle/>
          <a:p>
            <a:pPr algn="ctr"/>
            <a:endParaRPr lang="zh-CN" altLang="en-US" dirty="0">
              <a:solidFill>
                <a:srgbClr val="000000"/>
              </a:solidFill>
              <a:latin typeface="Arial" panose="020B0604020202020204" pitchFamily="34" charset="0"/>
              <a:sym typeface="+mn-lt"/>
            </a:endParaRPr>
          </a:p>
        </p:txBody>
      </p:sp>
      <p:sp>
        <p:nvSpPr>
          <p:cNvPr id="104464" name="Rectangle 3"/>
          <p:cNvSpPr txBox="1"/>
          <p:nvPr/>
        </p:nvSpPr>
        <p:spPr>
          <a:xfrm>
            <a:off x="762000" y="520700"/>
            <a:ext cx="6781800" cy="774700"/>
          </a:xfrm>
          <a:prstGeom prst="rect">
            <a:avLst/>
          </a:prstGeom>
          <a:noFill/>
          <a:ln w="9525">
            <a:noFill/>
          </a:ln>
        </p:spPr>
        <p:txBody>
          <a:bodyPr/>
          <a:lstStyle/>
          <a:p>
            <a:pPr marL="342900" indent="-342900">
              <a:spcBef>
                <a:spcPct val="20000"/>
              </a:spcBef>
            </a:pPr>
            <a:r>
              <a:rPr lang="zh-CN" altLang="en-US" sz="3200" b="1" dirty="0">
                <a:latin typeface="黑体" panose="02010609060101010101" pitchFamily="49" charset="-122"/>
                <a:ea typeface="黑体" panose="02010609060101010101" pitchFamily="49" charset="-122"/>
              </a:rPr>
              <a:t>（一）打造优质课堂夯基础</a:t>
            </a:r>
            <a:endParaRPr lang="en-US" altLang="zh-CN" sz="3200" b="1" dirty="0">
              <a:latin typeface="黑体" panose="02010609060101010101" pitchFamily="49" charset="-122"/>
              <a:ea typeface="黑体" panose="02010609060101010101" pitchFamily="49" charset="-122"/>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文本框 90120"/>
          <p:cNvSpPr txBox="1"/>
          <p:nvPr/>
        </p:nvSpPr>
        <p:spPr>
          <a:xfrm>
            <a:off x="860425" y="1058863"/>
            <a:ext cx="184150" cy="366712"/>
          </a:xfrm>
          <a:prstGeom prst="rect">
            <a:avLst/>
          </a:prstGeom>
          <a:noFill/>
          <a:ln w="9525">
            <a:noFill/>
          </a:ln>
        </p:spPr>
        <p:txBody>
          <a:bodyPr>
            <a:spAutoFit/>
          </a:bodyPr>
          <a:lstStyle/>
          <a:p>
            <a:pPr>
              <a:spcBef>
                <a:spcPct val="50000"/>
              </a:spcBef>
            </a:pPr>
            <a:endParaRPr lang="zh-CN" altLang="en-US" dirty="0">
              <a:latin typeface="Arial" panose="020B0604020202020204" pitchFamily="34" charset="0"/>
            </a:endParaRPr>
          </a:p>
        </p:txBody>
      </p:sp>
      <p:sp>
        <p:nvSpPr>
          <p:cNvPr id="106499" name="文本框 90121"/>
          <p:cNvSpPr txBox="1"/>
          <p:nvPr/>
        </p:nvSpPr>
        <p:spPr>
          <a:xfrm>
            <a:off x="228600" y="1260475"/>
            <a:ext cx="8686800" cy="5216525"/>
          </a:xfrm>
          <a:prstGeom prst="rect">
            <a:avLst/>
          </a:prstGeom>
          <a:noFill/>
          <a:ln w="9525">
            <a:noFill/>
          </a:ln>
        </p:spPr>
        <p:txBody>
          <a:bodyPr>
            <a:spAutoFit/>
          </a:bodyPr>
          <a:lstStyle/>
          <a:p>
            <a:r>
              <a:rPr lang="zh-CN" altLang="en-US" sz="2800" b="1" dirty="0">
                <a:latin typeface="Arial" panose="020B0604020202020204" pitchFamily="34" charset="0"/>
              </a:rPr>
              <a:t>      历史概念源自历史事实</a:t>
            </a:r>
            <a:r>
              <a:rPr lang="en-US" altLang="zh-CN" sz="2800" b="1" dirty="0">
                <a:latin typeface="Arial" panose="020B0604020202020204" pitchFamily="34" charset="0"/>
              </a:rPr>
              <a:t>,</a:t>
            </a:r>
            <a:r>
              <a:rPr lang="zh-CN" altLang="en-US" sz="2800" b="1" dirty="0">
                <a:latin typeface="Arial" panose="020B0604020202020204" pitchFamily="34" charset="0"/>
              </a:rPr>
              <a:t>同时又超越历史事实，反映的是历史事实的</a:t>
            </a:r>
            <a:r>
              <a:rPr lang="zh-CN" altLang="en-US" sz="2800" b="1" dirty="0">
                <a:solidFill>
                  <a:srgbClr val="0000FF"/>
                </a:solidFill>
                <a:latin typeface="Arial" panose="020B0604020202020204" pitchFamily="34" charset="0"/>
              </a:rPr>
              <a:t>本质特征</a:t>
            </a:r>
            <a:r>
              <a:rPr lang="en-US" altLang="zh-CN" sz="2800" b="1" dirty="0">
                <a:latin typeface="Arial" panose="020B0604020202020204" pitchFamily="34" charset="0"/>
              </a:rPr>
              <a:t>,</a:t>
            </a:r>
            <a:r>
              <a:rPr lang="zh-CN" altLang="en-US" sz="2800" b="1" dirty="0">
                <a:latin typeface="Arial" panose="020B0604020202020204" pitchFamily="34" charset="0"/>
              </a:rPr>
              <a:t>是学生学习和研究历史都要依靠的一种抽象思维能力。掌握和运用历史概念是历史学科基本能力中的“基本”。</a:t>
            </a:r>
            <a:br>
              <a:rPr lang="zh-CN" altLang="en-US" sz="2800" b="1" dirty="0">
                <a:latin typeface="Arial" panose="020B0604020202020204" pitchFamily="34" charset="0"/>
              </a:rPr>
            </a:br>
            <a:r>
              <a:rPr lang="zh-CN" altLang="en-US" sz="2800" b="1" dirty="0">
                <a:latin typeface="Arial" panose="020B0604020202020204" pitchFamily="34" charset="0"/>
              </a:rPr>
              <a:t>    历史概念，就是一个个知识“元素”，若干个相关的历史概念，就形成了相关的历史知识系列；概念群体的纵向、横向及其立体网状的序列化，就构成了历史学科的知识“系统”。在历史教学中，无论何时都需要学生牢固、准确地掌握最基本的历史学科知识要点和体系 ，因此从“元素”到“系统” 都说明历史概念在历史教学中的地位和作用是很重要的 。</a:t>
            </a:r>
          </a:p>
          <a:p>
            <a:endParaRPr lang="zh-CN" altLang="en-US" sz="2800" b="1" dirty="0">
              <a:latin typeface="宋体" panose="02010600030101010101" pitchFamily="2" charset="-122"/>
            </a:endParaRPr>
          </a:p>
        </p:txBody>
      </p:sp>
      <p:sp>
        <p:nvSpPr>
          <p:cNvPr id="106500" name="矩形 3"/>
          <p:cNvSpPr/>
          <p:nvPr/>
        </p:nvSpPr>
        <p:spPr>
          <a:xfrm>
            <a:off x="381000" y="457200"/>
            <a:ext cx="4857750" cy="579438"/>
          </a:xfrm>
          <a:prstGeom prst="rect">
            <a:avLst/>
          </a:prstGeom>
          <a:noFill/>
          <a:ln w="9525">
            <a:noFill/>
          </a:ln>
        </p:spPr>
        <p:txBody>
          <a:bodyPr wrap="none">
            <a:spAutoFit/>
          </a:bodyPr>
          <a:lstStyle/>
          <a:p>
            <a:r>
              <a:rPr lang="en-US" altLang="zh-CN" sz="3200" dirty="0">
                <a:latin typeface="黑体" panose="02010609060101010101" pitchFamily="49" charset="-122"/>
                <a:ea typeface="黑体" panose="02010609060101010101" pitchFamily="49" charset="-122"/>
              </a:rPr>
              <a:t>2</a:t>
            </a:r>
            <a:r>
              <a:rPr lang="zh-CN" altLang="en-US" sz="3200" dirty="0">
                <a:latin typeface="黑体" panose="02010609060101010101" pitchFamily="49" charset="-122"/>
                <a:ea typeface="黑体" panose="02010609060101010101" pitchFamily="49" charset="-122"/>
              </a:rPr>
              <a:t>、清晰透彻解读</a:t>
            </a:r>
            <a:r>
              <a:rPr lang="zh-CN" altLang="en-US" sz="3200" dirty="0">
                <a:solidFill>
                  <a:srgbClr val="0000FF"/>
                </a:solidFill>
                <a:latin typeface="黑体" panose="02010609060101010101" pitchFamily="49" charset="-122"/>
                <a:ea typeface="黑体" panose="02010609060101010101" pitchFamily="49" charset="-122"/>
              </a:rPr>
              <a:t>核心概念</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168" name="表格 48167"/>
          <p:cNvGraphicFramePr/>
          <p:nvPr/>
        </p:nvGraphicFramePr>
        <p:xfrm>
          <a:off x="265113" y="1651000"/>
          <a:ext cx="8642350" cy="4262440"/>
        </p:xfrm>
        <a:graphic>
          <a:graphicData uri="http://schemas.openxmlformats.org/drawingml/2006/table">
            <a:tbl>
              <a:tblPr/>
              <a:tblGrid>
                <a:gridCol w="2146300"/>
                <a:gridCol w="6496050"/>
              </a:tblGrid>
              <a:tr h="333400">
                <a:tc rowSpan="3">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1800" kern="1200">
                          <a:solidFill>
                            <a:schemeClr val="tx1"/>
                          </a:solidFill>
                          <a:latin typeface="+mn-lt"/>
                          <a:ea typeface="+mn-ea"/>
                          <a:cs typeface="+mn-cs"/>
                        </a:defRPr>
                      </a:lvl5pPr>
                    </a:lstStyle>
                    <a:p>
                      <a:pPr marL="0" lvl="0" indent="0" algn="ctr" eaLnBrk="1" fontAlgn="ctr" hangingPunct="1">
                        <a:spcBef>
                          <a:spcPct val="0"/>
                        </a:spcBef>
                        <a:buNone/>
                      </a:pPr>
                      <a:r>
                        <a:rPr lang="zh-CN" altLang="en-US" sz="2100" b="1" dirty="0">
                          <a:solidFill>
                            <a:srgbClr val="000000"/>
                          </a:solidFill>
                        </a:rPr>
                        <a:t>获取和解读信息</a:t>
                      </a:r>
                      <a:endParaRPr lang="zh-CN" altLang="en-US" sz="2100" b="1" dirty="0">
                        <a:solidFill>
                          <a:srgbClr val="000000"/>
                        </a:solidFill>
                        <a:latin typeface="微软雅黑" panose="020B0503020204020204" pitchFamily="34" charset="-122"/>
                        <a:ea typeface="微软雅黑" panose="020B0503020204020204" pitchFamily="34" charset="-122"/>
                      </a:endParaRPr>
                    </a:p>
                  </a:txBody>
                  <a:tcPr marL="6849" marR="6849" marT="6847"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1800" kern="1200">
                          <a:solidFill>
                            <a:schemeClr val="tx1"/>
                          </a:solidFill>
                          <a:latin typeface="+mn-lt"/>
                          <a:ea typeface="+mn-ea"/>
                          <a:cs typeface="+mn-cs"/>
                        </a:defRPr>
                      </a:lvl5pPr>
                    </a:lstStyle>
                    <a:p>
                      <a:pPr marL="0" lvl="0" indent="0" eaLnBrk="1" fontAlgn="ctr" hangingPunct="1">
                        <a:spcBef>
                          <a:spcPct val="0"/>
                        </a:spcBef>
                        <a:buNone/>
                      </a:pPr>
                      <a:r>
                        <a:rPr lang="en-US" altLang="zh-CN" sz="2100" b="1"/>
                        <a:t>1</a:t>
                      </a:r>
                      <a:r>
                        <a:rPr lang="zh-CN" altLang="en-US" sz="2100" b="1"/>
                        <a:t>、理解试题提供的图文材料和考试要求</a:t>
                      </a:r>
                      <a:endParaRPr lang="zh-CN" altLang="en-US" sz="2100" b="1">
                        <a:latin typeface="微软雅黑" panose="020B0503020204020204" pitchFamily="34" charset="-122"/>
                        <a:ea typeface="微软雅黑" panose="020B0503020204020204" pitchFamily="34" charset="-122"/>
                      </a:endParaRPr>
                    </a:p>
                  </a:txBody>
                  <a:tcPr marL="6849" marR="6849" marT="6847"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27049">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1800" kern="1200">
                          <a:solidFill>
                            <a:schemeClr val="tx1"/>
                          </a:solidFill>
                          <a:latin typeface="+mn-lt"/>
                          <a:ea typeface="+mn-ea"/>
                          <a:cs typeface="+mn-cs"/>
                        </a:defRPr>
                      </a:lvl5pPr>
                    </a:lstStyle>
                    <a:p>
                      <a:pPr marL="0" lvl="0" indent="0" eaLnBrk="1" fontAlgn="ctr" hangingPunct="1">
                        <a:spcBef>
                          <a:spcPct val="0"/>
                        </a:spcBef>
                        <a:buNone/>
                      </a:pPr>
                      <a:r>
                        <a:rPr lang="en-US" altLang="zh-CN" sz="2100" b="1" dirty="0"/>
                        <a:t>2</a:t>
                      </a:r>
                      <a:r>
                        <a:rPr lang="zh-CN" altLang="en-US" sz="2100" b="1" dirty="0"/>
                        <a:t>、整理材料，最大限度地获取有效信息</a:t>
                      </a:r>
                      <a:endParaRPr lang="zh-CN" altLang="en-US" sz="2100" b="1" dirty="0">
                        <a:latin typeface="微软雅黑" panose="020B0503020204020204" pitchFamily="34" charset="-122"/>
                        <a:ea typeface="微软雅黑" panose="020B0503020204020204" pitchFamily="34" charset="-122"/>
                      </a:endParaRPr>
                    </a:p>
                  </a:txBody>
                  <a:tcPr marL="6849" marR="6849" marT="6847"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08375">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1800" kern="1200">
                          <a:solidFill>
                            <a:schemeClr val="tx1"/>
                          </a:solidFill>
                          <a:latin typeface="+mn-lt"/>
                          <a:ea typeface="+mn-ea"/>
                          <a:cs typeface="+mn-cs"/>
                        </a:defRPr>
                      </a:lvl5pPr>
                    </a:lstStyle>
                    <a:p>
                      <a:pPr marL="0" lvl="0" indent="0" eaLnBrk="1" fontAlgn="ctr" hangingPunct="1">
                        <a:spcBef>
                          <a:spcPct val="0"/>
                        </a:spcBef>
                        <a:buNone/>
                      </a:pPr>
                      <a:r>
                        <a:rPr lang="en-US" altLang="zh-CN" sz="2100" b="1" dirty="0"/>
                        <a:t>3</a:t>
                      </a:r>
                      <a:r>
                        <a:rPr lang="zh-CN" altLang="en-US" sz="2100" b="1" dirty="0"/>
                        <a:t>、对有效信息进行完整、准确、合理的解读</a:t>
                      </a:r>
                      <a:endParaRPr lang="zh-CN" altLang="en-US" sz="2100" b="1" dirty="0">
                        <a:latin typeface="微软雅黑" panose="020B0503020204020204" pitchFamily="34" charset="-122"/>
                        <a:ea typeface="微软雅黑" panose="020B0503020204020204" pitchFamily="34" charset="-122"/>
                      </a:endParaRPr>
                    </a:p>
                  </a:txBody>
                  <a:tcPr marL="6849" marR="6849" marT="6847"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31495">
                <a:tc rowSpan="3">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1800" kern="1200">
                          <a:solidFill>
                            <a:schemeClr val="tx1"/>
                          </a:solidFill>
                          <a:latin typeface="+mn-lt"/>
                          <a:ea typeface="+mn-ea"/>
                          <a:cs typeface="+mn-cs"/>
                        </a:defRPr>
                      </a:lvl5pPr>
                    </a:lstStyle>
                    <a:p>
                      <a:pPr marL="0" lvl="0" indent="0" algn="ctr" eaLnBrk="1" fontAlgn="ctr" hangingPunct="1">
                        <a:spcBef>
                          <a:spcPct val="0"/>
                        </a:spcBef>
                        <a:buNone/>
                      </a:pPr>
                      <a:r>
                        <a:rPr lang="zh-CN" altLang="en-US" sz="2100" b="1" dirty="0">
                          <a:solidFill>
                            <a:srgbClr val="000000"/>
                          </a:solidFill>
                        </a:rPr>
                        <a:t>调动和运用知识</a:t>
                      </a:r>
                      <a:endParaRPr lang="zh-CN" altLang="en-US" sz="2100" b="1" dirty="0">
                        <a:solidFill>
                          <a:srgbClr val="000000"/>
                        </a:solidFill>
                        <a:latin typeface="微软雅黑" panose="020B0503020204020204" pitchFamily="34" charset="-122"/>
                        <a:ea typeface="微软雅黑" panose="020B0503020204020204" pitchFamily="34" charset="-122"/>
                      </a:endParaRPr>
                    </a:p>
                  </a:txBody>
                  <a:tcPr marL="6849" marR="6849" marT="6847"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1800" kern="1200">
                          <a:solidFill>
                            <a:schemeClr val="tx1"/>
                          </a:solidFill>
                          <a:latin typeface="+mn-lt"/>
                          <a:ea typeface="+mn-ea"/>
                          <a:cs typeface="+mn-cs"/>
                        </a:defRPr>
                      </a:lvl5pPr>
                    </a:lstStyle>
                    <a:p>
                      <a:pPr marL="0" lvl="0" indent="0" eaLnBrk="1" fontAlgn="ctr" hangingPunct="1">
                        <a:spcBef>
                          <a:spcPct val="0"/>
                        </a:spcBef>
                        <a:buNone/>
                      </a:pPr>
                      <a:r>
                        <a:rPr lang="en-US" altLang="zh-CN" sz="2100" b="1" dirty="0">
                          <a:solidFill>
                            <a:srgbClr val="000000"/>
                          </a:solidFill>
                        </a:rPr>
                        <a:t>1</a:t>
                      </a:r>
                      <a:r>
                        <a:rPr lang="zh-CN" altLang="en-US" sz="2100" b="1" dirty="0">
                          <a:solidFill>
                            <a:srgbClr val="000000"/>
                          </a:solidFill>
                        </a:rPr>
                        <a:t>、</a:t>
                      </a:r>
                      <a:r>
                        <a:rPr lang="zh-CN" altLang="en-US" sz="2100" b="1" dirty="0">
                          <a:solidFill>
                            <a:srgbClr val="FF0000"/>
                          </a:solidFill>
                        </a:rPr>
                        <a:t>辨别历史事实与历史叙述。</a:t>
                      </a:r>
                    </a:p>
                  </a:txBody>
                  <a:tcPr marL="6849" marR="6849" marT="6847"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33400">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1800" kern="1200">
                          <a:solidFill>
                            <a:schemeClr val="tx1"/>
                          </a:solidFill>
                          <a:latin typeface="+mn-lt"/>
                          <a:ea typeface="+mn-ea"/>
                          <a:cs typeface="+mn-cs"/>
                        </a:defRPr>
                      </a:lvl5pPr>
                    </a:lstStyle>
                    <a:p>
                      <a:pPr marL="0" lvl="0" indent="0" eaLnBrk="1" fontAlgn="ctr" hangingPunct="1">
                        <a:spcBef>
                          <a:spcPct val="0"/>
                        </a:spcBef>
                        <a:buNone/>
                      </a:pPr>
                      <a:r>
                        <a:rPr lang="en-US" altLang="zh-CN" sz="2100" b="1" dirty="0">
                          <a:solidFill>
                            <a:srgbClr val="000000"/>
                          </a:solidFill>
                        </a:rPr>
                        <a:t>2</a:t>
                      </a:r>
                      <a:r>
                        <a:rPr lang="zh-CN" altLang="en-US" sz="2100" b="1" dirty="0">
                          <a:solidFill>
                            <a:srgbClr val="000000"/>
                          </a:solidFill>
                        </a:rPr>
                        <a:t>、</a:t>
                      </a:r>
                      <a:r>
                        <a:rPr lang="zh-CN" altLang="en-US" sz="2100" b="1" dirty="0">
                          <a:solidFill>
                            <a:srgbClr val="FF0000"/>
                          </a:solidFill>
                        </a:rPr>
                        <a:t>理解历史叙述与历史结论。</a:t>
                      </a:r>
                    </a:p>
                  </a:txBody>
                  <a:tcPr marL="6849" marR="6849" marT="6847"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31813">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1800" kern="1200">
                          <a:solidFill>
                            <a:schemeClr val="tx1"/>
                          </a:solidFill>
                          <a:latin typeface="+mn-lt"/>
                          <a:ea typeface="+mn-ea"/>
                          <a:cs typeface="+mn-cs"/>
                        </a:defRPr>
                      </a:lvl5pPr>
                    </a:lstStyle>
                    <a:p>
                      <a:pPr marL="0" lvl="0" indent="0" eaLnBrk="1" fontAlgn="ctr" hangingPunct="1">
                        <a:spcBef>
                          <a:spcPct val="0"/>
                        </a:spcBef>
                        <a:buNone/>
                      </a:pPr>
                      <a:r>
                        <a:rPr lang="en-US" altLang="zh-CN" sz="2100" b="1">
                          <a:solidFill>
                            <a:srgbClr val="000000"/>
                          </a:solidFill>
                        </a:rPr>
                        <a:t>3</a:t>
                      </a:r>
                      <a:r>
                        <a:rPr lang="zh-CN" altLang="en-US" sz="2100" b="1" dirty="0">
                          <a:solidFill>
                            <a:srgbClr val="000000"/>
                          </a:solidFill>
                        </a:rPr>
                        <a:t>、说明历史现象和历史观点。</a:t>
                      </a:r>
                    </a:p>
                  </a:txBody>
                  <a:tcPr marL="6849" marR="6849" marT="6847"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33400">
                <a:tc rowSpan="3">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1800" kern="1200">
                          <a:solidFill>
                            <a:schemeClr val="tx1"/>
                          </a:solidFill>
                          <a:latin typeface="+mn-lt"/>
                          <a:ea typeface="+mn-ea"/>
                          <a:cs typeface="+mn-cs"/>
                        </a:defRPr>
                      </a:lvl5pPr>
                    </a:lstStyle>
                    <a:p>
                      <a:pPr marL="0" lvl="0" indent="0" algn="ctr" eaLnBrk="1" fontAlgn="ctr" hangingPunct="1">
                        <a:spcBef>
                          <a:spcPct val="0"/>
                        </a:spcBef>
                        <a:buNone/>
                      </a:pPr>
                      <a:r>
                        <a:rPr lang="zh-CN" altLang="en-US" sz="2100" b="1" dirty="0">
                          <a:solidFill>
                            <a:srgbClr val="000000"/>
                          </a:solidFill>
                        </a:rPr>
                        <a:t>描述和阐释事物</a:t>
                      </a:r>
                      <a:endParaRPr lang="zh-CN" altLang="en-US" sz="2100" b="1" dirty="0">
                        <a:solidFill>
                          <a:srgbClr val="000000"/>
                        </a:solidFill>
                        <a:latin typeface="微软雅黑" panose="020B0503020204020204" pitchFamily="34" charset="-122"/>
                        <a:ea typeface="微软雅黑" panose="020B0503020204020204" pitchFamily="34" charset="-122"/>
                      </a:endParaRPr>
                    </a:p>
                  </a:txBody>
                  <a:tcPr marL="6849" marR="6849" marT="6847"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1800" kern="1200">
                          <a:solidFill>
                            <a:schemeClr val="tx1"/>
                          </a:solidFill>
                          <a:latin typeface="+mn-lt"/>
                          <a:ea typeface="+mn-ea"/>
                          <a:cs typeface="+mn-cs"/>
                        </a:defRPr>
                      </a:lvl5pPr>
                    </a:lstStyle>
                    <a:p>
                      <a:pPr marL="0" lvl="0" indent="0" eaLnBrk="1" fontAlgn="ctr" hangingPunct="1">
                        <a:spcBef>
                          <a:spcPct val="0"/>
                        </a:spcBef>
                        <a:buNone/>
                      </a:pPr>
                      <a:r>
                        <a:rPr lang="en-US" altLang="zh-CN" sz="2100" b="1" dirty="0">
                          <a:solidFill>
                            <a:srgbClr val="000000"/>
                          </a:solidFill>
                        </a:rPr>
                        <a:t>1</a:t>
                      </a:r>
                      <a:r>
                        <a:rPr lang="zh-CN" altLang="en-US" sz="2100" b="1" dirty="0">
                          <a:solidFill>
                            <a:srgbClr val="000000"/>
                          </a:solidFill>
                        </a:rPr>
                        <a:t>、客观叙述历史事实</a:t>
                      </a:r>
                      <a:endParaRPr lang="zh-CN" altLang="en-US" sz="2100" b="1" dirty="0">
                        <a:solidFill>
                          <a:srgbClr val="000000"/>
                        </a:solidFill>
                        <a:latin typeface="微软雅黑" panose="020B0503020204020204" pitchFamily="34" charset="-122"/>
                        <a:ea typeface="微软雅黑" panose="020B0503020204020204" pitchFamily="34" charset="-122"/>
                      </a:endParaRPr>
                    </a:p>
                  </a:txBody>
                  <a:tcPr marL="6849" marR="6849" marT="6847"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33400">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1800" kern="1200">
                          <a:solidFill>
                            <a:schemeClr val="tx1"/>
                          </a:solidFill>
                          <a:latin typeface="+mn-lt"/>
                          <a:ea typeface="+mn-ea"/>
                          <a:cs typeface="+mn-cs"/>
                        </a:defRPr>
                      </a:lvl5pPr>
                    </a:lstStyle>
                    <a:p>
                      <a:pPr marL="0" lvl="0" indent="0" eaLnBrk="1" fontAlgn="ctr" hangingPunct="1">
                        <a:spcBef>
                          <a:spcPct val="0"/>
                        </a:spcBef>
                        <a:buNone/>
                      </a:pPr>
                      <a:r>
                        <a:rPr lang="en-US" altLang="zh-CN" sz="2100" b="1" dirty="0">
                          <a:solidFill>
                            <a:srgbClr val="000000"/>
                          </a:solidFill>
                        </a:rPr>
                        <a:t>2</a:t>
                      </a:r>
                      <a:r>
                        <a:rPr lang="zh-CN" altLang="en-US" sz="2100" b="1" dirty="0">
                          <a:solidFill>
                            <a:srgbClr val="000000"/>
                          </a:solidFill>
                        </a:rPr>
                        <a:t>、正确解释历史事物</a:t>
                      </a:r>
                      <a:endParaRPr lang="zh-CN" altLang="en-US" sz="2100" b="1" dirty="0">
                        <a:solidFill>
                          <a:srgbClr val="000000"/>
                        </a:solidFill>
                        <a:latin typeface="微软雅黑" panose="020B0503020204020204" pitchFamily="34" charset="-122"/>
                        <a:ea typeface="微软雅黑" panose="020B0503020204020204" pitchFamily="34" charset="-122"/>
                      </a:endParaRPr>
                    </a:p>
                  </a:txBody>
                  <a:tcPr marL="6849" marR="6849" marT="6847"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31495">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1800" kern="1200">
                          <a:solidFill>
                            <a:schemeClr val="tx1"/>
                          </a:solidFill>
                          <a:latin typeface="+mn-lt"/>
                          <a:ea typeface="+mn-ea"/>
                          <a:cs typeface="+mn-cs"/>
                        </a:defRPr>
                      </a:lvl5pPr>
                    </a:lstStyle>
                    <a:p>
                      <a:pPr marL="0" lvl="0" indent="0" eaLnBrk="1" fontAlgn="ctr" hangingPunct="1">
                        <a:spcBef>
                          <a:spcPct val="0"/>
                        </a:spcBef>
                        <a:buNone/>
                      </a:pPr>
                      <a:r>
                        <a:rPr lang="en-US" altLang="zh-CN" sz="2100" b="1" dirty="0">
                          <a:solidFill>
                            <a:srgbClr val="000000"/>
                          </a:solidFill>
                        </a:rPr>
                        <a:t>3</a:t>
                      </a:r>
                      <a:r>
                        <a:rPr lang="zh-CN" altLang="en-US" sz="2100" b="1" dirty="0">
                          <a:solidFill>
                            <a:srgbClr val="000000"/>
                          </a:solidFill>
                        </a:rPr>
                        <a:t>、认识历史事物的本质</a:t>
                      </a:r>
                      <a:endParaRPr lang="zh-CN" altLang="en-US" sz="2100" b="1" dirty="0">
                        <a:solidFill>
                          <a:srgbClr val="000000"/>
                        </a:solidFill>
                        <a:latin typeface="微软雅黑" panose="020B0503020204020204" pitchFamily="34" charset="-122"/>
                        <a:ea typeface="微软雅黑" panose="020B0503020204020204" pitchFamily="34" charset="-122"/>
                      </a:endParaRPr>
                    </a:p>
                  </a:txBody>
                  <a:tcPr marL="6849" marR="6849" marT="6847"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33400">
                <a:tc rowSpan="3">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1800" kern="1200">
                          <a:solidFill>
                            <a:schemeClr val="tx1"/>
                          </a:solidFill>
                          <a:latin typeface="+mn-lt"/>
                          <a:ea typeface="+mn-ea"/>
                          <a:cs typeface="+mn-cs"/>
                        </a:defRPr>
                      </a:lvl5pPr>
                    </a:lstStyle>
                    <a:p>
                      <a:pPr marL="0" lvl="0" indent="0" algn="ctr" eaLnBrk="1" fontAlgn="ctr" hangingPunct="1">
                        <a:spcBef>
                          <a:spcPct val="0"/>
                        </a:spcBef>
                        <a:buNone/>
                      </a:pPr>
                      <a:r>
                        <a:rPr lang="zh-CN" altLang="en-US" sz="2100" b="1" dirty="0"/>
                        <a:t>论证和探讨问题</a:t>
                      </a:r>
                      <a:endParaRPr lang="zh-CN" altLang="en-US" sz="2100" b="1" dirty="0">
                        <a:latin typeface="微软雅黑" panose="020B0503020204020204" pitchFamily="34" charset="-122"/>
                        <a:ea typeface="微软雅黑" panose="020B0503020204020204" pitchFamily="34" charset="-122"/>
                      </a:endParaRPr>
                    </a:p>
                  </a:txBody>
                  <a:tcPr marL="6849" marR="6849" marT="6847"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1800" kern="1200">
                          <a:solidFill>
                            <a:schemeClr val="tx1"/>
                          </a:solidFill>
                          <a:latin typeface="+mn-lt"/>
                          <a:ea typeface="+mn-ea"/>
                          <a:cs typeface="+mn-cs"/>
                        </a:defRPr>
                      </a:lvl5pPr>
                    </a:lstStyle>
                    <a:p>
                      <a:pPr marL="0" lvl="0" indent="0" eaLnBrk="1" fontAlgn="ctr" hangingPunct="1">
                        <a:spcBef>
                          <a:spcPct val="0"/>
                        </a:spcBef>
                        <a:buNone/>
                      </a:pPr>
                      <a:r>
                        <a:rPr lang="en-US" altLang="zh-CN" sz="2100" b="1" dirty="0">
                          <a:solidFill>
                            <a:srgbClr val="FF0000"/>
                          </a:solidFill>
                        </a:rPr>
                        <a:t>1</a:t>
                      </a:r>
                      <a:r>
                        <a:rPr lang="zh-CN" altLang="en-US" sz="2100" b="1" dirty="0">
                          <a:solidFill>
                            <a:srgbClr val="FF0000"/>
                          </a:solidFill>
                        </a:rPr>
                        <a:t>、发现历史问题。</a:t>
                      </a:r>
                    </a:p>
                  </a:txBody>
                  <a:tcPr marL="6849" marR="6849" marT="6847"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31813">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1800" kern="1200">
                          <a:solidFill>
                            <a:schemeClr val="tx1"/>
                          </a:solidFill>
                          <a:latin typeface="+mn-lt"/>
                          <a:ea typeface="+mn-ea"/>
                          <a:cs typeface="+mn-cs"/>
                        </a:defRPr>
                      </a:lvl5pPr>
                    </a:lstStyle>
                    <a:p>
                      <a:pPr marL="0" lvl="0" indent="0" eaLnBrk="1" fontAlgn="ctr" hangingPunct="1">
                        <a:spcBef>
                          <a:spcPct val="0"/>
                        </a:spcBef>
                        <a:buNone/>
                      </a:pPr>
                      <a:r>
                        <a:rPr lang="en-US" altLang="zh-CN" sz="2100" b="1">
                          <a:solidFill>
                            <a:srgbClr val="000000"/>
                          </a:solidFill>
                        </a:rPr>
                        <a:t>2</a:t>
                      </a:r>
                      <a:r>
                        <a:rPr lang="zh-CN" altLang="en-US" sz="2100" b="1" dirty="0">
                          <a:solidFill>
                            <a:srgbClr val="000000"/>
                          </a:solidFill>
                        </a:rPr>
                        <a:t>、论证历史问题。</a:t>
                      </a:r>
                    </a:p>
                  </a:txBody>
                  <a:tcPr marL="6849" marR="6849" marT="6847"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33400">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1800" kern="1200">
                          <a:solidFill>
                            <a:schemeClr val="tx1"/>
                          </a:solidFill>
                          <a:latin typeface="+mn-lt"/>
                          <a:ea typeface="+mn-ea"/>
                          <a:cs typeface="+mn-cs"/>
                        </a:defRPr>
                      </a:lvl5pPr>
                    </a:lstStyle>
                    <a:p>
                      <a:pPr marL="0" lvl="0" indent="0" eaLnBrk="1" fontAlgn="ctr" hangingPunct="1">
                        <a:spcBef>
                          <a:spcPct val="0"/>
                        </a:spcBef>
                        <a:buNone/>
                      </a:pPr>
                      <a:r>
                        <a:rPr lang="en-US" altLang="zh-CN" sz="2100" b="1" dirty="0"/>
                        <a:t>3</a:t>
                      </a:r>
                      <a:r>
                        <a:rPr lang="zh-CN" altLang="en-US" sz="2100" b="1" dirty="0"/>
                        <a:t>、独立提出观点。</a:t>
                      </a:r>
                    </a:p>
                  </a:txBody>
                  <a:tcPr marL="6849" marR="6849" marT="6847"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21539" name="矩形 2"/>
          <p:cNvSpPr/>
          <p:nvPr/>
        </p:nvSpPr>
        <p:spPr>
          <a:xfrm>
            <a:off x="5165725" y="790575"/>
            <a:ext cx="3841750" cy="522288"/>
          </a:xfrm>
          <a:prstGeom prst="rect">
            <a:avLst/>
          </a:prstGeom>
          <a:solidFill>
            <a:srgbClr val="C00000"/>
          </a:solidFill>
          <a:ln w="9525">
            <a:noFill/>
          </a:ln>
        </p:spPr>
        <p:txBody>
          <a:bodyPr>
            <a:spAutoFit/>
          </a:bodyPr>
          <a:lstStyle/>
          <a:p>
            <a:pPr eaLnBrk="0" hangingPunct="0">
              <a:spcBef>
                <a:spcPts val="590"/>
              </a:spcBef>
              <a:spcAft>
                <a:spcPts val="590"/>
              </a:spcAft>
            </a:pPr>
            <a:r>
              <a:rPr lang="zh-CN" altLang="en-US" sz="2800" dirty="0">
                <a:solidFill>
                  <a:schemeClr val="bg1"/>
                </a:solidFill>
                <a:latin typeface="宋体" panose="02010600030101010101" pitchFamily="2" charset="-122"/>
              </a:rPr>
              <a:t>四大能力 十二项要求</a:t>
            </a:r>
          </a:p>
        </p:txBody>
      </p:sp>
      <p:sp>
        <p:nvSpPr>
          <p:cNvPr id="21540" name="矩形 2"/>
          <p:cNvSpPr/>
          <p:nvPr/>
        </p:nvSpPr>
        <p:spPr>
          <a:xfrm>
            <a:off x="228600" y="457200"/>
            <a:ext cx="4108450" cy="646113"/>
          </a:xfrm>
          <a:prstGeom prst="rect">
            <a:avLst/>
          </a:prstGeom>
          <a:noFill/>
          <a:ln w="9525">
            <a:noFill/>
          </a:ln>
        </p:spPr>
        <p:txBody>
          <a:bodyPr wrap="none">
            <a:spAutoFit/>
          </a:bodyPr>
          <a:lstStyle/>
          <a:p>
            <a:r>
              <a:rPr lang="zh-CN" altLang="en-US" sz="3600" dirty="0">
                <a:solidFill>
                  <a:srgbClr val="000000"/>
                </a:solidFill>
                <a:latin typeface="楷体" panose="02010609060101010101" pitchFamily="49" charset="-122"/>
                <a:ea typeface="楷体" panose="02010609060101010101" pitchFamily="49" charset="-122"/>
              </a:rPr>
              <a:t>一、研考纲明方向 </a:t>
            </a:r>
            <a:endParaRPr lang="zh-CN" altLang="en-US" dirty="0">
              <a:latin typeface="楷体" panose="02010609060101010101" pitchFamily="49" charset="-122"/>
              <a:ea typeface="楷体" panose="02010609060101010101" pitchFamily="49" charset="-122"/>
            </a:endParaRPr>
          </a:p>
        </p:txBody>
      </p:sp>
    </p:spTree>
  </p:cSld>
  <p:clrMapOvr>
    <a:masterClrMapping/>
  </p:clrMapOvr>
  <p:transition spd="med">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矩形 21"/>
          <p:cNvSpPr/>
          <p:nvPr/>
        </p:nvSpPr>
        <p:spPr>
          <a:xfrm>
            <a:off x="6705600" y="2590800"/>
            <a:ext cx="2276475" cy="3871913"/>
          </a:xfrm>
          <a:prstGeom prst="rect">
            <a:avLst/>
          </a:prstGeom>
          <a:noFill/>
          <a:ln w="25400" cap="flat" cmpd="sng">
            <a:solidFill>
              <a:srgbClr val="573E3A"/>
            </a:solidFill>
            <a:prstDash val="solid"/>
            <a:miter/>
            <a:headEnd type="none" w="med" len="med"/>
            <a:tailEnd type="none" w="med" len="med"/>
          </a:ln>
        </p:spPr>
        <p:txBody>
          <a:bodyPr anchor="ctr"/>
          <a:lstStyle/>
          <a:p>
            <a:pPr algn="ctr"/>
            <a:endParaRPr lang="zh-CN" altLang="en-US" dirty="0">
              <a:solidFill>
                <a:srgbClr val="FFFFFF"/>
              </a:solidFill>
              <a:latin typeface="Arial" panose="020B0604020202020204" pitchFamily="34" charset="0"/>
            </a:endParaRPr>
          </a:p>
        </p:txBody>
      </p:sp>
      <p:sp>
        <p:nvSpPr>
          <p:cNvPr id="108547" name="矩形 21"/>
          <p:cNvSpPr/>
          <p:nvPr/>
        </p:nvSpPr>
        <p:spPr>
          <a:xfrm>
            <a:off x="3895725" y="2528888"/>
            <a:ext cx="2276475" cy="3871912"/>
          </a:xfrm>
          <a:prstGeom prst="rect">
            <a:avLst/>
          </a:prstGeom>
          <a:noFill/>
          <a:ln w="25400" cap="flat" cmpd="sng">
            <a:solidFill>
              <a:srgbClr val="573E3A"/>
            </a:solidFill>
            <a:prstDash val="solid"/>
            <a:miter/>
            <a:headEnd type="none" w="med" len="med"/>
            <a:tailEnd type="none" w="med" len="med"/>
          </a:ln>
        </p:spPr>
        <p:txBody>
          <a:bodyPr anchor="ctr"/>
          <a:lstStyle/>
          <a:p>
            <a:pPr algn="ctr"/>
            <a:endParaRPr lang="zh-CN" altLang="en-US" dirty="0">
              <a:solidFill>
                <a:srgbClr val="FFFFFF"/>
              </a:solidFill>
              <a:latin typeface="Arial" panose="020B0604020202020204" pitchFamily="34" charset="0"/>
            </a:endParaRPr>
          </a:p>
        </p:txBody>
      </p:sp>
      <p:cxnSp>
        <p:nvCxnSpPr>
          <p:cNvPr id="108548" name="直接连接符 3"/>
          <p:cNvCxnSpPr/>
          <p:nvPr/>
        </p:nvCxnSpPr>
        <p:spPr>
          <a:xfrm>
            <a:off x="-31750" y="1011238"/>
            <a:ext cx="7348538" cy="0"/>
          </a:xfrm>
          <a:prstGeom prst="line">
            <a:avLst/>
          </a:prstGeom>
          <a:ln w="28575" cap="flat" cmpd="sng">
            <a:solidFill>
              <a:srgbClr val="EC4956"/>
            </a:solidFill>
            <a:prstDash val="solid"/>
            <a:headEnd type="none" w="med" len="med"/>
            <a:tailEnd type="none" w="med" len="med"/>
          </a:ln>
        </p:spPr>
      </p:cxnSp>
      <p:grpSp>
        <p:nvGrpSpPr>
          <p:cNvPr id="2" name="组合 35"/>
          <p:cNvGrpSpPr/>
          <p:nvPr/>
        </p:nvGrpSpPr>
        <p:grpSpPr bwMode="auto">
          <a:xfrm>
            <a:off x="444500" y="147638"/>
            <a:ext cx="3606800" cy="1727200"/>
            <a:chOff x="47608" y="0"/>
            <a:chExt cx="3604686" cy="1296144"/>
          </a:xfrm>
          <a:solidFill>
            <a:srgbClr val="FF0000"/>
          </a:solidFill>
        </p:grpSpPr>
        <p:sp>
          <p:nvSpPr>
            <p:cNvPr id="97301" name="椭圆 4"/>
            <p:cNvSpPr>
              <a:spLocks noChangeArrowheads="1"/>
            </p:cNvSpPr>
            <p:nvPr/>
          </p:nvSpPr>
          <p:spPr bwMode="auto">
            <a:xfrm>
              <a:off x="47608" y="0"/>
              <a:ext cx="3604686" cy="1296144"/>
            </a:xfrm>
            <a:prstGeom prst="ellipse">
              <a:avLst/>
            </a:prstGeom>
            <a:solidFill>
              <a:schemeClr val="accent1">
                <a:lumMod val="40000"/>
                <a:lumOff val="60000"/>
              </a:schemeClr>
            </a:solidFill>
            <a:ln w="25400">
              <a:solidFill>
                <a:srgbClr val="EC4956"/>
              </a:solidFill>
              <a:round/>
            </a:ln>
          </p:spPr>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97302" name="TextBox 5"/>
            <p:cNvSpPr txBox="1">
              <a:spLocks noChangeArrowheads="1"/>
            </p:cNvSpPr>
            <p:nvPr/>
          </p:nvSpPr>
          <p:spPr bwMode="auto">
            <a:xfrm>
              <a:off x="535923" y="383919"/>
              <a:ext cx="2655525" cy="438833"/>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smtClean="0">
                  <a:ln>
                    <a:noFill/>
                  </a:ln>
                  <a:solidFill>
                    <a:srgbClr val="002060"/>
                  </a:solidFill>
                  <a:effectLst/>
                  <a:uLnTx/>
                  <a:uFillTx/>
                  <a:latin typeface="楷体" panose="02010609060101010101" pitchFamily="49" charset="-122"/>
                  <a:ea typeface="楷体" panose="02010609060101010101" pitchFamily="49" charset="-122"/>
                  <a:cs typeface="+mn-cs"/>
                </a:rPr>
                <a:t>核心概念特征</a:t>
              </a:r>
              <a:endParaRPr kumimoji="0" lang="en-US" altLang="zh-CN" sz="3200" b="1" i="0" u="none" strike="noStrike" kern="1200" cap="none" spc="0" normalizeH="0" baseline="0" noProof="0" dirty="0" smtClean="0">
                <a:ln>
                  <a:noFill/>
                </a:ln>
                <a:solidFill>
                  <a:srgbClr val="002060"/>
                </a:solidFill>
                <a:effectLst/>
                <a:uLnTx/>
                <a:uFillTx/>
                <a:latin typeface="楷体" panose="02010609060101010101" pitchFamily="49" charset="-122"/>
                <a:ea typeface="楷体" panose="02010609060101010101" pitchFamily="49" charset="-122"/>
                <a:cs typeface="+mn-cs"/>
              </a:endParaRPr>
            </a:p>
          </p:txBody>
        </p:sp>
      </p:grpSp>
      <p:sp>
        <p:nvSpPr>
          <p:cNvPr id="108550" name="矩形 21"/>
          <p:cNvSpPr/>
          <p:nvPr/>
        </p:nvSpPr>
        <p:spPr>
          <a:xfrm>
            <a:off x="838200" y="2514600"/>
            <a:ext cx="2276475" cy="3871913"/>
          </a:xfrm>
          <a:prstGeom prst="rect">
            <a:avLst/>
          </a:prstGeom>
          <a:noFill/>
          <a:ln w="25400" cap="flat" cmpd="sng">
            <a:solidFill>
              <a:srgbClr val="573E3A"/>
            </a:solidFill>
            <a:prstDash val="solid"/>
            <a:miter/>
            <a:headEnd type="none" w="med" len="med"/>
            <a:tailEnd type="none" w="med" len="med"/>
          </a:ln>
        </p:spPr>
        <p:txBody>
          <a:bodyPr anchor="ctr"/>
          <a:lstStyle/>
          <a:p>
            <a:pPr algn="ctr"/>
            <a:endParaRPr lang="zh-CN" altLang="en-US" dirty="0">
              <a:solidFill>
                <a:srgbClr val="FFFFFF"/>
              </a:solidFill>
              <a:latin typeface="Arial" panose="020B0604020202020204" pitchFamily="34" charset="0"/>
            </a:endParaRPr>
          </a:p>
        </p:txBody>
      </p:sp>
      <p:sp>
        <p:nvSpPr>
          <p:cNvPr id="108551" name="椭圆 24"/>
          <p:cNvSpPr/>
          <p:nvPr/>
        </p:nvSpPr>
        <p:spPr>
          <a:xfrm>
            <a:off x="0" y="2030413"/>
            <a:ext cx="1003300" cy="1169987"/>
          </a:xfrm>
          <a:prstGeom prst="ellipse">
            <a:avLst/>
          </a:prstGeom>
          <a:solidFill>
            <a:srgbClr val="EC4956"/>
          </a:solidFill>
          <a:ln w="9525">
            <a:noFill/>
          </a:ln>
        </p:spPr>
        <p:txBody>
          <a:bodyPr anchor="ctr"/>
          <a:lstStyle/>
          <a:p>
            <a:pPr algn="ctr"/>
            <a:endParaRPr lang="zh-CN" altLang="en-US" dirty="0">
              <a:solidFill>
                <a:srgbClr val="FFFFFF"/>
              </a:solidFill>
              <a:latin typeface="Arial" panose="020B0604020202020204" pitchFamily="34" charset="0"/>
            </a:endParaRPr>
          </a:p>
        </p:txBody>
      </p:sp>
      <p:sp>
        <p:nvSpPr>
          <p:cNvPr id="108552" name="椭圆 25"/>
          <p:cNvSpPr/>
          <p:nvPr/>
        </p:nvSpPr>
        <p:spPr>
          <a:xfrm>
            <a:off x="3429000" y="1981200"/>
            <a:ext cx="877888" cy="1169988"/>
          </a:xfrm>
          <a:prstGeom prst="ellipse">
            <a:avLst/>
          </a:prstGeom>
          <a:solidFill>
            <a:srgbClr val="EC4956"/>
          </a:solidFill>
          <a:ln w="9525">
            <a:noFill/>
          </a:ln>
        </p:spPr>
        <p:txBody>
          <a:bodyPr anchor="ctr"/>
          <a:lstStyle/>
          <a:p>
            <a:pPr algn="ctr"/>
            <a:endParaRPr lang="zh-CN" altLang="en-US" dirty="0">
              <a:solidFill>
                <a:srgbClr val="FFFFFF"/>
              </a:solidFill>
              <a:latin typeface="Arial" panose="020B0604020202020204" pitchFamily="34" charset="0"/>
            </a:endParaRPr>
          </a:p>
        </p:txBody>
      </p:sp>
      <p:sp>
        <p:nvSpPr>
          <p:cNvPr id="108553" name="椭圆 26"/>
          <p:cNvSpPr/>
          <p:nvPr/>
        </p:nvSpPr>
        <p:spPr>
          <a:xfrm>
            <a:off x="6324600" y="1879600"/>
            <a:ext cx="876300" cy="1168400"/>
          </a:xfrm>
          <a:prstGeom prst="ellipse">
            <a:avLst/>
          </a:prstGeom>
          <a:solidFill>
            <a:srgbClr val="EC4956"/>
          </a:solidFill>
          <a:ln w="9525">
            <a:noFill/>
          </a:ln>
        </p:spPr>
        <p:txBody>
          <a:bodyPr anchor="ctr"/>
          <a:lstStyle/>
          <a:p>
            <a:pPr algn="ctr"/>
            <a:endParaRPr lang="zh-CN" altLang="en-US" dirty="0">
              <a:solidFill>
                <a:srgbClr val="FFFFFF"/>
              </a:solidFill>
              <a:latin typeface="Arial" panose="020B0604020202020204" pitchFamily="34" charset="0"/>
            </a:endParaRPr>
          </a:p>
        </p:txBody>
      </p:sp>
      <p:sp>
        <p:nvSpPr>
          <p:cNvPr id="108554" name="矩形 27"/>
          <p:cNvSpPr/>
          <p:nvPr/>
        </p:nvSpPr>
        <p:spPr>
          <a:xfrm>
            <a:off x="4278313" y="2838450"/>
            <a:ext cx="1589087" cy="285750"/>
          </a:xfrm>
          <a:prstGeom prst="rect">
            <a:avLst/>
          </a:prstGeom>
          <a:noFill/>
          <a:ln w="9525">
            <a:noFill/>
          </a:ln>
        </p:spPr>
        <p:txBody>
          <a:bodyPr>
            <a:spAutoFit/>
          </a:bodyPr>
          <a:lstStyle/>
          <a:p>
            <a:pPr>
              <a:lnSpc>
                <a:spcPts val="1500"/>
              </a:lnSpc>
            </a:pPr>
            <a:r>
              <a:rPr lang="zh-CN" altLang="en-US" sz="3200" b="1" dirty="0">
                <a:solidFill>
                  <a:srgbClr val="000000"/>
                </a:solidFill>
                <a:latin typeface="楷体" panose="02010609060101010101" pitchFamily="49" charset="-122"/>
                <a:ea typeface="楷体" panose="02010609060101010101" pitchFamily="49" charset="-122"/>
              </a:rPr>
              <a:t>历时性</a:t>
            </a:r>
          </a:p>
        </p:txBody>
      </p:sp>
      <p:sp>
        <p:nvSpPr>
          <p:cNvPr id="108555" name="矩形 28"/>
          <p:cNvSpPr/>
          <p:nvPr/>
        </p:nvSpPr>
        <p:spPr>
          <a:xfrm>
            <a:off x="1066800" y="2590800"/>
            <a:ext cx="1933575" cy="584200"/>
          </a:xfrm>
          <a:prstGeom prst="rect">
            <a:avLst/>
          </a:prstGeom>
          <a:noFill/>
          <a:ln w="9525">
            <a:noFill/>
          </a:ln>
        </p:spPr>
        <p:txBody>
          <a:bodyPr>
            <a:spAutoFit/>
          </a:bodyPr>
          <a:lstStyle/>
          <a:p>
            <a:r>
              <a:rPr lang="zh-CN" altLang="en-US" sz="3200" b="1" dirty="0">
                <a:solidFill>
                  <a:srgbClr val="000000"/>
                </a:solidFill>
                <a:latin typeface="楷体" panose="02010609060101010101" pitchFamily="49" charset="-122"/>
                <a:ea typeface="楷体" panose="02010609060101010101" pitchFamily="49" charset="-122"/>
              </a:rPr>
              <a:t>时空性</a:t>
            </a:r>
            <a:endParaRPr lang="en-US" altLang="zh-CN" sz="3200" b="1" dirty="0">
              <a:solidFill>
                <a:srgbClr val="000000"/>
              </a:solidFill>
              <a:latin typeface="楷体" panose="02010609060101010101" pitchFamily="49" charset="-122"/>
              <a:ea typeface="楷体" panose="02010609060101010101" pitchFamily="49" charset="-122"/>
            </a:endParaRPr>
          </a:p>
        </p:txBody>
      </p:sp>
      <p:sp>
        <p:nvSpPr>
          <p:cNvPr id="108556" name="矩形 30"/>
          <p:cNvSpPr/>
          <p:nvPr/>
        </p:nvSpPr>
        <p:spPr>
          <a:xfrm>
            <a:off x="-69850" y="2286000"/>
            <a:ext cx="1003300" cy="708025"/>
          </a:xfrm>
          <a:prstGeom prst="rect">
            <a:avLst/>
          </a:prstGeom>
          <a:noFill/>
          <a:ln w="9525">
            <a:noFill/>
          </a:ln>
        </p:spPr>
        <p:txBody>
          <a:bodyPr>
            <a:spAutoFit/>
          </a:bodyPr>
          <a:lstStyle/>
          <a:p>
            <a:r>
              <a:rPr lang="en-US" altLang="zh-CN" b="1" dirty="0">
                <a:latin typeface="Arial" panose="020B0604020202020204" pitchFamily="34" charset="0"/>
                <a:cs typeface="Arial" panose="020B0604020202020204" pitchFamily="34" charset="0"/>
              </a:rPr>
              <a:t>      </a:t>
            </a:r>
            <a:r>
              <a:rPr lang="en-US" altLang="zh-CN" sz="4000" b="1" dirty="0">
                <a:latin typeface="Arial" panose="020B0604020202020204" pitchFamily="34" charset="0"/>
                <a:cs typeface="Arial" panose="020B0604020202020204" pitchFamily="34" charset="0"/>
              </a:rPr>
              <a:t>1</a:t>
            </a:r>
            <a:endParaRPr lang="zh-CN" altLang="en-US" sz="4000" b="1" dirty="0">
              <a:latin typeface="Arial" panose="020B0604020202020204" pitchFamily="34" charset="0"/>
              <a:ea typeface="Arial" panose="020B0604020202020204" pitchFamily="34" charset="0"/>
            </a:endParaRPr>
          </a:p>
        </p:txBody>
      </p:sp>
      <p:sp>
        <p:nvSpPr>
          <p:cNvPr id="108557" name="矩形 32"/>
          <p:cNvSpPr/>
          <p:nvPr/>
        </p:nvSpPr>
        <p:spPr>
          <a:xfrm>
            <a:off x="7245350" y="2590800"/>
            <a:ext cx="1593850" cy="584200"/>
          </a:xfrm>
          <a:prstGeom prst="rect">
            <a:avLst/>
          </a:prstGeom>
          <a:noFill/>
          <a:ln w="9525">
            <a:noFill/>
          </a:ln>
        </p:spPr>
        <p:txBody>
          <a:bodyPr>
            <a:spAutoFit/>
          </a:bodyPr>
          <a:lstStyle/>
          <a:p>
            <a:r>
              <a:rPr lang="zh-CN" altLang="en-US" sz="3200" b="1" dirty="0">
                <a:solidFill>
                  <a:srgbClr val="000000"/>
                </a:solidFill>
                <a:latin typeface="楷体" panose="02010609060101010101" pitchFamily="49" charset="-122"/>
                <a:ea typeface="楷体" panose="02010609060101010101" pitchFamily="49" charset="-122"/>
              </a:rPr>
              <a:t>共时性</a:t>
            </a:r>
          </a:p>
        </p:txBody>
      </p:sp>
      <p:sp>
        <p:nvSpPr>
          <p:cNvPr id="108558" name="矩形 33"/>
          <p:cNvSpPr/>
          <p:nvPr/>
        </p:nvSpPr>
        <p:spPr>
          <a:xfrm>
            <a:off x="2124075" y="6583363"/>
            <a:ext cx="7019925" cy="274637"/>
          </a:xfrm>
          <a:prstGeom prst="rect">
            <a:avLst/>
          </a:prstGeom>
          <a:solidFill>
            <a:srgbClr val="EC4956"/>
          </a:solidFill>
          <a:ln w="25400" cap="flat" cmpd="sng">
            <a:solidFill>
              <a:srgbClr val="EC4956"/>
            </a:solidFill>
            <a:prstDash val="solid"/>
            <a:miter/>
            <a:headEnd type="none" w="med" len="med"/>
            <a:tailEnd type="none" w="med" len="med"/>
          </a:ln>
        </p:spPr>
        <p:txBody>
          <a:bodyPr anchor="ctr"/>
          <a:lstStyle/>
          <a:p>
            <a:pPr algn="ctr"/>
            <a:endParaRPr lang="zh-CN" altLang="en-US" dirty="0">
              <a:solidFill>
                <a:srgbClr val="FFFFFF"/>
              </a:solidFill>
              <a:latin typeface="Arial" panose="020B0604020202020204" pitchFamily="34" charset="0"/>
            </a:endParaRPr>
          </a:p>
        </p:txBody>
      </p:sp>
      <p:cxnSp>
        <p:nvCxnSpPr>
          <p:cNvPr id="108559" name="直接连接符 37"/>
          <p:cNvCxnSpPr/>
          <p:nvPr/>
        </p:nvCxnSpPr>
        <p:spPr>
          <a:xfrm>
            <a:off x="1066800" y="3154363"/>
            <a:ext cx="1554163" cy="0"/>
          </a:xfrm>
          <a:prstGeom prst="line">
            <a:avLst/>
          </a:prstGeom>
          <a:ln w="9525" cap="flat" cmpd="sng">
            <a:solidFill>
              <a:srgbClr val="573E3A"/>
            </a:solidFill>
            <a:prstDash val="solid"/>
            <a:headEnd type="none" w="med" len="med"/>
            <a:tailEnd type="none" w="med" len="med"/>
          </a:ln>
        </p:spPr>
      </p:cxnSp>
      <p:cxnSp>
        <p:nvCxnSpPr>
          <p:cNvPr id="108560" name="直接连接符 38"/>
          <p:cNvCxnSpPr/>
          <p:nvPr/>
        </p:nvCxnSpPr>
        <p:spPr>
          <a:xfrm>
            <a:off x="4160838" y="3124200"/>
            <a:ext cx="1554162" cy="0"/>
          </a:xfrm>
          <a:prstGeom prst="line">
            <a:avLst/>
          </a:prstGeom>
          <a:ln w="9525" cap="flat" cmpd="sng">
            <a:solidFill>
              <a:srgbClr val="573E3A"/>
            </a:solidFill>
            <a:prstDash val="solid"/>
            <a:headEnd type="none" w="med" len="med"/>
            <a:tailEnd type="none" w="med" len="med"/>
          </a:ln>
        </p:spPr>
      </p:cxnSp>
      <p:cxnSp>
        <p:nvCxnSpPr>
          <p:cNvPr id="108561" name="直接连接符 39"/>
          <p:cNvCxnSpPr/>
          <p:nvPr/>
        </p:nvCxnSpPr>
        <p:spPr>
          <a:xfrm>
            <a:off x="7132638" y="3124200"/>
            <a:ext cx="1554162" cy="0"/>
          </a:xfrm>
          <a:prstGeom prst="line">
            <a:avLst/>
          </a:prstGeom>
          <a:ln w="9525" cap="flat" cmpd="sng">
            <a:solidFill>
              <a:srgbClr val="573E3A"/>
            </a:solidFill>
            <a:prstDash val="solid"/>
            <a:headEnd type="none" w="med" len="med"/>
            <a:tailEnd type="none" w="med" len="med"/>
          </a:ln>
        </p:spPr>
      </p:cxnSp>
      <p:sp>
        <p:nvSpPr>
          <p:cNvPr id="108562" name="矩形 30"/>
          <p:cNvSpPr/>
          <p:nvPr/>
        </p:nvSpPr>
        <p:spPr>
          <a:xfrm>
            <a:off x="3276600" y="2174875"/>
            <a:ext cx="1228725" cy="708025"/>
          </a:xfrm>
          <a:prstGeom prst="rect">
            <a:avLst/>
          </a:prstGeom>
          <a:noFill/>
          <a:ln w="9525">
            <a:noFill/>
          </a:ln>
        </p:spPr>
        <p:txBody>
          <a:bodyPr>
            <a:spAutoFit/>
          </a:bodyPr>
          <a:lstStyle/>
          <a:p>
            <a:r>
              <a:rPr lang="en-US" altLang="zh-CN" b="1" dirty="0">
                <a:latin typeface="Arial" panose="020B0604020202020204" pitchFamily="34" charset="0"/>
                <a:cs typeface="Arial" panose="020B0604020202020204" pitchFamily="34" charset="0"/>
              </a:rPr>
              <a:t>      </a:t>
            </a:r>
            <a:r>
              <a:rPr lang="en-US" altLang="zh-CN" sz="4000" b="1" dirty="0">
                <a:latin typeface="Arial" panose="020B0604020202020204" pitchFamily="34" charset="0"/>
                <a:cs typeface="Arial" panose="020B0604020202020204" pitchFamily="34" charset="0"/>
              </a:rPr>
              <a:t>2</a:t>
            </a:r>
            <a:endParaRPr lang="zh-CN" altLang="en-US" sz="4000" b="1" dirty="0">
              <a:latin typeface="Arial" panose="020B0604020202020204" pitchFamily="34" charset="0"/>
              <a:ea typeface="Arial" panose="020B0604020202020204" pitchFamily="34" charset="0"/>
            </a:endParaRPr>
          </a:p>
        </p:txBody>
      </p:sp>
      <p:sp>
        <p:nvSpPr>
          <p:cNvPr id="108563" name="矩形 30"/>
          <p:cNvSpPr/>
          <p:nvPr/>
        </p:nvSpPr>
        <p:spPr>
          <a:xfrm>
            <a:off x="6172200" y="2155825"/>
            <a:ext cx="1228725" cy="708025"/>
          </a:xfrm>
          <a:prstGeom prst="rect">
            <a:avLst/>
          </a:prstGeom>
          <a:noFill/>
          <a:ln w="9525">
            <a:noFill/>
          </a:ln>
        </p:spPr>
        <p:txBody>
          <a:bodyPr>
            <a:spAutoFit/>
          </a:bodyPr>
          <a:lstStyle/>
          <a:p>
            <a:r>
              <a:rPr lang="en-US" altLang="zh-CN" b="1" dirty="0">
                <a:latin typeface="Arial" panose="020B0604020202020204" pitchFamily="34" charset="0"/>
                <a:cs typeface="Arial" panose="020B0604020202020204" pitchFamily="34" charset="0"/>
              </a:rPr>
              <a:t>      </a:t>
            </a:r>
            <a:r>
              <a:rPr lang="en-US" altLang="zh-CN" sz="4000" b="1" dirty="0">
                <a:latin typeface="Arial" panose="020B0604020202020204" pitchFamily="34" charset="0"/>
                <a:cs typeface="Arial" panose="020B0604020202020204" pitchFamily="34" charset="0"/>
              </a:rPr>
              <a:t>3</a:t>
            </a:r>
            <a:endParaRPr lang="zh-CN" altLang="en-US" sz="4000" b="1" dirty="0">
              <a:latin typeface="Arial" panose="020B0604020202020204" pitchFamily="34" charset="0"/>
              <a:ea typeface="Arial" panose="020B0604020202020204" pitchFamily="34" charset="0"/>
            </a:endParaRPr>
          </a:p>
        </p:txBody>
      </p:sp>
      <p:sp>
        <p:nvSpPr>
          <p:cNvPr id="108564" name="矩形 2"/>
          <p:cNvSpPr/>
          <p:nvPr/>
        </p:nvSpPr>
        <p:spPr>
          <a:xfrm>
            <a:off x="909638" y="3200400"/>
            <a:ext cx="2138362" cy="3170238"/>
          </a:xfrm>
          <a:prstGeom prst="rect">
            <a:avLst/>
          </a:prstGeom>
          <a:noFill/>
          <a:ln w="9525" cap="flat" cmpd="sng">
            <a:solidFill>
              <a:schemeClr val="bg1"/>
            </a:solidFill>
            <a:prstDash val="solid"/>
            <a:miter/>
            <a:headEnd type="none" w="med" len="med"/>
            <a:tailEnd type="none" w="med" len="med"/>
          </a:ln>
        </p:spPr>
        <p:txBody>
          <a:bodyPr>
            <a:spAutoFit/>
          </a:bodyPr>
          <a:lstStyle/>
          <a:p>
            <a:r>
              <a:rPr lang="zh-CN" altLang="en-US" sz="2000" b="1" dirty="0">
                <a:latin typeface="Arial" panose="020B0604020202020204" pitchFamily="34" charset="0"/>
              </a:rPr>
              <a:t>历史概念所界定的时间、空间、人物、事件等都具有唯一性，漫长的历史长河里都有一个固定的坐标。历史概念的确定性与唯一性，标明了历史概念的显著特征。</a:t>
            </a:r>
          </a:p>
        </p:txBody>
      </p:sp>
      <p:sp>
        <p:nvSpPr>
          <p:cNvPr id="108565" name="矩形 28"/>
          <p:cNvSpPr/>
          <p:nvPr/>
        </p:nvSpPr>
        <p:spPr>
          <a:xfrm>
            <a:off x="3962400" y="3276600"/>
            <a:ext cx="2138363" cy="2246313"/>
          </a:xfrm>
          <a:prstGeom prst="rect">
            <a:avLst/>
          </a:prstGeom>
          <a:noFill/>
          <a:ln w="9525">
            <a:noFill/>
          </a:ln>
        </p:spPr>
        <p:txBody>
          <a:bodyPr>
            <a:spAutoFit/>
          </a:bodyPr>
          <a:lstStyle/>
          <a:p>
            <a:r>
              <a:rPr lang="zh-CN" altLang="en-US" sz="2000" b="1" dirty="0">
                <a:latin typeface="Arial" panose="020B0604020202020204" pitchFamily="34" charset="0"/>
              </a:rPr>
              <a:t>历时性是指历史概念所界定的历史事件经历了产生、发展（或转变）、结束（完成或消亡）的纵向发展过程。</a:t>
            </a:r>
          </a:p>
        </p:txBody>
      </p:sp>
      <p:sp>
        <p:nvSpPr>
          <p:cNvPr id="108566" name="矩形 30"/>
          <p:cNvSpPr/>
          <p:nvPr/>
        </p:nvSpPr>
        <p:spPr>
          <a:xfrm>
            <a:off x="6777038" y="3319463"/>
            <a:ext cx="2138362" cy="1938337"/>
          </a:xfrm>
          <a:prstGeom prst="rect">
            <a:avLst/>
          </a:prstGeom>
          <a:noFill/>
          <a:ln w="9525">
            <a:noFill/>
          </a:ln>
        </p:spPr>
        <p:txBody>
          <a:bodyPr>
            <a:spAutoFit/>
          </a:bodyPr>
          <a:lstStyle/>
          <a:p>
            <a:r>
              <a:rPr lang="zh-CN" altLang="en-US" sz="2000" b="1" dirty="0">
                <a:latin typeface="Arial" panose="020B0604020202020204" pitchFamily="34" charset="0"/>
              </a:rPr>
              <a:t>共时性是指历史概念所界定的历史事件与同一时期的政治、经济、文化、空间等的横向联系。</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Box 1"/>
          <p:cNvSpPr txBox="1"/>
          <p:nvPr/>
        </p:nvSpPr>
        <p:spPr>
          <a:xfrm>
            <a:off x="457200" y="539750"/>
            <a:ext cx="7848600" cy="708025"/>
          </a:xfrm>
          <a:prstGeom prst="rect">
            <a:avLst/>
          </a:prstGeom>
          <a:noFill/>
          <a:ln w="9525">
            <a:noFill/>
          </a:ln>
        </p:spPr>
        <p:txBody>
          <a:bodyPr>
            <a:spAutoFit/>
          </a:bodyPr>
          <a:lstStyle/>
          <a:p>
            <a:r>
              <a:rPr lang="zh-CN" altLang="en-US" sz="4000" dirty="0">
                <a:latin typeface="华文行楷" pitchFamily="2" charset="-122"/>
                <a:ea typeface="华文行楷" pitchFamily="2" charset="-122"/>
              </a:rPr>
              <a:t>从核心概念的特征突破“小农经济”</a:t>
            </a:r>
          </a:p>
        </p:txBody>
      </p:sp>
      <p:sp>
        <p:nvSpPr>
          <p:cNvPr id="3" name="TextBox 2"/>
          <p:cNvSpPr txBox="1"/>
          <p:nvPr/>
        </p:nvSpPr>
        <p:spPr>
          <a:xfrm>
            <a:off x="533400" y="1676400"/>
            <a:ext cx="6400800" cy="523875"/>
          </a:xfrm>
          <a:prstGeom prst="rect">
            <a:avLst/>
          </a:prstGeom>
          <a:noFill/>
          <a:ln w="9525">
            <a:noFill/>
          </a:ln>
        </p:spPr>
        <p:txBody>
          <a:bodyPr>
            <a:spAutoFit/>
          </a:bodyPr>
          <a:lstStyle/>
          <a:p>
            <a:r>
              <a:rPr lang="zh-CN" altLang="en-US" sz="2800" b="1" dirty="0">
                <a:latin typeface="Arial" panose="020B0604020202020204" pitchFamily="34" charset="0"/>
              </a:rPr>
              <a:t>小农经济和自然经济是一个概念吗？</a:t>
            </a:r>
          </a:p>
        </p:txBody>
      </p:sp>
      <p:sp>
        <p:nvSpPr>
          <p:cNvPr id="4" name="TextBox 3"/>
          <p:cNvSpPr txBox="1"/>
          <p:nvPr/>
        </p:nvSpPr>
        <p:spPr>
          <a:xfrm>
            <a:off x="609600" y="2590800"/>
            <a:ext cx="6400800" cy="523875"/>
          </a:xfrm>
          <a:prstGeom prst="rect">
            <a:avLst/>
          </a:prstGeom>
          <a:noFill/>
          <a:ln w="9525">
            <a:noFill/>
          </a:ln>
        </p:spPr>
        <p:txBody>
          <a:bodyPr>
            <a:spAutoFit/>
          </a:bodyPr>
          <a:lstStyle/>
          <a:p>
            <a:r>
              <a:rPr lang="zh-CN" altLang="en-US" sz="2800" b="1" dirty="0">
                <a:latin typeface="Arial" panose="020B0604020202020204" pitchFamily="34" charset="0"/>
              </a:rPr>
              <a:t>中国封建社会只有小农经济吗？</a:t>
            </a:r>
          </a:p>
        </p:txBody>
      </p:sp>
      <p:sp>
        <p:nvSpPr>
          <p:cNvPr id="5" name="TextBox 4"/>
          <p:cNvSpPr txBox="1"/>
          <p:nvPr/>
        </p:nvSpPr>
        <p:spPr>
          <a:xfrm>
            <a:off x="533400" y="4495800"/>
            <a:ext cx="7391400" cy="523875"/>
          </a:xfrm>
          <a:prstGeom prst="rect">
            <a:avLst/>
          </a:prstGeom>
          <a:noFill/>
          <a:ln w="9525">
            <a:noFill/>
          </a:ln>
        </p:spPr>
        <p:txBody>
          <a:bodyPr>
            <a:spAutoFit/>
          </a:bodyPr>
          <a:lstStyle/>
          <a:p>
            <a:r>
              <a:rPr lang="en-US" altLang="zh-CN" sz="2800" b="1" dirty="0">
                <a:latin typeface="Arial" panose="020B0604020202020204" pitchFamily="34" charset="0"/>
              </a:rPr>
              <a:t>1952</a:t>
            </a:r>
            <a:r>
              <a:rPr lang="zh-CN" altLang="en-US" sz="2800" b="1" dirty="0">
                <a:latin typeface="Arial" panose="020B0604020202020204" pitchFamily="34" charset="0"/>
              </a:rPr>
              <a:t>年土改结束后，今天小农经济还存在吗？</a:t>
            </a:r>
          </a:p>
        </p:txBody>
      </p:sp>
      <p:sp>
        <p:nvSpPr>
          <p:cNvPr id="6" name="TextBox 5"/>
          <p:cNvSpPr txBox="1"/>
          <p:nvPr/>
        </p:nvSpPr>
        <p:spPr>
          <a:xfrm>
            <a:off x="609600" y="3581400"/>
            <a:ext cx="7162800" cy="523875"/>
          </a:xfrm>
          <a:prstGeom prst="rect">
            <a:avLst/>
          </a:prstGeom>
          <a:noFill/>
          <a:ln w="9525">
            <a:noFill/>
          </a:ln>
        </p:spPr>
        <p:txBody>
          <a:bodyPr>
            <a:spAutoFit/>
          </a:bodyPr>
          <a:lstStyle/>
          <a:p>
            <a:r>
              <a:rPr lang="zh-CN" altLang="en-US" sz="2800" b="1" dirty="0">
                <a:latin typeface="Arial" panose="020B0604020202020204" pitchFamily="34" charset="0"/>
              </a:rPr>
              <a:t>田庄经济属于自然经济，它是小农经济吗？</a:t>
            </a:r>
          </a:p>
        </p:txBody>
      </p:sp>
      <p:sp>
        <p:nvSpPr>
          <p:cNvPr id="7" name="TextBox 6"/>
          <p:cNvSpPr txBox="1"/>
          <p:nvPr/>
        </p:nvSpPr>
        <p:spPr>
          <a:xfrm>
            <a:off x="609600" y="5419725"/>
            <a:ext cx="7391400" cy="523875"/>
          </a:xfrm>
          <a:prstGeom prst="rect">
            <a:avLst/>
          </a:prstGeom>
          <a:noFill/>
          <a:ln w="9525">
            <a:noFill/>
          </a:ln>
        </p:spPr>
        <p:txBody>
          <a:bodyPr>
            <a:spAutoFit/>
          </a:bodyPr>
          <a:lstStyle/>
          <a:p>
            <a:r>
              <a:rPr lang="zh-CN" altLang="en-US" sz="2800" b="1" dirty="0">
                <a:latin typeface="Arial" panose="020B0604020202020204" pitchFamily="34" charset="0"/>
              </a:rPr>
              <a:t>小农经济和商品经济有联系吗？</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530" name="直接连接符​​ 6"/>
          <p:cNvCxnSpPr/>
          <p:nvPr/>
        </p:nvCxnSpPr>
        <p:spPr>
          <a:xfrm flipV="1">
            <a:off x="2654300" y="2101850"/>
            <a:ext cx="2181225" cy="3175"/>
          </a:xfrm>
          <a:prstGeom prst="line">
            <a:avLst/>
          </a:prstGeom>
          <a:ln w="28575" cap="flat" cmpd="sng">
            <a:solidFill>
              <a:schemeClr val="accent3"/>
            </a:solidFill>
            <a:prstDash val="dash"/>
            <a:headEnd type="none" w="med" len="med"/>
            <a:tailEnd type="none" w="med" len="med"/>
          </a:ln>
        </p:spPr>
      </p:cxnSp>
      <p:sp>
        <p:nvSpPr>
          <p:cNvPr id="110595" name="六边形 2"/>
          <p:cNvSpPr/>
          <p:nvPr/>
        </p:nvSpPr>
        <p:spPr>
          <a:xfrm rot="-5400000">
            <a:off x="4595813" y="1889125"/>
            <a:ext cx="1825625" cy="1290638"/>
          </a:xfrm>
          <a:prstGeom prst="hexagon">
            <a:avLst>
              <a:gd name="adj" fmla="val 28054"/>
              <a:gd name="vf" fmla="val 115470"/>
            </a:avLst>
          </a:prstGeom>
          <a:solidFill>
            <a:schemeClr val="bg1">
              <a:alpha val="41176"/>
            </a:schemeClr>
          </a:solidFill>
          <a:ln w="9525">
            <a:noFill/>
          </a:ln>
          <a:effectLst>
            <a:outerShdw dist="38100" dir="2699999" algn="ctr" rotWithShape="0">
              <a:srgbClr val="000000">
                <a:alpha val="39000"/>
              </a:srgbClr>
            </a:outerShdw>
          </a:effectLst>
        </p:spPr>
        <p:txBody>
          <a:bodyPr anchor="ctr"/>
          <a:lstStyle/>
          <a:p>
            <a:pPr algn="ctr"/>
            <a:endParaRPr lang="zh-CN" altLang="en-US" sz="3200" dirty="0">
              <a:solidFill>
                <a:srgbClr val="FFFFFF"/>
              </a:solidFill>
              <a:latin typeface="Arial" panose="020B0604020202020204" pitchFamily="34" charset="0"/>
              <a:sym typeface="+mn-lt"/>
            </a:endParaRPr>
          </a:p>
        </p:txBody>
      </p:sp>
      <p:sp>
        <p:nvSpPr>
          <p:cNvPr id="110596" name="椭圆​​ 40"/>
          <p:cNvSpPr/>
          <p:nvPr/>
        </p:nvSpPr>
        <p:spPr>
          <a:xfrm>
            <a:off x="4894263" y="1836738"/>
            <a:ext cx="1062037" cy="1416050"/>
          </a:xfrm>
          <a:prstGeom prst="ellipse">
            <a:avLst/>
          </a:prstGeom>
          <a:solidFill>
            <a:schemeClr val="bg1">
              <a:alpha val="92940"/>
            </a:schemeClr>
          </a:solidFill>
          <a:ln w="9525">
            <a:noFill/>
          </a:ln>
          <a:effectLst>
            <a:outerShdw dist="38100" dir="2699999" algn="ctr" rotWithShape="0">
              <a:srgbClr val="000000">
                <a:alpha val="39000"/>
              </a:srgbClr>
            </a:outerShdw>
          </a:effectLst>
        </p:spPr>
        <p:txBody>
          <a:bodyPr anchor="ctr"/>
          <a:lstStyle/>
          <a:p>
            <a:pPr algn="ctr"/>
            <a:endParaRPr lang="zh-CN" altLang="en-US" dirty="0">
              <a:solidFill>
                <a:srgbClr val="404040"/>
              </a:solidFill>
              <a:latin typeface="Arial" panose="020B0604020202020204" pitchFamily="34" charset="0"/>
              <a:sym typeface="+mn-lt"/>
            </a:endParaRPr>
          </a:p>
        </p:txBody>
      </p:sp>
      <p:sp>
        <p:nvSpPr>
          <p:cNvPr id="110597" name="矩形​​ 9"/>
          <p:cNvSpPr/>
          <p:nvPr/>
        </p:nvSpPr>
        <p:spPr>
          <a:xfrm>
            <a:off x="304800" y="1758950"/>
            <a:ext cx="2851150" cy="755650"/>
          </a:xfrm>
          <a:prstGeom prst="rect">
            <a:avLst/>
          </a:prstGeom>
          <a:solidFill>
            <a:schemeClr val="bg1">
              <a:alpha val="92940"/>
            </a:schemeClr>
          </a:solidFill>
          <a:ln w="9525">
            <a:noFill/>
          </a:ln>
          <a:effectLst>
            <a:outerShdw dist="38100" dir="2699999" algn="ctr" rotWithShape="0">
              <a:srgbClr val="000000">
                <a:alpha val="39000"/>
              </a:srgbClr>
            </a:outerShdw>
          </a:effectLst>
        </p:spPr>
        <p:txBody>
          <a:bodyPr anchor="ctr"/>
          <a:lstStyle/>
          <a:p>
            <a:pPr algn="ctr"/>
            <a:r>
              <a:rPr lang="zh-CN" altLang="en-US" sz="2800" b="1" dirty="0">
                <a:latin typeface="Arial" panose="020B0604020202020204" pitchFamily="34" charset="0"/>
                <a:sym typeface="+mn-lt"/>
              </a:rPr>
              <a:t>春秋战国产生</a:t>
            </a:r>
          </a:p>
        </p:txBody>
      </p:sp>
      <p:cxnSp>
        <p:nvCxnSpPr>
          <p:cNvPr id="110598" name="直接连接符​​ 10"/>
          <p:cNvCxnSpPr/>
          <p:nvPr/>
        </p:nvCxnSpPr>
        <p:spPr>
          <a:xfrm>
            <a:off x="2389188" y="3457575"/>
            <a:ext cx="3028950" cy="19050"/>
          </a:xfrm>
          <a:prstGeom prst="line">
            <a:avLst/>
          </a:prstGeom>
          <a:ln w="3175" cap="flat" cmpd="sng">
            <a:solidFill>
              <a:schemeClr val="bg1"/>
            </a:solidFill>
            <a:prstDash val="dash"/>
            <a:headEnd type="none" w="med" len="med"/>
            <a:tailEnd type="none" w="med" len="med"/>
          </a:ln>
        </p:spPr>
      </p:cxnSp>
      <p:sp>
        <p:nvSpPr>
          <p:cNvPr id="110599" name="六边形 6"/>
          <p:cNvSpPr/>
          <p:nvPr/>
        </p:nvSpPr>
        <p:spPr>
          <a:xfrm rot="-5400000">
            <a:off x="5095875" y="3341688"/>
            <a:ext cx="1824038" cy="1179512"/>
          </a:xfrm>
          <a:prstGeom prst="hexagon">
            <a:avLst>
              <a:gd name="adj" fmla="val 28058"/>
              <a:gd name="vf" fmla="val 115470"/>
            </a:avLst>
          </a:prstGeom>
          <a:solidFill>
            <a:schemeClr val="bg1">
              <a:alpha val="41176"/>
            </a:schemeClr>
          </a:solidFill>
          <a:ln w="9525">
            <a:noFill/>
          </a:ln>
          <a:effectLst>
            <a:outerShdw dist="38100" dir="2699999" algn="ctr" rotWithShape="0">
              <a:srgbClr val="000000">
                <a:alpha val="39000"/>
              </a:srgbClr>
            </a:outerShdw>
          </a:effectLst>
        </p:spPr>
        <p:txBody>
          <a:bodyPr anchor="ctr"/>
          <a:lstStyle/>
          <a:p>
            <a:pPr algn="ctr"/>
            <a:endParaRPr lang="zh-CN" altLang="en-US" sz="3200" dirty="0">
              <a:solidFill>
                <a:srgbClr val="FFFFFF"/>
              </a:solidFill>
              <a:latin typeface="Arial" panose="020B0604020202020204" pitchFamily="34" charset="0"/>
              <a:sym typeface="+mn-lt"/>
            </a:endParaRPr>
          </a:p>
        </p:txBody>
      </p:sp>
      <p:sp>
        <p:nvSpPr>
          <p:cNvPr id="110600" name="椭圆​​ 38"/>
          <p:cNvSpPr/>
          <p:nvPr/>
        </p:nvSpPr>
        <p:spPr>
          <a:xfrm>
            <a:off x="5476875" y="3224213"/>
            <a:ext cx="1063625" cy="1414462"/>
          </a:xfrm>
          <a:prstGeom prst="ellipse">
            <a:avLst/>
          </a:prstGeom>
          <a:solidFill>
            <a:schemeClr val="bg1">
              <a:alpha val="92940"/>
            </a:schemeClr>
          </a:solidFill>
          <a:ln w="9525">
            <a:noFill/>
          </a:ln>
          <a:effectLst>
            <a:outerShdw dist="38100" dir="2699999" algn="ctr" rotWithShape="0">
              <a:srgbClr val="000000">
                <a:alpha val="39000"/>
              </a:srgbClr>
            </a:outerShdw>
          </a:effectLst>
        </p:spPr>
        <p:txBody>
          <a:bodyPr anchor="ctr"/>
          <a:lstStyle/>
          <a:p>
            <a:pPr algn="ctr"/>
            <a:endParaRPr lang="zh-CN" altLang="en-US" dirty="0">
              <a:solidFill>
                <a:srgbClr val="404040"/>
              </a:solidFill>
              <a:latin typeface="Arial" panose="020B0604020202020204" pitchFamily="34" charset="0"/>
              <a:sym typeface="+mn-lt"/>
            </a:endParaRPr>
          </a:p>
        </p:txBody>
      </p:sp>
      <p:cxnSp>
        <p:nvCxnSpPr>
          <p:cNvPr id="110601" name="直接连接符​​ 14"/>
          <p:cNvCxnSpPr/>
          <p:nvPr/>
        </p:nvCxnSpPr>
        <p:spPr>
          <a:xfrm flipV="1">
            <a:off x="2655888" y="4872038"/>
            <a:ext cx="2182812" cy="3175"/>
          </a:xfrm>
          <a:prstGeom prst="line">
            <a:avLst/>
          </a:prstGeom>
          <a:ln w="3175" cap="flat" cmpd="sng">
            <a:solidFill>
              <a:schemeClr val="bg1"/>
            </a:solidFill>
            <a:prstDash val="dash"/>
            <a:headEnd type="none" w="med" len="med"/>
            <a:tailEnd type="none" w="med" len="med"/>
          </a:ln>
        </p:spPr>
      </p:cxnSp>
      <p:sp>
        <p:nvSpPr>
          <p:cNvPr id="110602" name="六边形 10"/>
          <p:cNvSpPr/>
          <p:nvPr/>
        </p:nvSpPr>
        <p:spPr>
          <a:xfrm rot="-5400000">
            <a:off x="4514850" y="4724400"/>
            <a:ext cx="1825625" cy="1179513"/>
          </a:xfrm>
          <a:prstGeom prst="hexagon">
            <a:avLst>
              <a:gd name="adj" fmla="val 28053"/>
              <a:gd name="vf" fmla="val 115470"/>
            </a:avLst>
          </a:prstGeom>
          <a:solidFill>
            <a:schemeClr val="bg1">
              <a:alpha val="41176"/>
            </a:schemeClr>
          </a:solidFill>
          <a:ln w="9525">
            <a:noFill/>
          </a:ln>
          <a:effectLst>
            <a:outerShdw dist="38100" dir="2699999" algn="ctr" rotWithShape="0">
              <a:srgbClr val="000000">
                <a:alpha val="39000"/>
              </a:srgbClr>
            </a:outerShdw>
          </a:effectLst>
        </p:spPr>
        <p:txBody>
          <a:bodyPr anchor="ctr"/>
          <a:lstStyle/>
          <a:p>
            <a:pPr algn="ctr"/>
            <a:endParaRPr lang="zh-CN" altLang="en-US" sz="3200" dirty="0">
              <a:solidFill>
                <a:srgbClr val="FFFFFF"/>
              </a:solidFill>
              <a:latin typeface="Arial" panose="020B0604020202020204" pitchFamily="34" charset="0"/>
              <a:sym typeface="+mn-lt"/>
            </a:endParaRPr>
          </a:p>
        </p:txBody>
      </p:sp>
      <p:sp>
        <p:nvSpPr>
          <p:cNvPr id="110603" name="椭圆​​ 36"/>
          <p:cNvSpPr/>
          <p:nvPr/>
        </p:nvSpPr>
        <p:spPr>
          <a:xfrm>
            <a:off x="4878388" y="4613275"/>
            <a:ext cx="1063625" cy="1416050"/>
          </a:xfrm>
          <a:prstGeom prst="ellipse">
            <a:avLst/>
          </a:prstGeom>
          <a:solidFill>
            <a:schemeClr val="bg1">
              <a:alpha val="92940"/>
            </a:schemeClr>
          </a:solidFill>
          <a:ln w="9525">
            <a:noFill/>
          </a:ln>
          <a:effectLst>
            <a:outerShdw dist="38100" dir="2699999" algn="ctr" rotWithShape="0">
              <a:srgbClr val="000000">
                <a:alpha val="39000"/>
              </a:srgbClr>
            </a:outerShdw>
          </a:effectLst>
        </p:spPr>
        <p:txBody>
          <a:bodyPr anchor="ctr"/>
          <a:lstStyle/>
          <a:p>
            <a:pPr algn="ctr"/>
            <a:endParaRPr lang="zh-CN" altLang="en-US" dirty="0">
              <a:solidFill>
                <a:srgbClr val="404040"/>
              </a:solidFill>
              <a:latin typeface="Arial" panose="020B0604020202020204" pitchFamily="34" charset="0"/>
              <a:sym typeface="+mn-lt"/>
            </a:endParaRPr>
          </a:p>
        </p:txBody>
      </p:sp>
      <p:sp>
        <p:nvSpPr>
          <p:cNvPr id="110604" name="TextBox 44"/>
          <p:cNvSpPr txBox="1"/>
          <p:nvPr/>
        </p:nvSpPr>
        <p:spPr>
          <a:xfrm>
            <a:off x="1660525" y="4918075"/>
            <a:ext cx="2992438" cy="682625"/>
          </a:xfrm>
          <a:prstGeom prst="rect">
            <a:avLst/>
          </a:prstGeom>
          <a:noFill/>
          <a:ln w="9525">
            <a:noFill/>
          </a:ln>
        </p:spPr>
        <p:txBody>
          <a:bodyPr>
            <a:spAutoFit/>
          </a:bodyPr>
          <a:lstStyle/>
          <a:p>
            <a:pPr>
              <a:lnSpc>
                <a:spcPct val="120000"/>
              </a:lnSpc>
            </a:pPr>
            <a:r>
              <a:rPr lang="zh-CN" altLang="en-US" sz="1600" dirty="0">
                <a:solidFill>
                  <a:srgbClr val="FFFFFF"/>
                </a:solidFill>
                <a:latin typeface="Arial" panose="020B0604020202020204" pitchFamily="34" charset="0"/>
                <a:sym typeface="+mn-lt"/>
              </a:rPr>
              <a:t>请在此处输入您的文本，或者复制您的文字粘贴到此处</a:t>
            </a:r>
            <a:endParaRPr lang="en-US" altLang="x-none" sz="1600" dirty="0">
              <a:solidFill>
                <a:srgbClr val="FFFFFF"/>
              </a:solidFill>
              <a:latin typeface="Arial" panose="020B0604020202020204" pitchFamily="34" charset="0"/>
              <a:sym typeface="+mn-lt"/>
            </a:endParaRPr>
          </a:p>
        </p:txBody>
      </p:sp>
      <p:sp>
        <p:nvSpPr>
          <p:cNvPr id="110605" name="Freeform 88"/>
          <p:cNvSpPr>
            <a:spLocks noEditPoints="1"/>
          </p:cNvSpPr>
          <p:nvPr/>
        </p:nvSpPr>
        <p:spPr>
          <a:xfrm>
            <a:off x="5297488" y="4946650"/>
            <a:ext cx="254000" cy="288925"/>
          </a:xfrm>
          <a:custGeom>
            <a:avLst/>
            <a:gdLst>
              <a:gd name="txL" fmla="*/ 0 w 65"/>
              <a:gd name="txT" fmla="*/ 0 h 55"/>
              <a:gd name="txR" fmla="*/ 65 w 65"/>
              <a:gd name="txB" fmla="*/ 55 h 55"/>
            </a:gdLst>
            <a:ahLst/>
            <a:cxnLst>
              <a:cxn ang="0">
                <a:pos x="2147483647" y="0"/>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65" h="55">
                <a:moveTo>
                  <a:pt x="2" y="0"/>
                </a:moveTo>
                <a:cubicBezTo>
                  <a:pt x="62" y="0"/>
                  <a:pt x="62" y="0"/>
                  <a:pt x="62" y="0"/>
                </a:cubicBezTo>
                <a:cubicBezTo>
                  <a:pt x="65" y="0"/>
                  <a:pt x="65" y="0"/>
                  <a:pt x="65" y="0"/>
                </a:cubicBezTo>
                <a:cubicBezTo>
                  <a:pt x="65" y="3"/>
                  <a:pt x="65" y="3"/>
                  <a:pt x="65" y="3"/>
                </a:cubicBezTo>
                <a:cubicBezTo>
                  <a:pt x="65" y="37"/>
                  <a:pt x="65" y="37"/>
                  <a:pt x="65" y="37"/>
                </a:cubicBezTo>
                <a:cubicBezTo>
                  <a:pt x="65" y="40"/>
                  <a:pt x="65" y="40"/>
                  <a:pt x="65" y="40"/>
                </a:cubicBezTo>
                <a:cubicBezTo>
                  <a:pt x="62" y="40"/>
                  <a:pt x="62" y="40"/>
                  <a:pt x="62" y="40"/>
                </a:cubicBezTo>
                <a:cubicBezTo>
                  <a:pt x="45" y="40"/>
                  <a:pt x="45" y="40"/>
                  <a:pt x="45" y="40"/>
                </a:cubicBezTo>
                <a:cubicBezTo>
                  <a:pt x="45" y="51"/>
                  <a:pt x="45" y="51"/>
                  <a:pt x="45" y="51"/>
                </a:cubicBezTo>
                <a:cubicBezTo>
                  <a:pt x="52" y="51"/>
                  <a:pt x="52" y="51"/>
                  <a:pt x="52" y="51"/>
                </a:cubicBezTo>
                <a:cubicBezTo>
                  <a:pt x="52" y="55"/>
                  <a:pt x="52" y="55"/>
                  <a:pt x="52" y="55"/>
                </a:cubicBezTo>
                <a:cubicBezTo>
                  <a:pt x="16" y="55"/>
                  <a:pt x="16" y="55"/>
                  <a:pt x="16" y="55"/>
                </a:cubicBezTo>
                <a:cubicBezTo>
                  <a:pt x="16" y="51"/>
                  <a:pt x="16" y="51"/>
                  <a:pt x="16" y="51"/>
                </a:cubicBezTo>
                <a:cubicBezTo>
                  <a:pt x="22" y="51"/>
                  <a:pt x="22" y="51"/>
                  <a:pt x="22" y="51"/>
                </a:cubicBezTo>
                <a:cubicBezTo>
                  <a:pt x="22" y="40"/>
                  <a:pt x="22" y="40"/>
                  <a:pt x="22" y="40"/>
                </a:cubicBezTo>
                <a:cubicBezTo>
                  <a:pt x="2" y="40"/>
                  <a:pt x="2" y="40"/>
                  <a:pt x="2" y="40"/>
                </a:cubicBezTo>
                <a:cubicBezTo>
                  <a:pt x="0" y="40"/>
                  <a:pt x="0" y="40"/>
                  <a:pt x="0" y="40"/>
                </a:cubicBezTo>
                <a:cubicBezTo>
                  <a:pt x="0" y="37"/>
                  <a:pt x="0" y="37"/>
                  <a:pt x="0" y="37"/>
                </a:cubicBezTo>
                <a:cubicBezTo>
                  <a:pt x="0" y="3"/>
                  <a:pt x="0" y="3"/>
                  <a:pt x="0" y="3"/>
                </a:cubicBezTo>
                <a:cubicBezTo>
                  <a:pt x="0" y="0"/>
                  <a:pt x="0" y="0"/>
                  <a:pt x="0" y="0"/>
                </a:cubicBezTo>
                <a:cubicBezTo>
                  <a:pt x="2" y="0"/>
                  <a:pt x="2" y="0"/>
                  <a:pt x="2" y="0"/>
                </a:cubicBezTo>
                <a:close/>
                <a:moveTo>
                  <a:pt x="20" y="16"/>
                </a:moveTo>
                <a:cubicBezTo>
                  <a:pt x="22" y="18"/>
                  <a:pt x="22" y="18"/>
                  <a:pt x="22" y="18"/>
                </a:cubicBezTo>
                <a:cubicBezTo>
                  <a:pt x="22" y="18"/>
                  <a:pt x="22" y="18"/>
                  <a:pt x="23" y="18"/>
                </a:cubicBezTo>
                <a:cubicBezTo>
                  <a:pt x="25" y="14"/>
                  <a:pt x="29" y="13"/>
                  <a:pt x="33" y="13"/>
                </a:cubicBezTo>
                <a:cubicBezTo>
                  <a:pt x="37" y="13"/>
                  <a:pt x="41" y="15"/>
                  <a:pt x="44" y="18"/>
                </a:cubicBezTo>
                <a:cubicBezTo>
                  <a:pt x="44" y="18"/>
                  <a:pt x="44" y="18"/>
                  <a:pt x="44" y="18"/>
                </a:cubicBezTo>
                <a:cubicBezTo>
                  <a:pt x="46" y="16"/>
                  <a:pt x="46" y="16"/>
                  <a:pt x="46" y="16"/>
                </a:cubicBezTo>
                <a:cubicBezTo>
                  <a:pt x="46" y="15"/>
                  <a:pt x="46" y="15"/>
                  <a:pt x="46" y="15"/>
                </a:cubicBezTo>
                <a:cubicBezTo>
                  <a:pt x="42" y="11"/>
                  <a:pt x="38" y="9"/>
                  <a:pt x="33" y="9"/>
                </a:cubicBezTo>
                <a:cubicBezTo>
                  <a:pt x="29" y="9"/>
                  <a:pt x="24" y="11"/>
                  <a:pt x="20" y="15"/>
                </a:cubicBezTo>
                <a:cubicBezTo>
                  <a:pt x="20" y="15"/>
                  <a:pt x="20" y="15"/>
                  <a:pt x="20" y="16"/>
                </a:cubicBezTo>
                <a:close/>
                <a:moveTo>
                  <a:pt x="24" y="21"/>
                </a:moveTo>
                <a:cubicBezTo>
                  <a:pt x="26" y="24"/>
                  <a:pt x="26" y="24"/>
                  <a:pt x="26" y="24"/>
                </a:cubicBezTo>
                <a:cubicBezTo>
                  <a:pt x="27" y="24"/>
                  <a:pt x="27" y="23"/>
                  <a:pt x="27" y="23"/>
                </a:cubicBezTo>
                <a:cubicBezTo>
                  <a:pt x="29" y="21"/>
                  <a:pt x="31" y="21"/>
                  <a:pt x="33" y="21"/>
                </a:cubicBezTo>
                <a:cubicBezTo>
                  <a:pt x="35" y="21"/>
                  <a:pt x="38" y="22"/>
                  <a:pt x="39" y="23"/>
                </a:cubicBezTo>
                <a:cubicBezTo>
                  <a:pt x="39" y="23"/>
                  <a:pt x="40" y="24"/>
                  <a:pt x="40" y="24"/>
                </a:cubicBezTo>
                <a:cubicBezTo>
                  <a:pt x="42" y="21"/>
                  <a:pt x="42" y="21"/>
                  <a:pt x="42" y="21"/>
                </a:cubicBezTo>
                <a:cubicBezTo>
                  <a:pt x="42" y="21"/>
                  <a:pt x="42" y="21"/>
                  <a:pt x="42" y="21"/>
                </a:cubicBezTo>
                <a:cubicBezTo>
                  <a:pt x="39" y="18"/>
                  <a:pt x="36" y="17"/>
                  <a:pt x="33" y="17"/>
                </a:cubicBezTo>
                <a:cubicBezTo>
                  <a:pt x="30" y="17"/>
                  <a:pt x="27" y="18"/>
                  <a:pt x="25" y="21"/>
                </a:cubicBezTo>
                <a:cubicBezTo>
                  <a:pt x="24" y="21"/>
                  <a:pt x="24" y="21"/>
                  <a:pt x="24" y="21"/>
                </a:cubicBezTo>
                <a:close/>
                <a:moveTo>
                  <a:pt x="33" y="24"/>
                </a:moveTo>
                <a:cubicBezTo>
                  <a:pt x="32" y="24"/>
                  <a:pt x="31" y="25"/>
                  <a:pt x="31" y="27"/>
                </a:cubicBezTo>
                <a:cubicBezTo>
                  <a:pt x="31" y="28"/>
                  <a:pt x="32" y="30"/>
                  <a:pt x="33" y="30"/>
                </a:cubicBezTo>
                <a:cubicBezTo>
                  <a:pt x="35" y="30"/>
                  <a:pt x="36" y="28"/>
                  <a:pt x="36" y="27"/>
                </a:cubicBezTo>
                <a:cubicBezTo>
                  <a:pt x="36" y="25"/>
                  <a:pt x="35" y="24"/>
                  <a:pt x="33" y="24"/>
                </a:cubicBezTo>
                <a:close/>
                <a:moveTo>
                  <a:pt x="59" y="6"/>
                </a:moveTo>
                <a:cubicBezTo>
                  <a:pt x="5" y="6"/>
                  <a:pt x="5" y="6"/>
                  <a:pt x="5" y="6"/>
                </a:cubicBezTo>
                <a:cubicBezTo>
                  <a:pt x="5" y="34"/>
                  <a:pt x="5" y="34"/>
                  <a:pt x="5" y="34"/>
                </a:cubicBezTo>
                <a:cubicBezTo>
                  <a:pt x="59" y="34"/>
                  <a:pt x="59" y="34"/>
                  <a:pt x="59" y="34"/>
                </a:cubicBezTo>
                <a:lnTo>
                  <a:pt x="59" y="6"/>
                </a:lnTo>
                <a:close/>
              </a:path>
            </a:pathLst>
          </a:custGeom>
          <a:solidFill>
            <a:srgbClr val="248C9C">
              <a:alpha val="100000"/>
            </a:srgbClr>
          </a:solidFill>
          <a:ln w="9525">
            <a:noFill/>
          </a:ln>
        </p:spPr>
        <p:txBody>
          <a:bodyPr/>
          <a:lstStyle/>
          <a:p>
            <a:endParaRPr lang="zh-CN" altLang="en-US"/>
          </a:p>
        </p:txBody>
      </p:sp>
      <p:sp>
        <p:nvSpPr>
          <p:cNvPr id="110606" name="Freeform 23"/>
          <p:cNvSpPr/>
          <p:nvPr/>
        </p:nvSpPr>
        <p:spPr>
          <a:xfrm>
            <a:off x="5875338" y="3448050"/>
            <a:ext cx="250825" cy="339725"/>
          </a:xfrm>
          <a:custGeom>
            <a:avLst/>
            <a:gdLst>
              <a:gd name="txL" fmla="*/ 0 w 55"/>
              <a:gd name="txT" fmla="*/ 0 h 56"/>
              <a:gd name="txR" fmla="*/ 55 w 55"/>
              <a:gd name="txB" fmla="*/ 56 h 56"/>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0"/>
              </a:cxn>
              <a:cxn ang="0">
                <a:pos x="2147483647" y="2147483647"/>
              </a:cxn>
              <a:cxn ang="0">
                <a:pos x="2147483647" y="2147483647"/>
              </a:cxn>
            </a:cxnLst>
            <a:rect l="txL" t="txT" r="txR" b="txB"/>
            <a:pathLst>
              <a:path w="55" h="56">
                <a:moveTo>
                  <a:pt x="53" y="20"/>
                </a:moveTo>
                <a:cubicBezTo>
                  <a:pt x="54" y="28"/>
                  <a:pt x="54" y="28"/>
                  <a:pt x="54" y="28"/>
                </a:cubicBezTo>
                <a:cubicBezTo>
                  <a:pt x="52" y="30"/>
                  <a:pt x="52" y="30"/>
                  <a:pt x="52" y="30"/>
                </a:cubicBezTo>
                <a:cubicBezTo>
                  <a:pt x="55" y="33"/>
                  <a:pt x="55" y="33"/>
                  <a:pt x="55" y="33"/>
                </a:cubicBezTo>
                <a:cubicBezTo>
                  <a:pt x="54" y="37"/>
                  <a:pt x="54" y="37"/>
                  <a:pt x="54" y="37"/>
                </a:cubicBezTo>
                <a:cubicBezTo>
                  <a:pt x="52" y="38"/>
                  <a:pt x="52" y="38"/>
                  <a:pt x="52" y="38"/>
                </a:cubicBezTo>
                <a:cubicBezTo>
                  <a:pt x="53" y="40"/>
                  <a:pt x="53" y="40"/>
                  <a:pt x="53" y="40"/>
                </a:cubicBezTo>
                <a:cubicBezTo>
                  <a:pt x="52" y="45"/>
                  <a:pt x="52" y="45"/>
                  <a:pt x="52" y="45"/>
                </a:cubicBezTo>
                <a:cubicBezTo>
                  <a:pt x="50" y="46"/>
                  <a:pt x="50" y="46"/>
                  <a:pt x="50" y="46"/>
                </a:cubicBezTo>
                <a:cubicBezTo>
                  <a:pt x="52" y="48"/>
                  <a:pt x="52" y="48"/>
                  <a:pt x="52" y="48"/>
                </a:cubicBezTo>
                <a:cubicBezTo>
                  <a:pt x="51" y="54"/>
                  <a:pt x="51" y="54"/>
                  <a:pt x="51" y="54"/>
                </a:cubicBezTo>
                <a:cubicBezTo>
                  <a:pt x="47" y="56"/>
                  <a:pt x="47" y="56"/>
                  <a:pt x="47" y="56"/>
                </a:cubicBezTo>
                <a:cubicBezTo>
                  <a:pt x="20" y="49"/>
                  <a:pt x="20" y="49"/>
                  <a:pt x="20" y="49"/>
                </a:cubicBezTo>
                <a:cubicBezTo>
                  <a:pt x="13" y="48"/>
                  <a:pt x="13" y="48"/>
                  <a:pt x="13" y="48"/>
                </a:cubicBezTo>
                <a:cubicBezTo>
                  <a:pt x="13" y="52"/>
                  <a:pt x="13" y="52"/>
                  <a:pt x="13" y="52"/>
                </a:cubicBezTo>
                <a:cubicBezTo>
                  <a:pt x="0" y="52"/>
                  <a:pt x="0" y="52"/>
                  <a:pt x="0" y="52"/>
                </a:cubicBezTo>
                <a:cubicBezTo>
                  <a:pt x="0" y="17"/>
                  <a:pt x="0" y="17"/>
                  <a:pt x="0" y="17"/>
                </a:cubicBezTo>
                <a:cubicBezTo>
                  <a:pt x="13" y="17"/>
                  <a:pt x="13" y="17"/>
                  <a:pt x="13" y="17"/>
                </a:cubicBezTo>
                <a:cubicBezTo>
                  <a:pt x="13" y="23"/>
                  <a:pt x="13" y="23"/>
                  <a:pt x="13" y="23"/>
                </a:cubicBezTo>
                <a:cubicBezTo>
                  <a:pt x="18" y="22"/>
                  <a:pt x="18" y="22"/>
                  <a:pt x="18" y="22"/>
                </a:cubicBezTo>
                <a:cubicBezTo>
                  <a:pt x="40" y="0"/>
                  <a:pt x="40" y="0"/>
                  <a:pt x="40" y="0"/>
                </a:cubicBezTo>
                <a:cubicBezTo>
                  <a:pt x="51" y="8"/>
                  <a:pt x="41" y="15"/>
                  <a:pt x="34" y="21"/>
                </a:cubicBezTo>
                <a:lnTo>
                  <a:pt x="53" y="20"/>
                </a:lnTo>
                <a:close/>
              </a:path>
            </a:pathLst>
          </a:custGeom>
          <a:solidFill>
            <a:srgbClr val="248C9C">
              <a:alpha val="100000"/>
            </a:srgbClr>
          </a:solidFill>
          <a:ln w="9525">
            <a:noFill/>
          </a:ln>
        </p:spPr>
        <p:txBody>
          <a:bodyPr/>
          <a:lstStyle/>
          <a:p>
            <a:endParaRPr lang="zh-CN" altLang="en-US"/>
          </a:p>
        </p:txBody>
      </p:sp>
      <p:sp>
        <p:nvSpPr>
          <p:cNvPr id="110607" name="Freeform 28"/>
          <p:cNvSpPr>
            <a:spLocks noEditPoints="1"/>
          </p:cNvSpPr>
          <p:nvPr/>
        </p:nvSpPr>
        <p:spPr>
          <a:xfrm>
            <a:off x="5243513" y="2054225"/>
            <a:ext cx="355600" cy="325438"/>
          </a:xfrm>
          <a:custGeom>
            <a:avLst/>
            <a:gdLst>
              <a:gd name="txL" fmla="*/ 0 w 64"/>
              <a:gd name="txT" fmla="*/ 0 h 44"/>
              <a:gd name="txR" fmla="*/ 64 w 64"/>
              <a:gd name="txB" fmla="*/ 44 h 44"/>
            </a:gdLst>
            <a:ahLst/>
            <a:cxnLst>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64" h="44">
                <a:moveTo>
                  <a:pt x="8" y="0"/>
                </a:moveTo>
                <a:cubicBezTo>
                  <a:pt x="39" y="0"/>
                  <a:pt x="39" y="0"/>
                  <a:pt x="39" y="0"/>
                </a:cubicBezTo>
                <a:cubicBezTo>
                  <a:pt x="43" y="0"/>
                  <a:pt x="47" y="3"/>
                  <a:pt x="47" y="8"/>
                </a:cubicBezTo>
                <a:cubicBezTo>
                  <a:pt x="47" y="22"/>
                  <a:pt x="47" y="22"/>
                  <a:pt x="47" y="22"/>
                </a:cubicBezTo>
                <a:cubicBezTo>
                  <a:pt x="47" y="27"/>
                  <a:pt x="43" y="30"/>
                  <a:pt x="39" y="30"/>
                </a:cubicBezTo>
                <a:cubicBezTo>
                  <a:pt x="16" y="30"/>
                  <a:pt x="16" y="30"/>
                  <a:pt x="16" y="30"/>
                </a:cubicBezTo>
                <a:cubicBezTo>
                  <a:pt x="9" y="37"/>
                  <a:pt x="9" y="37"/>
                  <a:pt x="9" y="37"/>
                </a:cubicBezTo>
                <a:cubicBezTo>
                  <a:pt x="9" y="30"/>
                  <a:pt x="9" y="30"/>
                  <a:pt x="9" y="30"/>
                </a:cubicBezTo>
                <a:cubicBezTo>
                  <a:pt x="8" y="30"/>
                  <a:pt x="8" y="30"/>
                  <a:pt x="8" y="30"/>
                </a:cubicBezTo>
                <a:cubicBezTo>
                  <a:pt x="4" y="30"/>
                  <a:pt x="0" y="27"/>
                  <a:pt x="0" y="22"/>
                </a:cubicBezTo>
                <a:cubicBezTo>
                  <a:pt x="0" y="8"/>
                  <a:pt x="0" y="8"/>
                  <a:pt x="0" y="8"/>
                </a:cubicBezTo>
                <a:cubicBezTo>
                  <a:pt x="0" y="3"/>
                  <a:pt x="4" y="0"/>
                  <a:pt x="8" y="0"/>
                </a:cubicBezTo>
                <a:close/>
                <a:moveTo>
                  <a:pt x="56" y="7"/>
                </a:moveTo>
                <a:cubicBezTo>
                  <a:pt x="50" y="7"/>
                  <a:pt x="50" y="7"/>
                  <a:pt x="50" y="7"/>
                </a:cubicBezTo>
                <a:cubicBezTo>
                  <a:pt x="50" y="8"/>
                  <a:pt x="50" y="8"/>
                  <a:pt x="50" y="9"/>
                </a:cubicBezTo>
                <a:cubicBezTo>
                  <a:pt x="50" y="24"/>
                  <a:pt x="50" y="24"/>
                  <a:pt x="50" y="24"/>
                </a:cubicBezTo>
                <a:cubicBezTo>
                  <a:pt x="50" y="30"/>
                  <a:pt x="45" y="35"/>
                  <a:pt x="39" y="35"/>
                </a:cubicBezTo>
                <a:cubicBezTo>
                  <a:pt x="19" y="35"/>
                  <a:pt x="19" y="35"/>
                  <a:pt x="19" y="35"/>
                </a:cubicBezTo>
                <a:cubicBezTo>
                  <a:pt x="21" y="37"/>
                  <a:pt x="23" y="38"/>
                  <a:pt x="26" y="38"/>
                </a:cubicBezTo>
                <a:cubicBezTo>
                  <a:pt x="49" y="38"/>
                  <a:pt x="49" y="38"/>
                  <a:pt x="49" y="38"/>
                </a:cubicBezTo>
                <a:cubicBezTo>
                  <a:pt x="55" y="44"/>
                  <a:pt x="55" y="44"/>
                  <a:pt x="55" y="44"/>
                </a:cubicBezTo>
                <a:cubicBezTo>
                  <a:pt x="55" y="38"/>
                  <a:pt x="55" y="38"/>
                  <a:pt x="55" y="38"/>
                </a:cubicBezTo>
                <a:cubicBezTo>
                  <a:pt x="56" y="38"/>
                  <a:pt x="56" y="38"/>
                  <a:pt x="56" y="38"/>
                </a:cubicBezTo>
                <a:cubicBezTo>
                  <a:pt x="61" y="38"/>
                  <a:pt x="64" y="34"/>
                  <a:pt x="64" y="30"/>
                </a:cubicBezTo>
                <a:cubicBezTo>
                  <a:pt x="64" y="15"/>
                  <a:pt x="64" y="15"/>
                  <a:pt x="64" y="15"/>
                </a:cubicBezTo>
                <a:cubicBezTo>
                  <a:pt x="64" y="11"/>
                  <a:pt x="61" y="7"/>
                  <a:pt x="56" y="7"/>
                </a:cubicBezTo>
                <a:close/>
              </a:path>
            </a:pathLst>
          </a:custGeom>
          <a:solidFill>
            <a:srgbClr val="248C9C">
              <a:alpha val="100000"/>
            </a:srgbClr>
          </a:solidFill>
          <a:ln w="9525">
            <a:noFill/>
          </a:ln>
        </p:spPr>
        <p:txBody>
          <a:bodyPr/>
          <a:lstStyle/>
          <a:p>
            <a:endParaRPr lang="zh-CN" altLang="en-US"/>
          </a:p>
        </p:txBody>
      </p:sp>
      <p:sp>
        <p:nvSpPr>
          <p:cNvPr id="110608" name="TextBox 1"/>
          <p:cNvSpPr txBox="1"/>
          <p:nvPr/>
        </p:nvSpPr>
        <p:spPr>
          <a:xfrm>
            <a:off x="889000" y="863600"/>
            <a:ext cx="1827213" cy="584200"/>
          </a:xfrm>
          <a:prstGeom prst="rect">
            <a:avLst/>
          </a:prstGeom>
          <a:noFill/>
          <a:ln w="9525">
            <a:noFill/>
          </a:ln>
        </p:spPr>
        <p:txBody>
          <a:bodyPr wrap="none">
            <a:spAutoFit/>
          </a:bodyPr>
          <a:lstStyle/>
          <a:p>
            <a:r>
              <a:rPr lang="zh-CN" altLang="en-US" sz="3200" dirty="0">
                <a:latin typeface="Arial" panose="020B0604020202020204" pitchFamily="34" charset="0"/>
                <a:sym typeface="+mn-lt"/>
              </a:rPr>
              <a:t>小农经济</a:t>
            </a:r>
          </a:p>
        </p:txBody>
      </p:sp>
      <p:sp>
        <p:nvSpPr>
          <p:cNvPr id="110609" name="燕尾形 21"/>
          <p:cNvSpPr/>
          <p:nvPr/>
        </p:nvSpPr>
        <p:spPr>
          <a:xfrm>
            <a:off x="255588" y="963613"/>
            <a:ext cx="277812" cy="407987"/>
          </a:xfrm>
          <a:prstGeom prst="chevron">
            <a:avLst>
              <a:gd name="adj" fmla="val 59097"/>
            </a:avLst>
          </a:prstGeom>
          <a:solidFill>
            <a:srgbClr val="FF0000"/>
          </a:solidFill>
          <a:ln w="9525">
            <a:noFill/>
          </a:ln>
        </p:spPr>
        <p:txBody>
          <a:bodyPr anchor="ctr"/>
          <a:lstStyle/>
          <a:p>
            <a:pPr algn="ctr"/>
            <a:endParaRPr lang="zh-CN" altLang="en-US" dirty="0">
              <a:latin typeface="Arial" panose="020B0604020202020204" pitchFamily="34" charset="0"/>
              <a:sym typeface="+mn-lt"/>
            </a:endParaRPr>
          </a:p>
        </p:txBody>
      </p:sp>
      <p:sp>
        <p:nvSpPr>
          <p:cNvPr id="110610" name="燕尾形 22"/>
          <p:cNvSpPr/>
          <p:nvPr/>
        </p:nvSpPr>
        <p:spPr>
          <a:xfrm>
            <a:off x="533400" y="963613"/>
            <a:ext cx="277813" cy="407987"/>
          </a:xfrm>
          <a:prstGeom prst="chevron">
            <a:avLst>
              <a:gd name="adj" fmla="val 59097"/>
            </a:avLst>
          </a:prstGeom>
          <a:solidFill>
            <a:srgbClr val="FF0000"/>
          </a:solidFill>
          <a:ln w="9525">
            <a:noFill/>
          </a:ln>
        </p:spPr>
        <p:txBody>
          <a:bodyPr anchor="ctr"/>
          <a:lstStyle/>
          <a:p>
            <a:pPr algn="ctr"/>
            <a:endParaRPr lang="zh-CN" altLang="en-US" dirty="0">
              <a:solidFill>
                <a:srgbClr val="000000"/>
              </a:solidFill>
              <a:latin typeface="Arial" panose="020B0604020202020204" pitchFamily="34" charset="0"/>
              <a:sym typeface="+mn-lt"/>
            </a:endParaRPr>
          </a:p>
        </p:txBody>
      </p:sp>
      <p:sp>
        <p:nvSpPr>
          <p:cNvPr id="110611" name="文本框 13"/>
          <p:cNvSpPr txBox="1"/>
          <p:nvPr/>
        </p:nvSpPr>
        <p:spPr>
          <a:xfrm>
            <a:off x="4894263" y="2387600"/>
            <a:ext cx="1231900" cy="461963"/>
          </a:xfrm>
          <a:prstGeom prst="rect">
            <a:avLst/>
          </a:prstGeom>
          <a:noFill/>
          <a:ln w="9525">
            <a:noFill/>
          </a:ln>
        </p:spPr>
        <p:txBody>
          <a:bodyPr>
            <a:spAutoFit/>
          </a:bodyPr>
          <a:lstStyle/>
          <a:p>
            <a:r>
              <a:rPr lang="zh-CN" altLang="en-US" sz="2400" b="1" dirty="0">
                <a:solidFill>
                  <a:srgbClr val="404040"/>
                </a:solidFill>
                <a:latin typeface="Arial" panose="020B0604020202020204" pitchFamily="34" charset="0"/>
                <a:sym typeface="+mn-lt"/>
              </a:rPr>
              <a:t>时空性</a:t>
            </a:r>
          </a:p>
        </p:txBody>
      </p:sp>
      <p:sp>
        <p:nvSpPr>
          <p:cNvPr id="110612" name="文本框 23"/>
          <p:cNvSpPr txBox="1"/>
          <p:nvPr/>
        </p:nvSpPr>
        <p:spPr>
          <a:xfrm>
            <a:off x="5440363" y="3860800"/>
            <a:ext cx="1112837" cy="461963"/>
          </a:xfrm>
          <a:prstGeom prst="rect">
            <a:avLst/>
          </a:prstGeom>
          <a:noFill/>
          <a:ln w="9525">
            <a:noFill/>
          </a:ln>
        </p:spPr>
        <p:txBody>
          <a:bodyPr wrap="none">
            <a:spAutoFit/>
          </a:bodyPr>
          <a:lstStyle/>
          <a:p>
            <a:r>
              <a:rPr lang="zh-CN" altLang="en-US" sz="2400" b="1" dirty="0">
                <a:solidFill>
                  <a:srgbClr val="404040"/>
                </a:solidFill>
                <a:latin typeface="Arial" panose="020B0604020202020204" pitchFamily="34" charset="0"/>
                <a:sym typeface="+mn-lt"/>
              </a:rPr>
              <a:t>历时性</a:t>
            </a:r>
          </a:p>
        </p:txBody>
      </p:sp>
      <p:sp>
        <p:nvSpPr>
          <p:cNvPr id="110613" name="文本框 24"/>
          <p:cNvSpPr txBox="1"/>
          <p:nvPr/>
        </p:nvSpPr>
        <p:spPr>
          <a:xfrm>
            <a:off x="4876800" y="5257800"/>
            <a:ext cx="1112838" cy="461963"/>
          </a:xfrm>
          <a:prstGeom prst="rect">
            <a:avLst/>
          </a:prstGeom>
          <a:noFill/>
          <a:ln w="9525">
            <a:noFill/>
          </a:ln>
        </p:spPr>
        <p:txBody>
          <a:bodyPr wrap="none">
            <a:spAutoFit/>
          </a:bodyPr>
          <a:lstStyle/>
          <a:p>
            <a:r>
              <a:rPr lang="zh-CN" altLang="en-US" sz="2400" b="1" dirty="0">
                <a:solidFill>
                  <a:srgbClr val="404040"/>
                </a:solidFill>
                <a:latin typeface="Arial" panose="020B0604020202020204" pitchFamily="34" charset="0"/>
                <a:sym typeface="+mn-lt"/>
              </a:rPr>
              <a:t>共时性</a:t>
            </a:r>
          </a:p>
        </p:txBody>
      </p:sp>
      <p:cxnSp>
        <p:nvCxnSpPr>
          <p:cNvPr id="26" name="直接连接符​​ 6"/>
          <p:cNvCxnSpPr/>
          <p:nvPr/>
        </p:nvCxnSpPr>
        <p:spPr>
          <a:xfrm flipV="1">
            <a:off x="3228975" y="3959225"/>
            <a:ext cx="2181225" cy="3175"/>
          </a:xfrm>
          <a:prstGeom prst="line">
            <a:avLst/>
          </a:prstGeom>
          <a:ln w="28575" cap="flat" cmpd="sng">
            <a:solidFill>
              <a:schemeClr val="accent3"/>
            </a:solidFill>
            <a:prstDash val="dash"/>
            <a:headEnd type="none" w="med" len="med"/>
            <a:tailEnd type="none" w="med" len="med"/>
          </a:ln>
        </p:spPr>
      </p:cxnSp>
      <p:sp>
        <p:nvSpPr>
          <p:cNvPr id="110615" name="矩形​​ 9"/>
          <p:cNvSpPr/>
          <p:nvPr/>
        </p:nvSpPr>
        <p:spPr>
          <a:xfrm>
            <a:off x="152400" y="3124200"/>
            <a:ext cx="3079750" cy="1366838"/>
          </a:xfrm>
          <a:prstGeom prst="rect">
            <a:avLst/>
          </a:prstGeom>
          <a:solidFill>
            <a:schemeClr val="bg1">
              <a:alpha val="92940"/>
            </a:schemeClr>
          </a:solidFill>
          <a:ln w="9525">
            <a:noFill/>
          </a:ln>
          <a:effectLst>
            <a:outerShdw dist="38100" dir="2699999" algn="ctr" rotWithShape="0">
              <a:srgbClr val="000000">
                <a:alpha val="39000"/>
              </a:srgbClr>
            </a:outerShdw>
          </a:effectLst>
        </p:spPr>
        <p:txBody>
          <a:bodyPr anchor="ctr"/>
          <a:lstStyle/>
          <a:p>
            <a:pPr algn="ctr"/>
            <a:r>
              <a:rPr lang="zh-CN" altLang="en-US" sz="2400" b="1" dirty="0">
                <a:latin typeface="Arial" panose="020B0604020202020204" pitchFamily="34" charset="0"/>
                <a:sym typeface="+mn-lt"/>
              </a:rPr>
              <a:t>封建社会</a:t>
            </a:r>
            <a:r>
              <a:rPr lang="en-US" altLang="zh-CN" sz="2400" b="1" dirty="0">
                <a:latin typeface="Arial" panose="020B0604020202020204" pitchFamily="34" charset="0"/>
                <a:sym typeface="+mn-lt"/>
              </a:rPr>
              <a:t>—</a:t>
            </a:r>
            <a:r>
              <a:rPr lang="zh-CN" altLang="en-US" sz="2400" b="1" dirty="0">
                <a:latin typeface="Arial" panose="020B0604020202020204" pitchFamily="34" charset="0"/>
                <a:sym typeface="+mn-lt"/>
              </a:rPr>
              <a:t>社会主义过渡时期</a:t>
            </a:r>
            <a:r>
              <a:rPr lang="en-US" altLang="zh-CN" sz="2400" b="1" dirty="0">
                <a:latin typeface="Arial" panose="020B0604020202020204" pitchFamily="34" charset="0"/>
                <a:sym typeface="+mn-lt"/>
              </a:rPr>
              <a:t>—1956--1978 —</a:t>
            </a:r>
            <a:r>
              <a:rPr lang="zh-CN" altLang="en-US" sz="2400" b="1" dirty="0">
                <a:latin typeface="Arial" panose="020B0604020202020204" pitchFamily="34" charset="0"/>
                <a:sym typeface="+mn-lt"/>
              </a:rPr>
              <a:t>改革开放后</a:t>
            </a:r>
          </a:p>
        </p:txBody>
      </p:sp>
      <p:cxnSp>
        <p:nvCxnSpPr>
          <p:cNvPr id="28" name="直接连接符​​ 6"/>
          <p:cNvCxnSpPr/>
          <p:nvPr/>
        </p:nvCxnSpPr>
        <p:spPr>
          <a:xfrm flipV="1">
            <a:off x="2619375" y="5483225"/>
            <a:ext cx="2181225" cy="3175"/>
          </a:xfrm>
          <a:prstGeom prst="line">
            <a:avLst/>
          </a:prstGeom>
          <a:ln w="28575" cap="flat" cmpd="sng">
            <a:solidFill>
              <a:schemeClr val="accent3"/>
            </a:solidFill>
            <a:prstDash val="dash"/>
            <a:headEnd type="none" w="med" len="med"/>
            <a:tailEnd type="none" w="med" len="med"/>
          </a:ln>
        </p:spPr>
      </p:cxnSp>
      <p:sp>
        <p:nvSpPr>
          <p:cNvPr id="110617" name="矩形​​ 9"/>
          <p:cNvSpPr/>
          <p:nvPr/>
        </p:nvSpPr>
        <p:spPr>
          <a:xfrm>
            <a:off x="198438" y="4800600"/>
            <a:ext cx="3078162" cy="1366838"/>
          </a:xfrm>
          <a:prstGeom prst="rect">
            <a:avLst/>
          </a:prstGeom>
          <a:solidFill>
            <a:schemeClr val="bg1">
              <a:alpha val="92940"/>
            </a:schemeClr>
          </a:solidFill>
          <a:ln w="9525">
            <a:noFill/>
          </a:ln>
          <a:effectLst>
            <a:outerShdw dist="38100" dir="2699999" algn="ctr" rotWithShape="0">
              <a:srgbClr val="000000">
                <a:alpha val="39000"/>
              </a:srgbClr>
            </a:outerShdw>
          </a:effectLst>
        </p:spPr>
        <p:txBody>
          <a:bodyPr anchor="ctr"/>
          <a:lstStyle/>
          <a:p>
            <a:pPr algn="ctr"/>
            <a:r>
              <a:rPr lang="zh-CN" altLang="en-US" sz="2400" b="1" dirty="0">
                <a:latin typeface="Arial" panose="020B0604020202020204" pitchFamily="34" charset="0"/>
                <a:sym typeface="+mn-lt"/>
              </a:rPr>
              <a:t>小农经济每个时期相应的制度</a:t>
            </a:r>
          </a:p>
        </p:txBody>
      </p:sp>
      <p:sp>
        <p:nvSpPr>
          <p:cNvPr id="110618" name="矩形 26"/>
          <p:cNvSpPr/>
          <p:nvPr/>
        </p:nvSpPr>
        <p:spPr>
          <a:xfrm>
            <a:off x="152400" y="106363"/>
            <a:ext cx="4857750" cy="579437"/>
          </a:xfrm>
          <a:prstGeom prst="rect">
            <a:avLst/>
          </a:prstGeom>
          <a:noFill/>
          <a:ln w="9525">
            <a:noFill/>
          </a:ln>
        </p:spPr>
        <p:txBody>
          <a:bodyPr wrap="none">
            <a:spAutoFit/>
          </a:bodyPr>
          <a:lstStyle/>
          <a:p>
            <a:r>
              <a:rPr lang="en-US" altLang="zh-CN" sz="3200" dirty="0">
                <a:latin typeface="黑体" panose="02010609060101010101" pitchFamily="49" charset="-122"/>
                <a:ea typeface="黑体" panose="02010609060101010101" pitchFamily="49" charset="-122"/>
              </a:rPr>
              <a:t>2</a:t>
            </a:r>
            <a:r>
              <a:rPr lang="zh-CN" altLang="en-US" sz="3200" dirty="0">
                <a:latin typeface="黑体" panose="02010609060101010101" pitchFamily="49" charset="-122"/>
                <a:ea typeface="黑体" panose="02010609060101010101" pitchFamily="49" charset="-122"/>
              </a:rPr>
              <a:t>、清晰透彻解读</a:t>
            </a:r>
            <a:r>
              <a:rPr lang="zh-CN" altLang="en-US" sz="3200" dirty="0">
                <a:solidFill>
                  <a:srgbClr val="0000FF"/>
                </a:solidFill>
                <a:latin typeface="黑体" panose="02010609060101010101" pitchFamily="49" charset="-122"/>
                <a:ea typeface="黑体" panose="02010609060101010101" pitchFamily="49" charset="-122"/>
              </a:rPr>
              <a:t>核心概念</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96838" y="228600"/>
            <a:ext cx="8818562" cy="1230313"/>
          </a:xfrm>
          <a:prstGeom prst="rect">
            <a:avLst/>
          </a:prstGeom>
          <a:noFill/>
          <a:ln w="9525">
            <a:noFill/>
          </a:ln>
        </p:spPr>
        <p:txBody>
          <a:bodyPr>
            <a:spAutoFit/>
          </a:bodyPr>
          <a:lstStyle/>
          <a:p>
            <a:r>
              <a:rPr lang="zh-CN" altLang="en-US" sz="2800" b="1" dirty="0">
                <a:solidFill>
                  <a:srgbClr val="FF0000"/>
                </a:solidFill>
                <a:latin typeface="Arial" panose="020B0604020202020204" pitchFamily="34" charset="0"/>
              </a:rPr>
              <a:t>最本质属性</a:t>
            </a:r>
            <a:r>
              <a:rPr lang="zh-CN" altLang="en-US" sz="2800" b="1" dirty="0">
                <a:solidFill>
                  <a:srgbClr val="000000"/>
                </a:solidFill>
                <a:latin typeface="Arial" panose="020B0604020202020204" pitchFamily="34" charset="0"/>
              </a:rPr>
              <a:t>：农业经营规模狭小（一家一户），它与大农经济相对。</a:t>
            </a:r>
            <a:r>
              <a:rPr lang="en-US" altLang="zh-CN" sz="2800" b="1" dirty="0">
                <a:solidFill>
                  <a:srgbClr val="000000"/>
                </a:solidFill>
                <a:latin typeface="Arial" panose="020B0604020202020204" pitchFamily="34" charset="0"/>
              </a:rPr>
              <a:t/>
            </a:r>
            <a:br>
              <a:rPr lang="en-US" altLang="zh-CN" sz="2800" b="1" dirty="0">
                <a:solidFill>
                  <a:srgbClr val="000000"/>
                </a:solidFill>
                <a:latin typeface="Arial" panose="020B0604020202020204" pitchFamily="34" charset="0"/>
              </a:rPr>
            </a:br>
            <a:endParaRPr lang="zh-CN" altLang="en-US" dirty="0">
              <a:latin typeface="Arial" panose="020B0604020202020204" pitchFamily="34" charset="0"/>
            </a:endParaRPr>
          </a:p>
        </p:txBody>
      </p:sp>
      <p:sp>
        <p:nvSpPr>
          <p:cNvPr id="6" name="矩形 5"/>
          <p:cNvSpPr/>
          <p:nvPr/>
        </p:nvSpPr>
        <p:spPr>
          <a:xfrm>
            <a:off x="-76200" y="762000"/>
            <a:ext cx="9144000" cy="1262063"/>
          </a:xfrm>
          <a:prstGeom prst="rect">
            <a:avLst/>
          </a:prstGeom>
          <a:noFill/>
          <a:ln w="9525">
            <a:noFill/>
          </a:ln>
        </p:spPr>
        <p:txBody>
          <a:bodyPr>
            <a:spAutoFit/>
          </a:bodyPr>
          <a:lstStyle/>
          <a:p>
            <a:r>
              <a:rPr lang="en-US" altLang="zh-CN" sz="2800" b="1" dirty="0">
                <a:solidFill>
                  <a:srgbClr val="000000"/>
                </a:solidFill>
                <a:latin typeface="Arial" panose="020B0604020202020204" pitchFamily="34" charset="0"/>
              </a:rPr>
              <a:t/>
            </a:r>
            <a:br>
              <a:rPr lang="en-US" altLang="zh-CN" sz="2800" b="1" dirty="0">
                <a:solidFill>
                  <a:srgbClr val="000000"/>
                </a:solidFill>
                <a:latin typeface="Arial" panose="020B0604020202020204" pitchFamily="34" charset="0"/>
              </a:rPr>
            </a:br>
            <a:r>
              <a:rPr lang="zh-CN" altLang="en-US" sz="2400" b="1" dirty="0">
                <a:solidFill>
                  <a:srgbClr val="000000"/>
                </a:solidFill>
                <a:latin typeface="Arial" panose="020B0604020202020204" pitchFamily="34" charset="0"/>
              </a:rPr>
              <a:t>（</a:t>
            </a:r>
            <a:r>
              <a:rPr lang="en-US" altLang="zh-CN" sz="2400" b="1" dirty="0">
                <a:solidFill>
                  <a:srgbClr val="000000"/>
                </a:solidFill>
                <a:latin typeface="Arial" panose="020B0604020202020204" pitchFamily="34" charset="0"/>
              </a:rPr>
              <a:t>1</a:t>
            </a:r>
            <a:r>
              <a:rPr lang="zh-CN" altLang="en-US" sz="2400" b="1" dirty="0">
                <a:solidFill>
                  <a:srgbClr val="000000"/>
                </a:solidFill>
                <a:latin typeface="Arial" panose="020B0604020202020204" pitchFamily="34" charset="0"/>
              </a:rPr>
              <a:t>）</a:t>
            </a:r>
            <a:r>
              <a:rPr lang="zh-CN" altLang="en-US" sz="2400" b="1" dirty="0">
                <a:solidFill>
                  <a:srgbClr val="0000FF"/>
                </a:solidFill>
                <a:latin typeface="Arial" panose="020B0604020202020204" pitchFamily="34" charset="0"/>
              </a:rPr>
              <a:t>封建社会时期</a:t>
            </a:r>
            <a:r>
              <a:rPr lang="zh-CN" altLang="en-US" sz="2400" b="1" dirty="0">
                <a:solidFill>
                  <a:srgbClr val="000000"/>
                </a:solidFill>
                <a:latin typeface="Arial" panose="020B0604020202020204" pitchFamily="34" charset="0"/>
              </a:rPr>
              <a:t>，由于生产力水平低下，农业生产的目的主要是自给自足，就符合了自然经济的本质属性，等于自然经济。</a:t>
            </a:r>
            <a:endParaRPr lang="zh-CN" altLang="en-US" sz="2400" dirty="0">
              <a:solidFill>
                <a:srgbClr val="000000"/>
              </a:solidFill>
              <a:latin typeface="Arial" panose="020B0604020202020204" pitchFamily="34" charset="0"/>
            </a:endParaRPr>
          </a:p>
        </p:txBody>
      </p:sp>
      <p:sp>
        <p:nvSpPr>
          <p:cNvPr id="7" name="矩形 6"/>
          <p:cNvSpPr/>
          <p:nvPr/>
        </p:nvSpPr>
        <p:spPr>
          <a:xfrm>
            <a:off x="-76200" y="2598738"/>
            <a:ext cx="9220200" cy="830262"/>
          </a:xfrm>
          <a:prstGeom prst="rect">
            <a:avLst/>
          </a:prstGeom>
          <a:noFill/>
          <a:ln w="9525">
            <a:noFill/>
          </a:ln>
        </p:spPr>
        <p:txBody>
          <a:bodyPr>
            <a:spAutoFit/>
          </a:bodyPr>
          <a:lstStyle/>
          <a:p>
            <a:r>
              <a:rPr lang="zh-CN" altLang="en-US" sz="2400" b="1" dirty="0">
                <a:solidFill>
                  <a:srgbClr val="000000"/>
                </a:solidFill>
                <a:latin typeface="Arial" panose="020B0604020202020204" pitchFamily="34" charset="0"/>
              </a:rPr>
              <a:t>（</a:t>
            </a:r>
            <a:r>
              <a:rPr lang="en-US" altLang="zh-CN" sz="2400" b="1" dirty="0">
                <a:solidFill>
                  <a:srgbClr val="000000"/>
                </a:solidFill>
                <a:latin typeface="Arial" panose="020B0604020202020204" pitchFamily="34" charset="0"/>
              </a:rPr>
              <a:t>2</a:t>
            </a:r>
            <a:r>
              <a:rPr lang="zh-CN" altLang="en-US" sz="2400" b="1" dirty="0">
                <a:solidFill>
                  <a:srgbClr val="000000"/>
                </a:solidFill>
                <a:latin typeface="Arial" panose="020B0604020202020204" pitchFamily="34" charset="0"/>
              </a:rPr>
              <a:t>）</a:t>
            </a:r>
            <a:r>
              <a:rPr lang="zh-CN" altLang="en-US" sz="2400" b="1" dirty="0">
                <a:solidFill>
                  <a:srgbClr val="0000FF"/>
                </a:solidFill>
                <a:latin typeface="Arial" panose="020B0604020202020204" pitchFamily="34" charset="0"/>
              </a:rPr>
              <a:t>社会主义过渡时期</a:t>
            </a:r>
            <a:r>
              <a:rPr lang="zh-CN" altLang="en-US" sz="2400" b="1" dirty="0">
                <a:solidFill>
                  <a:srgbClr val="000000"/>
                </a:solidFill>
                <a:latin typeface="Arial" panose="020B0604020202020204" pitchFamily="34" charset="0"/>
              </a:rPr>
              <a:t>，它与市场联系密切，并不是自给自足的自然经济。但由于它经营规模小，故叫小农经济。</a:t>
            </a:r>
            <a:endParaRPr lang="en-US" altLang="zh-CN" sz="2400" b="1" dirty="0">
              <a:solidFill>
                <a:srgbClr val="000000"/>
              </a:solidFill>
              <a:latin typeface="Arial" panose="020B0604020202020204" pitchFamily="34" charset="0"/>
            </a:endParaRPr>
          </a:p>
        </p:txBody>
      </p:sp>
      <p:sp>
        <p:nvSpPr>
          <p:cNvPr id="4" name="矩形 3"/>
          <p:cNvSpPr/>
          <p:nvPr/>
        </p:nvSpPr>
        <p:spPr>
          <a:xfrm>
            <a:off x="-76200" y="5645150"/>
            <a:ext cx="9220200" cy="831850"/>
          </a:xfrm>
          <a:prstGeom prst="rect">
            <a:avLst/>
          </a:prstGeom>
          <a:noFill/>
          <a:ln w="9525">
            <a:noFill/>
          </a:ln>
        </p:spPr>
        <p:txBody>
          <a:bodyPr>
            <a:spAutoFit/>
          </a:bodyPr>
          <a:lstStyle/>
          <a:p>
            <a:r>
              <a:rPr lang="zh-CN" altLang="en-US" sz="2400" b="1" dirty="0">
                <a:solidFill>
                  <a:srgbClr val="000000"/>
                </a:solidFill>
                <a:latin typeface="Arial" panose="020B0604020202020204" pitchFamily="34" charset="0"/>
              </a:rPr>
              <a:t>（</a:t>
            </a:r>
            <a:r>
              <a:rPr lang="en-US" altLang="zh-CN" sz="2400" b="1" dirty="0">
                <a:solidFill>
                  <a:srgbClr val="000000"/>
                </a:solidFill>
                <a:latin typeface="Arial" panose="020B0604020202020204" pitchFamily="34" charset="0"/>
              </a:rPr>
              <a:t>4</a:t>
            </a:r>
            <a:r>
              <a:rPr lang="zh-CN" altLang="en-US" sz="2400" b="1" dirty="0">
                <a:solidFill>
                  <a:srgbClr val="000000"/>
                </a:solidFill>
                <a:latin typeface="Arial" panose="020B0604020202020204" pitchFamily="34" charset="0"/>
              </a:rPr>
              <a:t>）</a:t>
            </a:r>
            <a:r>
              <a:rPr lang="zh-CN" altLang="en-US" sz="2400" b="1" dirty="0">
                <a:solidFill>
                  <a:srgbClr val="0000FF"/>
                </a:solidFill>
                <a:latin typeface="Arial" panose="020B0604020202020204" pitchFamily="34" charset="0"/>
              </a:rPr>
              <a:t>改革开放后</a:t>
            </a:r>
            <a:r>
              <a:rPr lang="zh-CN" altLang="en-US" sz="2400" b="1" dirty="0">
                <a:solidFill>
                  <a:srgbClr val="000000"/>
                </a:solidFill>
                <a:latin typeface="Arial" panose="020B0604020202020204" pitchFamily="34" charset="0"/>
              </a:rPr>
              <a:t>，实行家庭联产承包责任制，从生产规模和分户经营看，本质上仍然属于小农经济，与商品经济的联系加强。</a:t>
            </a:r>
          </a:p>
        </p:txBody>
      </p:sp>
      <p:sp>
        <p:nvSpPr>
          <p:cNvPr id="9" name="矩形 8"/>
          <p:cNvSpPr/>
          <p:nvPr/>
        </p:nvSpPr>
        <p:spPr>
          <a:xfrm>
            <a:off x="-65087" y="4198938"/>
            <a:ext cx="8904287" cy="830262"/>
          </a:xfrm>
          <a:prstGeom prst="rect">
            <a:avLst/>
          </a:prstGeom>
          <a:noFill/>
          <a:ln w="9525">
            <a:noFill/>
          </a:ln>
        </p:spPr>
        <p:txBody>
          <a:bodyPr>
            <a:spAutoFit/>
          </a:bodyPr>
          <a:lstStyle/>
          <a:p>
            <a:r>
              <a:rPr lang="zh-CN" altLang="en-US" sz="2400" b="1" dirty="0">
                <a:solidFill>
                  <a:srgbClr val="000000"/>
                </a:solidFill>
                <a:latin typeface="Arial" panose="020B0604020202020204" pitchFamily="34" charset="0"/>
              </a:rPr>
              <a:t>（</a:t>
            </a:r>
            <a:r>
              <a:rPr lang="en-US" altLang="zh-CN" sz="2400" b="1" dirty="0">
                <a:solidFill>
                  <a:srgbClr val="000000"/>
                </a:solidFill>
                <a:latin typeface="Arial" panose="020B0604020202020204" pitchFamily="34" charset="0"/>
              </a:rPr>
              <a:t>3</a:t>
            </a:r>
            <a:r>
              <a:rPr lang="zh-CN" altLang="en-US" sz="2400" b="1" dirty="0">
                <a:solidFill>
                  <a:srgbClr val="000000"/>
                </a:solidFill>
                <a:latin typeface="Arial" panose="020B0604020202020204" pitchFamily="34" charset="0"/>
              </a:rPr>
              <a:t>）</a:t>
            </a:r>
            <a:r>
              <a:rPr lang="en-US" altLang="zh-CN" sz="2400" b="1" dirty="0">
                <a:solidFill>
                  <a:srgbClr val="0000FF"/>
                </a:solidFill>
                <a:latin typeface="Arial" panose="020B0604020202020204" pitchFamily="34" charset="0"/>
              </a:rPr>
              <a:t>1956—1978</a:t>
            </a:r>
            <a:r>
              <a:rPr lang="zh-CN" altLang="en-US" sz="2400" b="1" dirty="0">
                <a:solidFill>
                  <a:srgbClr val="0000FF"/>
                </a:solidFill>
                <a:latin typeface="Arial" panose="020B0604020202020204" pitchFamily="34" charset="0"/>
              </a:rPr>
              <a:t>年之间</a:t>
            </a:r>
            <a:r>
              <a:rPr lang="zh-CN" altLang="en-US" sz="2400" b="1" dirty="0">
                <a:solidFill>
                  <a:srgbClr val="000000"/>
                </a:solidFill>
                <a:latin typeface="Arial" panose="020B0604020202020204" pitchFamily="34" charset="0"/>
              </a:rPr>
              <a:t>，</a:t>
            </a:r>
            <a:r>
              <a:rPr lang="en-US" altLang="zh-CN" sz="2400" b="1" dirty="0">
                <a:solidFill>
                  <a:srgbClr val="000000"/>
                </a:solidFill>
                <a:latin typeface="Arial" panose="020B0604020202020204" pitchFamily="34" charset="0"/>
              </a:rPr>
              <a:t>1956</a:t>
            </a:r>
            <a:r>
              <a:rPr lang="zh-CN" altLang="en-US" sz="2400" b="1" dirty="0">
                <a:solidFill>
                  <a:srgbClr val="000000"/>
                </a:solidFill>
                <a:latin typeface="Arial" panose="020B0604020202020204" pitchFamily="34" charset="0"/>
              </a:rPr>
              <a:t>年底三大改造基本完成，小农经济被农业合作社所代替。</a:t>
            </a:r>
          </a:p>
        </p:txBody>
      </p:sp>
      <p:sp>
        <p:nvSpPr>
          <p:cNvPr id="10" name="下箭头 9"/>
          <p:cNvSpPr/>
          <p:nvPr/>
        </p:nvSpPr>
        <p:spPr>
          <a:xfrm>
            <a:off x="3505200" y="2100263"/>
            <a:ext cx="457200" cy="3381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下箭头 11"/>
          <p:cNvSpPr/>
          <p:nvPr/>
        </p:nvSpPr>
        <p:spPr>
          <a:xfrm>
            <a:off x="3505200" y="3700463"/>
            <a:ext cx="457200" cy="3381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 name="下箭头 12"/>
          <p:cNvSpPr/>
          <p:nvPr/>
        </p:nvSpPr>
        <p:spPr>
          <a:xfrm>
            <a:off x="3505200" y="5148263"/>
            <a:ext cx="457200" cy="3381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4" grpId="0"/>
      <p:bldP spid="9" grpId="0"/>
      <p:bldP spid="10" grpId="0" animBg="1"/>
      <p:bldP spid="12" grpId="0" animBg="1"/>
      <p:bldP spid="13"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530" name="直接连接符​​ 6"/>
          <p:cNvCxnSpPr/>
          <p:nvPr/>
        </p:nvCxnSpPr>
        <p:spPr>
          <a:xfrm flipV="1">
            <a:off x="2654300" y="2101850"/>
            <a:ext cx="2181225" cy="3175"/>
          </a:xfrm>
          <a:prstGeom prst="line">
            <a:avLst/>
          </a:prstGeom>
          <a:ln w="28575" cap="flat" cmpd="sng">
            <a:solidFill>
              <a:schemeClr val="accent3"/>
            </a:solidFill>
            <a:prstDash val="dash"/>
            <a:headEnd type="none" w="med" len="med"/>
            <a:tailEnd type="none" w="med" len="med"/>
          </a:ln>
        </p:spPr>
      </p:cxnSp>
      <p:sp>
        <p:nvSpPr>
          <p:cNvPr id="112643" name="六边形 2"/>
          <p:cNvSpPr/>
          <p:nvPr/>
        </p:nvSpPr>
        <p:spPr>
          <a:xfrm rot="-5400000">
            <a:off x="4595813" y="1889125"/>
            <a:ext cx="1825625" cy="1290638"/>
          </a:xfrm>
          <a:prstGeom prst="hexagon">
            <a:avLst>
              <a:gd name="adj" fmla="val 28054"/>
              <a:gd name="vf" fmla="val 115470"/>
            </a:avLst>
          </a:prstGeom>
          <a:solidFill>
            <a:schemeClr val="bg1">
              <a:alpha val="41176"/>
            </a:schemeClr>
          </a:solidFill>
          <a:ln w="9525">
            <a:noFill/>
          </a:ln>
          <a:effectLst>
            <a:outerShdw dist="38100" dir="2699999" algn="ctr" rotWithShape="0">
              <a:srgbClr val="000000">
                <a:alpha val="39000"/>
              </a:srgbClr>
            </a:outerShdw>
          </a:effectLst>
        </p:spPr>
        <p:txBody>
          <a:bodyPr anchor="ctr"/>
          <a:lstStyle/>
          <a:p>
            <a:pPr algn="ctr"/>
            <a:endParaRPr lang="zh-CN" altLang="en-US" sz="3200" dirty="0">
              <a:solidFill>
                <a:srgbClr val="FFFFFF"/>
              </a:solidFill>
              <a:latin typeface="Arial" panose="020B0604020202020204" pitchFamily="34" charset="0"/>
              <a:sym typeface="+mn-lt"/>
            </a:endParaRPr>
          </a:p>
        </p:txBody>
      </p:sp>
      <p:sp>
        <p:nvSpPr>
          <p:cNvPr id="112644" name="椭圆​​ 40"/>
          <p:cNvSpPr/>
          <p:nvPr/>
        </p:nvSpPr>
        <p:spPr>
          <a:xfrm>
            <a:off x="4894263" y="1836738"/>
            <a:ext cx="1062037" cy="1416050"/>
          </a:xfrm>
          <a:prstGeom prst="ellipse">
            <a:avLst/>
          </a:prstGeom>
          <a:solidFill>
            <a:schemeClr val="bg1">
              <a:alpha val="92940"/>
            </a:schemeClr>
          </a:solidFill>
          <a:ln w="9525">
            <a:noFill/>
          </a:ln>
          <a:effectLst>
            <a:outerShdw dist="38100" dir="2699999" algn="ctr" rotWithShape="0">
              <a:srgbClr val="000000">
                <a:alpha val="39000"/>
              </a:srgbClr>
            </a:outerShdw>
          </a:effectLst>
        </p:spPr>
        <p:txBody>
          <a:bodyPr anchor="ctr"/>
          <a:lstStyle/>
          <a:p>
            <a:pPr algn="ctr"/>
            <a:endParaRPr lang="zh-CN" altLang="en-US" dirty="0">
              <a:solidFill>
                <a:srgbClr val="404040"/>
              </a:solidFill>
              <a:latin typeface="Arial" panose="020B0604020202020204" pitchFamily="34" charset="0"/>
              <a:sym typeface="+mn-lt"/>
            </a:endParaRPr>
          </a:p>
        </p:txBody>
      </p:sp>
      <p:sp>
        <p:nvSpPr>
          <p:cNvPr id="112645" name="矩形​​ 9"/>
          <p:cNvSpPr/>
          <p:nvPr/>
        </p:nvSpPr>
        <p:spPr>
          <a:xfrm>
            <a:off x="457200" y="1758950"/>
            <a:ext cx="2851150" cy="755650"/>
          </a:xfrm>
          <a:prstGeom prst="rect">
            <a:avLst/>
          </a:prstGeom>
          <a:solidFill>
            <a:schemeClr val="bg1">
              <a:alpha val="92940"/>
            </a:schemeClr>
          </a:solidFill>
          <a:ln w="9525">
            <a:noFill/>
          </a:ln>
          <a:effectLst>
            <a:outerShdw dist="38100" dir="2699999" algn="ctr" rotWithShape="0">
              <a:srgbClr val="000000">
                <a:alpha val="39000"/>
              </a:srgbClr>
            </a:outerShdw>
          </a:effectLst>
        </p:spPr>
        <p:txBody>
          <a:bodyPr anchor="ctr"/>
          <a:lstStyle/>
          <a:p>
            <a:pPr algn="ctr"/>
            <a:r>
              <a:rPr lang="zh-CN" altLang="en-US" sz="2800" b="1" dirty="0">
                <a:latin typeface="Arial" panose="020B0604020202020204" pitchFamily="34" charset="0"/>
                <a:sym typeface="+mn-lt"/>
              </a:rPr>
              <a:t>春秋战国</a:t>
            </a:r>
            <a:r>
              <a:rPr lang="en-US" altLang="zh-CN" sz="2800" b="1" dirty="0">
                <a:latin typeface="Arial" panose="020B0604020202020204" pitchFamily="34" charset="0"/>
                <a:sym typeface="+mn-lt"/>
              </a:rPr>
              <a:t>—</a:t>
            </a:r>
            <a:r>
              <a:rPr lang="zh-CN" altLang="en-US" sz="2800" b="1" dirty="0">
                <a:latin typeface="Arial" panose="020B0604020202020204" pitchFamily="34" charset="0"/>
                <a:sym typeface="+mn-lt"/>
              </a:rPr>
              <a:t>至今</a:t>
            </a:r>
          </a:p>
        </p:txBody>
      </p:sp>
      <p:cxnSp>
        <p:nvCxnSpPr>
          <p:cNvPr id="112646" name="直接连接符​​ 10"/>
          <p:cNvCxnSpPr/>
          <p:nvPr/>
        </p:nvCxnSpPr>
        <p:spPr>
          <a:xfrm>
            <a:off x="2389188" y="3457575"/>
            <a:ext cx="3028950" cy="19050"/>
          </a:xfrm>
          <a:prstGeom prst="line">
            <a:avLst/>
          </a:prstGeom>
          <a:ln w="3175" cap="flat" cmpd="sng">
            <a:solidFill>
              <a:schemeClr val="bg1"/>
            </a:solidFill>
            <a:prstDash val="dash"/>
            <a:headEnd type="none" w="med" len="med"/>
            <a:tailEnd type="none" w="med" len="med"/>
          </a:ln>
        </p:spPr>
      </p:cxnSp>
      <p:sp>
        <p:nvSpPr>
          <p:cNvPr id="112647" name="六边形 6"/>
          <p:cNvSpPr/>
          <p:nvPr/>
        </p:nvSpPr>
        <p:spPr>
          <a:xfrm rot="-5400000">
            <a:off x="5095875" y="3341688"/>
            <a:ext cx="1824038" cy="1179512"/>
          </a:xfrm>
          <a:prstGeom prst="hexagon">
            <a:avLst>
              <a:gd name="adj" fmla="val 28058"/>
              <a:gd name="vf" fmla="val 115470"/>
            </a:avLst>
          </a:prstGeom>
          <a:solidFill>
            <a:schemeClr val="bg1">
              <a:alpha val="41176"/>
            </a:schemeClr>
          </a:solidFill>
          <a:ln w="9525">
            <a:noFill/>
          </a:ln>
          <a:effectLst>
            <a:outerShdw dist="38100" dir="2699999" algn="ctr" rotWithShape="0">
              <a:srgbClr val="000000">
                <a:alpha val="39000"/>
              </a:srgbClr>
            </a:outerShdw>
          </a:effectLst>
        </p:spPr>
        <p:txBody>
          <a:bodyPr anchor="ctr"/>
          <a:lstStyle/>
          <a:p>
            <a:pPr algn="ctr"/>
            <a:endParaRPr lang="zh-CN" altLang="en-US" sz="3200" dirty="0">
              <a:solidFill>
                <a:srgbClr val="FFFFFF"/>
              </a:solidFill>
              <a:latin typeface="Arial" panose="020B0604020202020204" pitchFamily="34" charset="0"/>
              <a:sym typeface="+mn-lt"/>
            </a:endParaRPr>
          </a:p>
        </p:txBody>
      </p:sp>
      <p:sp>
        <p:nvSpPr>
          <p:cNvPr id="112648" name="椭圆​​ 38"/>
          <p:cNvSpPr/>
          <p:nvPr/>
        </p:nvSpPr>
        <p:spPr>
          <a:xfrm>
            <a:off x="5476875" y="3224213"/>
            <a:ext cx="1063625" cy="1414462"/>
          </a:xfrm>
          <a:prstGeom prst="ellipse">
            <a:avLst/>
          </a:prstGeom>
          <a:solidFill>
            <a:schemeClr val="bg1">
              <a:alpha val="92940"/>
            </a:schemeClr>
          </a:solidFill>
          <a:ln w="9525">
            <a:noFill/>
          </a:ln>
          <a:effectLst>
            <a:outerShdw dist="38100" dir="2699999" algn="ctr" rotWithShape="0">
              <a:srgbClr val="000000">
                <a:alpha val="39000"/>
              </a:srgbClr>
            </a:outerShdw>
          </a:effectLst>
        </p:spPr>
        <p:txBody>
          <a:bodyPr anchor="ctr"/>
          <a:lstStyle/>
          <a:p>
            <a:pPr algn="ctr"/>
            <a:endParaRPr lang="zh-CN" altLang="en-US" dirty="0">
              <a:solidFill>
                <a:srgbClr val="404040"/>
              </a:solidFill>
              <a:latin typeface="Arial" panose="020B0604020202020204" pitchFamily="34" charset="0"/>
              <a:sym typeface="+mn-lt"/>
            </a:endParaRPr>
          </a:p>
        </p:txBody>
      </p:sp>
      <p:cxnSp>
        <p:nvCxnSpPr>
          <p:cNvPr id="112649" name="直接连接符​​ 14"/>
          <p:cNvCxnSpPr/>
          <p:nvPr/>
        </p:nvCxnSpPr>
        <p:spPr>
          <a:xfrm flipV="1">
            <a:off x="2655888" y="4872038"/>
            <a:ext cx="2182812" cy="3175"/>
          </a:xfrm>
          <a:prstGeom prst="line">
            <a:avLst/>
          </a:prstGeom>
          <a:ln w="3175" cap="flat" cmpd="sng">
            <a:solidFill>
              <a:schemeClr val="bg1"/>
            </a:solidFill>
            <a:prstDash val="dash"/>
            <a:headEnd type="none" w="med" len="med"/>
            <a:tailEnd type="none" w="med" len="med"/>
          </a:ln>
        </p:spPr>
      </p:cxnSp>
      <p:sp>
        <p:nvSpPr>
          <p:cNvPr id="112650" name="六边形 10"/>
          <p:cNvSpPr/>
          <p:nvPr/>
        </p:nvSpPr>
        <p:spPr>
          <a:xfrm rot="-5400000">
            <a:off x="4514850" y="4724400"/>
            <a:ext cx="1825625" cy="1179513"/>
          </a:xfrm>
          <a:prstGeom prst="hexagon">
            <a:avLst>
              <a:gd name="adj" fmla="val 28053"/>
              <a:gd name="vf" fmla="val 115470"/>
            </a:avLst>
          </a:prstGeom>
          <a:solidFill>
            <a:schemeClr val="bg1">
              <a:alpha val="41176"/>
            </a:schemeClr>
          </a:solidFill>
          <a:ln w="9525">
            <a:noFill/>
          </a:ln>
          <a:effectLst>
            <a:outerShdw dist="38100" dir="2699999" algn="ctr" rotWithShape="0">
              <a:srgbClr val="000000">
                <a:alpha val="39000"/>
              </a:srgbClr>
            </a:outerShdw>
          </a:effectLst>
        </p:spPr>
        <p:txBody>
          <a:bodyPr anchor="ctr"/>
          <a:lstStyle/>
          <a:p>
            <a:pPr algn="ctr"/>
            <a:endParaRPr lang="zh-CN" altLang="en-US" sz="3200" dirty="0">
              <a:solidFill>
                <a:srgbClr val="FFFFFF"/>
              </a:solidFill>
              <a:latin typeface="Arial" panose="020B0604020202020204" pitchFamily="34" charset="0"/>
              <a:sym typeface="+mn-lt"/>
            </a:endParaRPr>
          </a:p>
        </p:txBody>
      </p:sp>
      <p:sp>
        <p:nvSpPr>
          <p:cNvPr id="112651" name="椭圆​​ 36"/>
          <p:cNvSpPr/>
          <p:nvPr/>
        </p:nvSpPr>
        <p:spPr>
          <a:xfrm>
            <a:off x="4878388" y="4613275"/>
            <a:ext cx="1063625" cy="1416050"/>
          </a:xfrm>
          <a:prstGeom prst="ellipse">
            <a:avLst/>
          </a:prstGeom>
          <a:solidFill>
            <a:schemeClr val="bg1">
              <a:alpha val="92940"/>
            </a:schemeClr>
          </a:solidFill>
          <a:ln w="9525">
            <a:noFill/>
          </a:ln>
          <a:effectLst>
            <a:outerShdw dist="38100" dir="2699999" algn="ctr" rotWithShape="0">
              <a:srgbClr val="000000">
                <a:alpha val="39000"/>
              </a:srgbClr>
            </a:outerShdw>
          </a:effectLst>
        </p:spPr>
        <p:txBody>
          <a:bodyPr anchor="ctr"/>
          <a:lstStyle/>
          <a:p>
            <a:pPr algn="ctr"/>
            <a:endParaRPr lang="zh-CN" altLang="en-US" dirty="0">
              <a:solidFill>
                <a:srgbClr val="404040"/>
              </a:solidFill>
              <a:latin typeface="Arial" panose="020B0604020202020204" pitchFamily="34" charset="0"/>
              <a:sym typeface="+mn-lt"/>
            </a:endParaRPr>
          </a:p>
        </p:txBody>
      </p:sp>
      <p:sp>
        <p:nvSpPr>
          <p:cNvPr id="112652" name="TextBox 44"/>
          <p:cNvSpPr txBox="1"/>
          <p:nvPr/>
        </p:nvSpPr>
        <p:spPr>
          <a:xfrm>
            <a:off x="1660525" y="2149475"/>
            <a:ext cx="2992438" cy="682625"/>
          </a:xfrm>
          <a:prstGeom prst="rect">
            <a:avLst/>
          </a:prstGeom>
          <a:noFill/>
          <a:ln w="9525">
            <a:noFill/>
          </a:ln>
        </p:spPr>
        <p:txBody>
          <a:bodyPr>
            <a:spAutoFit/>
          </a:bodyPr>
          <a:lstStyle/>
          <a:p>
            <a:pPr>
              <a:lnSpc>
                <a:spcPct val="120000"/>
              </a:lnSpc>
            </a:pPr>
            <a:r>
              <a:rPr lang="zh-CN" altLang="en-US" sz="1600" dirty="0">
                <a:solidFill>
                  <a:srgbClr val="FFFFFF"/>
                </a:solidFill>
                <a:latin typeface="Arial" panose="020B0604020202020204" pitchFamily="34" charset="0"/>
                <a:sym typeface="+mn-lt"/>
              </a:rPr>
              <a:t>请在此处输入您的文本，或者复制您的文字粘贴到此处</a:t>
            </a:r>
            <a:endParaRPr lang="en-US" altLang="x-none" sz="1600" dirty="0">
              <a:solidFill>
                <a:srgbClr val="FFFFFF"/>
              </a:solidFill>
              <a:latin typeface="Arial" panose="020B0604020202020204" pitchFamily="34" charset="0"/>
              <a:sym typeface="+mn-lt"/>
            </a:endParaRPr>
          </a:p>
        </p:txBody>
      </p:sp>
      <p:sp>
        <p:nvSpPr>
          <p:cNvPr id="112653" name="TextBox 44"/>
          <p:cNvSpPr txBox="1"/>
          <p:nvPr/>
        </p:nvSpPr>
        <p:spPr>
          <a:xfrm>
            <a:off x="1660525" y="4918075"/>
            <a:ext cx="2992438" cy="682625"/>
          </a:xfrm>
          <a:prstGeom prst="rect">
            <a:avLst/>
          </a:prstGeom>
          <a:noFill/>
          <a:ln w="9525">
            <a:noFill/>
          </a:ln>
        </p:spPr>
        <p:txBody>
          <a:bodyPr>
            <a:spAutoFit/>
          </a:bodyPr>
          <a:lstStyle/>
          <a:p>
            <a:pPr>
              <a:lnSpc>
                <a:spcPct val="120000"/>
              </a:lnSpc>
            </a:pPr>
            <a:r>
              <a:rPr lang="zh-CN" altLang="en-US" sz="1600" dirty="0">
                <a:solidFill>
                  <a:srgbClr val="FFFFFF"/>
                </a:solidFill>
                <a:latin typeface="Arial" panose="020B0604020202020204" pitchFamily="34" charset="0"/>
                <a:sym typeface="+mn-lt"/>
              </a:rPr>
              <a:t>请在此处输入您的文本，或者复制您的文字粘贴到此处</a:t>
            </a:r>
            <a:endParaRPr lang="en-US" altLang="x-none" sz="1600" dirty="0">
              <a:solidFill>
                <a:srgbClr val="FFFFFF"/>
              </a:solidFill>
              <a:latin typeface="Arial" panose="020B0604020202020204" pitchFamily="34" charset="0"/>
              <a:sym typeface="+mn-lt"/>
            </a:endParaRPr>
          </a:p>
        </p:txBody>
      </p:sp>
      <p:sp>
        <p:nvSpPr>
          <p:cNvPr id="112654" name="Freeform 88"/>
          <p:cNvSpPr>
            <a:spLocks noEditPoints="1"/>
          </p:cNvSpPr>
          <p:nvPr/>
        </p:nvSpPr>
        <p:spPr>
          <a:xfrm>
            <a:off x="5297488" y="4946650"/>
            <a:ext cx="254000" cy="288925"/>
          </a:xfrm>
          <a:custGeom>
            <a:avLst/>
            <a:gdLst>
              <a:gd name="txL" fmla="*/ 0 w 65"/>
              <a:gd name="txT" fmla="*/ 0 h 55"/>
              <a:gd name="txR" fmla="*/ 65 w 65"/>
              <a:gd name="txB" fmla="*/ 55 h 55"/>
            </a:gdLst>
            <a:ahLst/>
            <a:cxnLst>
              <a:cxn ang="0">
                <a:pos x="2147483647" y="0"/>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65" h="55">
                <a:moveTo>
                  <a:pt x="2" y="0"/>
                </a:moveTo>
                <a:cubicBezTo>
                  <a:pt x="62" y="0"/>
                  <a:pt x="62" y="0"/>
                  <a:pt x="62" y="0"/>
                </a:cubicBezTo>
                <a:cubicBezTo>
                  <a:pt x="65" y="0"/>
                  <a:pt x="65" y="0"/>
                  <a:pt x="65" y="0"/>
                </a:cubicBezTo>
                <a:cubicBezTo>
                  <a:pt x="65" y="3"/>
                  <a:pt x="65" y="3"/>
                  <a:pt x="65" y="3"/>
                </a:cubicBezTo>
                <a:cubicBezTo>
                  <a:pt x="65" y="37"/>
                  <a:pt x="65" y="37"/>
                  <a:pt x="65" y="37"/>
                </a:cubicBezTo>
                <a:cubicBezTo>
                  <a:pt x="65" y="40"/>
                  <a:pt x="65" y="40"/>
                  <a:pt x="65" y="40"/>
                </a:cubicBezTo>
                <a:cubicBezTo>
                  <a:pt x="62" y="40"/>
                  <a:pt x="62" y="40"/>
                  <a:pt x="62" y="40"/>
                </a:cubicBezTo>
                <a:cubicBezTo>
                  <a:pt x="45" y="40"/>
                  <a:pt x="45" y="40"/>
                  <a:pt x="45" y="40"/>
                </a:cubicBezTo>
                <a:cubicBezTo>
                  <a:pt x="45" y="51"/>
                  <a:pt x="45" y="51"/>
                  <a:pt x="45" y="51"/>
                </a:cubicBezTo>
                <a:cubicBezTo>
                  <a:pt x="52" y="51"/>
                  <a:pt x="52" y="51"/>
                  <a:pt x="52" y="51"/>
                </a:cubicBezTo>
                <a:cubicBezTo>
                  <a:pt x="52" y="55"/>
                  <a:pt x="52" y="55"/>
                  <a:pt x="52" y="55"/>
                </a:cubicBezTo>
                <a:cubicBezTo>
                  <a:pt x="16" y="55"/>
                  <a:pt x="16" y="55"/>
                  <a:pt x="16" y="55"/>
                </a:cubicBezTo>
                <a:cubicBezTo>
                  <a:pt x="16" y="51"/>
                  <a:pt x="16" y="51"/>
                  <a:pt x="16" y="51"/>
                </a:cubicBezTo>
                <a:cubicBezTo>
                  <a:pt x="22" y="51"/>
                  <a:pt x="22" y="51"/>
                  <a:pt x="22" y="51"/>
                </a:cubicBezTo>
                <a:cubicBezTo>
                  <a:pt x="22" y="40"/>
                  <a:pt x="22" y="40"/>
                  <a:pt x="22" y="40"/>
                </a:cubicBezTo>
                <a:cubicBezTo>
                  <a:pt x="2" y="40"/>
                  <a:pt x="2" y="40"/>
                  <a:pt x="2" y="40"/>
                </a:cubicBezTo>
                <a:cubicBezTo>
                  <a:pt x="0" y="40"/>
                  <a:pt x="0" y="40"/>
                  <a:pt x="0" y="40"/>
                </a:cubicBezTo>
                <a:cubicBezTo>
                  <a:pt x="0" y="37"/>
                  <a:pt x="0" y="37"/>
                  <a:pt x="0" y="37"/>
                </a:cubicBezTo>
                <a:cubicBezTo>
                  <a:pt x="0" y="3"/>
                  <a:pt x="0" y="3"/>
                  <a:pt x="0" y="3"/>
                </a:cubicBezTo>
                <a:cubicBezTo>
                  <a:pt x="0" y="0"/>
                  <a:pt x="0" y="0"/>
                  <a:pt x="0" y="0"/>
                </a:cubicBezTo>
                <a:cubicBezTo>
                  <a:pt x="2" y="0"/>
                  <a:pt x="2" y="0"/>
                  <a:pt x="2" y="0"/>
                </a:cubicBezTo>
                <a:close/>
                <a:moveTo>
                  <a:pt x="20" y="16"/>
                </a:moveTo>
                <a:cubicBezTo>
                  <a:pt x="22" y="18"/>
                  <a:pt x="22" y="18"/>
                  <a:pt x="22" y="18"/>
                </a:cubicBezTo>
                <a:cubicBezTo>
                  <a:pt x="22" y="18"/>
                  <a:pt x="22" y="18"/>
                  <a:pt x="23" y="18"/>
                </a:cubicBezTo>
                <a:cubicBezTo>
                  <a:pt x="25" y="14"/>
                  <a:pt x="29" y="13"/>
                  <a:pt x="33" y="13"/>
                </a:cubicBezTo>
                <a:cubicBezTo>
                  <a:pt x="37" y="13"/>
                  <a:pt x="41" y="15"/>
                  <a:pt x="44" y="18"/>
                </a:cubicBezTo>
                <a:cubicBezTo>
                  <a:pt x="44" y="18"/>
                  <a:pt x="44" y="18"/>
                  <a:pt x="44" y="18"/>
                </a:cubicBezTo>
                <a:cubicBezTo>
                  <a:pt x="46" y="16"/>
                  <a:pt x="46" y="16"/>
                  <a:pt x="46" y="16"/>
                </a:cubicBezTo>
                <a:cubicBezTo>
                  <a:pt x="46" y="15"/>
                  <a:pt x="46" y="15"/>
                  <a:pt x="46" y="15"/>
                </a:cubicBezTo>
                <a:cubicBezTo>
                  <a:pt x="42" y="11"/>
                  <a:pt x="38" y="9"/>
                  <a:pt x="33" y="9"/>
                </a:cubicBezTo>
                <a:cubicBezTo>
                  <a:pt x="29" y="9"/>
                  <a:pt x="24" y="11"/>
                  <a:pt x="20" y="15"/>
                </a:cubicBezTo>
                <a:cubicBezTo>
                  <a:pt x="20" y="15"/>
                  <a:pt x="20" y="15"/>
                  <a:pt x="20" y="16"/>
                </a:cubicBezTo>
                <a:close/>
                <a:moveTo>
                  <a:pt x="24" y="21"/>
                </a:moveTo>
                <a:cubicBezTo>
                  <a:pt x="26" y="24"/>
                  <a:pt x="26" y="24"/>
                  <a:pt x="26" y="24"/>
                </a:cubicBezTo>
                <a:cubicBezTo>
                  <a:pt x="27" y="24"/>
                  <a:pt x="27" y="23"/>
                  <a:pt x="27" y="23"/>
                </a:cubicBezTo>
                <a:cubicBezTo>
                  <a:pt x="29" y="21"/>
                  <a:pt x="31" y="21"/>
                  <a:pt x="33" y="21"/>
                </a:cubicBezTo>
                <a:cubicBezTo>
                  <a:pt x="35" y="21"/>
                  <a:pt x="38" y="22"/>
                  <a:pt x="39" y="23"/>
                </a:cubicBezTo>
                <a:cubicBezTo>
                  <a:pt x="39" y="23"/>
                  <a:pt x="40" y="24"/>
                  <a:pt x="40" y="24"/>
                </a:cubicBezTo>
                <a:cubicBezTo>
                  <a:pt x="42" y="21"/>
                  <a:pt x="42" y="21"/>
                  <a:pt x="42" y="21"/>
                </a:cubicBezTo>
                <a:cubicBezTo>
                  <a:pt x="42" y="21"/>
                  <a:pt x="42" y="21"/>
                  <a:pt x="42" y="21"/>
                </a:cubicBezTo>
                <a:cubicBezTo>
                  <a:pt x="39" y="18"/>
                  <a:pt x="36" y="17"/>
                  <a:pt x="33" y="17"/>
                </a:cubicBezTo>
                <a:cubicBezTo>
                  <a:pt x="30" y="17"/>
                  <a:pt x="27" y="18"/>
                  <a:pt x="25" y="21"/>
                </a:cubicBezTo>
                <a:cubicBezTo>
                  <a:pt x="24" y="21"/>
                  <a:pt x="24" y="21"/>
                  <a:pt x="24" y="21"/>
                </a:cubicBezTo>
                <a:close/>
                <a:moveTo>
                  <a:pt x="33" y="24"/>
                </a:moveTo>
                <a:cubicBezTo>
                  <a:pt x="32" y="24"/>
                  <a:pt x="31" y="25"/>
                  <a:pt x="31" y="27"/>
                </a:cubicBezTo>
                <a:cubicBezTo>
                  <a:pt x="31" y="28"/>
                  <a:pt x="32" y="30"/>
                  <a:pt x="33" y="30"/>
                </a:cubicBezTo>
                <a:cubicBezTo>
                  <a:pt x="35" y="30"/>
                  <a:pt x="36" y="28"/>
                  <a:pt x="36" y="27"/>
                </a:cubicBezTo>
                <a:cubicBezTo>
                  <a:pt x="36" y="25"/>
                  <a:pt x="35" y="24"/>
                  <a:pt x="33" y="24"/>
                </a:cubicBezTo>
                <a:close/>
                <a:moveTo>
                  <a:pt x="59" y="6"/>
                </a:moveTo>
                <a:cubicBezTo>
                  <a:pt x="5" y="6"/>
                  <a:pt x="5" y="6"/>
                  <a:pt x="5" y="6"/>
                </a:cubicBezTo>
                <a:cubicBezTo>
                  <a:pt x="5" y="34"/>
                  <a:pt x="5" y="34"/>
                  <a:pt x="5" y="34"/>
                </a:cubicBezTo>
                <a:cubicBezTo>
                  <a:pt x="59" y="34"/>
                  <a:pt x="59" y="34"/>
                  <a:pt x="59" y="34"/>
                </a:cubicBezTo>
                <a:lnTo>
                  <a:pt x="59" y="6"/>
                </a:lnTo>
                <a:close/>
              </a:path>
            </a:pathLst>
          </a:custGeom>
          <a:solidFill>
            <a:srgbClr val="248C9C">
              <a:alpha val="100000"/>
            </a:srgbClr>
          </a:solidFill>
          <a:ln w="9525">
            <a:noFill/>
          </a:ln>
        </p:spPr>
        <p:txBody>
          <a:bodyPr/>
          <a:lstStyle/>
          <a:p>
            <a:endParaRPr lang="zh-CN" altLang="en-US"/>
          </a:p>
        </p:txBody>
      </p:sp>
      <p:sp>
        <p:nvSpPr>
          <p:cNvPr id="112655" name="Freeform 23"/>
          <p:cNvSpPr/>
          <p:nvPr/>
        </p:nvSpPr>
        <p:spPr>
          <a:xfrm>
            <a:off x="5875338" y="3448050"/>
            <a:ext cx="250825" cy="339725"/>
          </a:xfrm>
          <a:custGeom>
            <a:avLst/>
            <a:gdLst>
              <a:gd name="txL" fmla="*/ 0 w 55"/>
              <a:gd name="txT" fmla="*/ 0 h 56"/>
              <a:gd name="txR" fmla="*/ 55 w 55"/>
              <a:gd name="txB" fmla="*/ 56 h 56"/>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0"/>
              </a:cxn>
              <a:cxn ang="0">
                <a:pos x="2147483647" y="2147483647"/>
              </a:cxn>
              <a:cxn ang="0">
                <a:pos x="2147483647" y="2147483647"/>
              </a:cxn>
            </a:cxnLst>
            <a:rect l="txL" t="txT" r="txR" b="txB"/>
            <a:pathLst>
              <a:path w="55" h="56">
                <a:moveTo>
                  <a:pt x="53" y="20"/>
                </a:moveTo>
                <a:cubicBezTo>
                  <a:pt x="54" y="28"/>
                  <a:pt x="54" y="28"/>
                  <a:pt x="54" y="28"/>
                </a:cubicBezTo>
                <a:cubicBezTo>
                  <a:pt x="52" y="30"/>
                  <a:pt x="52" y="30"/>
                  <a:pt x="52" y="30"/>
                </a:cubicBezTo>
                <a:cubicBezTo>
                  <a:pt x="55" y="33"/>
                  <a:pt x="55" y="33"/>
                  <a:pt x="55" y="33"/>
                </a:cubicBezTo>
                <a:cubicBezTo>
                  <a:pt x="54" y="37"/>
                  <a:pt x="54" y="37"/>
                  <a:pt x="54" y="37"/>
                </a:cubicBezTo>
                <a:cubicBezTo>
                  <a:pt x="52" y="38"/>
                  <a:pt x="52" y="38"/>
                  <a:pt x="52" y="38"/>
                </a:cubicBezTo>
                <a:cubicBezTo>
                  <a:pt x="53" y="40"/>
                  <a:pt x="53" y="40"/>
                  <a:pt x="53" y="40"/>
                </a:cubicBezTo>
                <a:cubicBezTo>
                  <a:pt x="52" y="45"/>
                  <a:pt x="52" y="45"/>
                  <a:pt x="52" y="45"/>
                </a:cubicBezTo>
                <a:cubicBezTo>
                  <a:pt x="50" y="46"/>
                  <a:pt x="50" y="46"/>
                  <a:pt x="50" y="46"/>
                </a:cubicBezTo>
                <a:cubicBezTo>
                  <a:pt x="52" y="48"/>
                  <a:pt x="52" y="48"/>
                  <a:pt x="52" y="48"/>
                </a:cubicBezTo>
                <a:cubicBezTo>
                  <a:pt x="51" y="54"/>
                  <a:pt x="51" y="54"/>
                  <a:pt x="51" y="54"/>
                </a:cubicBezTo>
                <a:cubicBezTo>
                  <a:pt x="47" y="56"/>
                  <a:pt x="47" y="56"/>
                  <a:pt x="47" y="56"/>
                </a:cubicBezTo>
                <a:cubicBezTo>
                  <a:pt x="20" y="49"/>
                  <a:pt x="20" y="49"/>
                  <a:pt x="20" y="49"/>
                </a:cubicBezTo>
                <a:cubicBezTo>
                  <a:pt x="13" y="48"/>
                  <a:pt x="13" y="48"/>
                  <a:pt x="13" y="48"/>
                </a:cubicBezTo>
                <a:cubicBezTo>
                  <a:pt x="13" y="52"/>
                  <a:pt x="13" y="52"/>
                  <a:pt x="13" y="52"/>
                </a:cubicBezTo>
                <a:cubicBezTo>
                  <a:pt x="0" y="52"/>
                  <a:pt x="0" y="52"/>
                  <a:pt x="0" y="52"/>
                </a:cubicBezTo>
                <a:cubicBezTo>
                  <a:pt x="0" y="17"/>
                  <a:pt x="0" y="17"/>
                  <a:pt x="0" y="17"/>
                </a:cubicBezTo>
                <a:cubicBezTo>
                  <a:pt x="13" y="17"/>
                  <a:pt x="13" y="17"/>
                  <a:pt x="13" y="17"/>
                </a:cubicBezTo>
                <a:cubicBezTo>
                  <a:pt x="13" y="23"/>
                  <a:pt x="13" y="23"/>
                  <a:pt x="13" y="23"/>
                </a:cubicBezTo>
                <a:cubicBezTo>
                  <a:pt x="18" y="22"/>
                  <a:pt x="18" y="22"/>
                  <a:pt x="18" y="22"/>
                </a:cubicBezTo>
                <a:cubicBezTo>
                  <a:pt x="40" y="0"/>
                  <a:pt x="40" y="0"/>
                  <a:pt x="40" y="0"/>
                </a:cubicBezTo>
                <a:cubicBezTo>
                  <a:pt x="51" y="8"/>
                  <a:pt x="41" y="15"/>
                  <a:pt x="34" y="21"/>
                </a:cubicBezTo>
                <a:lnTo>
                  <a:pt x="53" y="20"/>
                </a:lnTo>
                <a:close/>
              </a:path>
            </a:pathLst>
          </a:custGeom>
          <a:solidFill>
            <a:srgbClr val="248C9C">
              <a:alpha val="100000"/>
            </a:srgbClr>
          </a:solidFill>
          <a:ln w="9525">
            <a:noFill/>
          </a:ln>
        </p:spPr>
        <p:txBody>
          <a:bodyPr/>
          <a:lstStyle/>
          <a:p>
            <a:endParaRPr lang="zh-CN" altLang="en-US"/>
          </a:p>
        </p:txBody>
      </p:sp>
      <p:sp>
        <p:nvSpPr>
          <p:cNvPr id="112656" name="Freeform 28"/>
          <p:cNvSpPr>
            <a:spLocks noEditPoints="1"/>
          </p:cNvSpPr>
          <p:nvPr/>
        </p:nvSpPr>
        <p:spPr>
          <a:xfrm>
            <a:off x="5243513" y="2054225"/>
            <a:ext cx="355600" cy="325438"/>
          </a:xfrm>
          <a:custGeom>
            <a:avLst/>
            <a:gdLst>
              <a:gd name="txL" fmla="*/ 0 w 64"/>
              <a:gd name="txT" fmla="*/ 0 h 44"/>
              <a:gd name="txR" fmla="*/ 64 w 64"/>
              <a:gd name="txB" fmla="*/ 44 h 44"/>
            </a:gdLst>
            <a:ahLst/>
            <a:cxnLst>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64" h="44">
                <a:moveTo>
                  <a:pt x="8" y="0"/>
                </a:moveTo>
                <a:cubicBezTo>
                  <a:pt x="39" y="0"/>
                  <a:pt x="39" y="0"/>
                  <a:pt x="39" y="0"/>
                </a:cubicBezTo>
                <a:cubicBezTo>
                  <a:pt x="43" y="0"/>
                  <a:pt x="47" y="3"/>
                  <a:pt x="47" y="8"/>
                </a:cubicBezTo>
                <a:cubicBezTo>
                  <a:pt x="47" y="22"/>
                  <a:pt x="47" y="22"/>
                  <a:pt x="47" y="22"/>
                </a:cubicBezTo>
                <a:cubicBezTo>
                  <a:pt x="47" y="27"/>
                  <a:pt x="43" y="30"/>
                  <a:pt x="39" y="30"/>
                </a:cubicBezTo>
                <a:cubicBezTo>
                  <a:pt x="16" y="30"/>
                  <a:pt x="16" y="30"/>
                  <a:pt x="16" y="30"/>
                </a:cubicBezTo>
                <a:cubicBezTo>
                  <a:pt x="9" y="37"/>
                  <a:pt x="9" y="37"/>
                  <a:pt x="9" y="37"/>
                </a:cubicBezTo>
                <a:cubicBezTo>
                  <a:pt x="9" y="30"/>
                  <a:pt x="9" y="30"/>
                  <a:pt x="9" y="30"/>
                </a:cubicBezTo>
                <a:cubicBezTo>
                  <a:pt x="8" y="30"/>
                  <a:pt x="8" y="30"/>
                  <a:pt x="8" y="30"/>
                </a:cubicBezTo>
                <a:cubicBezTo>
                  <a:pt x="4" y="30"/>
                  <a:pt x="0" y="27"/>
                  <a:pt x="0" y="22"/>
                </a:cubicBezTo>
                <a:cubicBezTo>
                  <a:pt x="0" y="8"/>
                  <a:pt x="0" y="8"/>
                  <a:pt x="0" y="8"/>
                </a:cubicBezTo>
                <a:cubicBezTo>
                  <a:pt x="0" y="3"/>
                  <a:pt x="4" y="0"/>
                  <a:pt x="8" y="0"/>
                </a:cubicBezTo>
                <a:close/>
                <a:moveTo>
                  <a:pt x="56" y="7"/>
                </a:moveTo>
                <a:cubicBezTo>
                  <a:pt x="50" y="7"/>
                  <a:pt x="50" y="7"/>
                  <a:pt x="50" y="7"/>
                </a:cubicBezTo>
                <a:cubicBezTo>
                  <a:pt x="50" y="8"/>
                  <a:pt x="50" y="8"/>
                  <a:pt x="50" y="9"/>
                </a:cubicBezTo>
                <a:cubicBezTo>
                  <a:pt x="50" y="24"/>
                  <a:pt x="50" y="24"/>
                  <a:pt x="50" y="24"/>
                </a:cubicBezTo>
                <a:cubicBezTo>
                  <a:pt x="50" y="30"/>
                  <a:pt x="45" y="35"/>
                  <a:pt x="39" y="35"/>
                </a:cubicBezTo>
                <a:cubicBezTo>
                  <a:pt x="19" y="35"/>
                  <a:pt x="19" y="35"/>
                  <a:pt x="19" y="35"/>
                </a:cubicBezTo>
                <a:cubicBezTo>
                  <a:pt x="21" y="37"/>
                  <a:pt x="23" y="38"/>
                  <a:pt x="26" y="38"/>
                </a:cubicBezTo>
                <a:cubicBezTo>
                  <a:pt x="49" y="38"/>
                  <a:pt x="49" y="38"/>
                  <a:pt x="49" y="38"/>
                </a:cubicBezTo>
                <a:cubicBezTo>
                  <a:pt x="55" y="44"/>
                  <a:pt x="55" y="44"/>
                  <a:pt x="55" y="44"/>
                </a:cubicBezTo>
                <a:cubicBezTo>
                  <a:pt x="55" y="38"/>
                  <a:pt x="55" y="38"/>
                  <a:pt x="55" y="38"/>
                </a:cubicBezTo>
                <a:cubicBezTo>
                  <a:pt x="56" y="38"/>
                  <a:pt x="56" y="38"/>
                  <a:pt x="56" y="38"/>
                </a:cubicBezTo>
                <a:cubicBezTo>
                  <a:pt x="61" y="38"/>
                  <a:pt x="64" y="34"/>
                  <a:pt x="64" y="30"/>
                </a:cubicBezTo>
                <a:cubicBezTo>
                  <a:pt x="64" y="15"/>
                  <a:pt x="64" y="15"/>
                  <a:pt x="64" y="15"/>
                </a:cubicBezTo>
                <a:cubicBezTo>
                  <a:pt x="64" y="11"/>
                  <a:pt x="61" y="7"/>
                  <a:pt x="56" y="7"/>
                </a:cubicBezTo>
                <a:close/>
              </a:path>
            </a:pathLst>
          </a:custGeom>
          <a:solidFill>
            <a:srgbClr val="248C9C">
              <a:alpha val="100000"/>
            </a:srgbClr>
          </a:solidFill>
          <a:ln w="9525">
            <a:noFill/>
          </a:ln>
        </p:spPr>
        <p:txBody>
          <a:bodyPr/>
          <a:lstStyle/>
          <a:p>
            <a:endParaRPr lang="zh-CN" altLang="en-US"/>
          </a:p>
        </p:txBody>
      </p:sp>
      <p:sp>
        <p:nvSpPr>
          <p:cNvPr id="112657" name="TextBox 1"/>
          <p:cNvSpPr txBox="1"/>
          <p:nvPr/>
        </p:nvSpPr>
        <p:spPr>
          <a:xfrm>
            <a:off x="889000" y="863600"/>
            <a:ext cx="1827213" cy="584200"/>
          </a:xfrm>
          <a:prstGeom prst="rect">
            <a:avLst/>
          </a:prstGeom>
          <a:noFill/>
          <a:ln w="9525">
            <a:noFill/>
          </a:ln>
        </p:spPr>
        <p:txBody>
          <a:bodyPr wrap="none">
            <a:spAutoFit/>
          </a:bodyPr>
          <a:lstStyle/>
          <a:p>
            <a:r>
              <a:rPr lang="zh-CN" altLang="en-US" sz="3200" dirty="0">
                <a:latin typeface="Arial" panose="020B0604020202020204" pitchFamily="34" charset="0"/>
                <a:sym typeface="+mn-lt"/>
              </a:rPr>
              <a:t>小农经济</a:t>
            </a:r>
          </a:p>
        </p:txBody>
      </p:sp>
      <p:sp>
        <p:nvSpPr>
          <p:cNvPr id="112658" name="燕尾形 21"/>
          <p:cNvSpPr/>
          <p:nvPr/>
        </p:nvSpPr>
        <p:spPr>
          <a:xfrm>
            <a:off x="255588" y="963613"/>
            <a:ext cx="277812" cy="407987"/>
          </a:xfrm>
          <a:prstGeom prst="chevron">
            <a:avLst>
              <a:gd name="adj" fmla="val 59097"/>
            </a:avLst>
          </a:prstGeom>
          <a:solidFill>
            <a:srgbClr val="FF0000"/>
          </a:solidFill>
          <a:ln w="9525">
            <a:noFill/>
          </a:ln>
        </p:spPr>
        <p:txBody>
          <a:bodyPr anchor="ctr"/>
          <a:lstStyle/>
          <a:p>
            <a:pPr algn="ctr"/>
            <a:endParaRPr lang="zh-CN" altLang="en-US" dirty="0">
              <a:latin typeface="Arial" panose="020B0604020202020204" pitchFamily="34" charset="0"/>
              <a:sym typeface="+mn-lt"/>
            </a:endParaRPr>
          </a:p>
        </p:txBody>
      </p:sp>
      <p:sp>
        <p:nvSpPr>
          <p:cNvPr id="112659" name="燕尾形 22"/>
          <p:cNvSpPr/>
          <p:nvPr/>
        </p:nvSpPr>
        <p:spPr>
          <a:xfrm>
            <a:off x="533400" y="963613"/>
            <a:ext cx="277813" cy="407987"/>
          </a:xfrm>
          <a:prstGeom prst="chevron">
            <a:avLst>
              <a:gd name="adj" fmla="val 59097"/>
            </a:avLst>
          </a:prstGeom>
          <a:solidFill>
            <a:srgbClr val="FF0000"/>
          </a:solidFill>
          <a:ln w="9525">
            <a:noFill/>
          </a:ln>
        </p:spPr>
        <p:txBody>
          <a:bodyPr anchor="ctr"/>
          <a:lstStyle/>
          <a:p>
            <a:pPr algn="ctr"/>
            <a:endParaRPr lang="zh-CN" altLang="en-US" dirty="0">
              <a:solidFill>
                <a:srgbClr val="000000"/>
              </a:solidFill>
              <a:latin typeface="Arial" panose="020B0604020202020204" pitchFamily="34" charset="0"/>
              <a:sym typeface="+mn-lt"/>
            </a:endParaRPr>
          </a:p>
        </p:txBody>
      </p:sp>
      <p:sp>
        <p:nvSpPr>
          <p:cNvPr id="112660" name="文本框 13"/>
          <p:cNvSpPr txBox="1"/>
          <p:nvPr/>
        </p:nvSpPr>
        <p:spPr>
          <a:xfrm>
            <a:off x="4894263" y="2387600"/>
            <a:ext cx="1231900" cy="461963"/>
          </a:xfrm>
          <a:prstGeom prst="rect">
            <a:avLst/>
          </a:prstGeom>
          <a:noFill/>
          <a:ln w="9525">
            <a:noFill/>
          </a:ln>
        </p:spPr>
        <p:txBody>
          <a:bodyPr>
            <a:spAutoFit/>
          </a:bodyPr>
          <a:lstStyle/>
          <a:p>
            <a:r>
              <a:rPr lang="zh-CN" altLang="en-US" sz="2400" b="1" dirty="0">
                <a:solidFill>
                  <a:srgbClr val="404040"/>
                </a:solidFill>
                <a:latin typeface="Arial" panose="020B0604020202020204" pitchFamily="34" charset="0"/>
                <a:sym typeface="+mn-lt"/>
              </a:rPr>
              <a:t>时空性</a:t>
            </a:r>
          </a:p>
        </p:txBody>
      </p:sp>
      <p:sp>
        <p:nvSpPr>
          <p:cNvPr id="112661" name="文本框 23"/>
          <p:cNvSpPr txBox="1"/>
          <p:nvPr/>
        </p:nvSpPr>
        <p:spPr>
          <a:xfrm>
            <a:off x="5440363" y="3860800"/>
            <a:ext cx="1112837" cy="461963"/>
          </a:xfrm>
          <a:prstGeom prst="rect">
            <a:avLst/>
          </a:prstGeom>
          <a:noFill/>
          <a:ln w="9525">
            <a:noFill/>
          </a:ln>
        </p:spPr>
        <p:txBody>
          <a:bodyPr wrap="none">
            <a:spAutoFit/>
          </a:bodyPr>
          <a:lstStyle/>
          <a:p>
            <a:r>
              <a:rPr lang="zh-CN" altLang="en-US" sz="2400" b="1" dirty="0">
                <a:solidFill>
                  <a:srgbClr val="404040"/>
                </a:solidFill>
                <a:latin typeface="Arial" panose="020B0604020202020204" pitchFamily="34" charset="0"/>
                <a:sym typeface="+mn-lt"/>
              </a:rPr>
              <a:t>历时性</a:t>
            </a:r>
          </a:p>
        </p:txBody>
      </p:sp>
      <p:sp>
        <p:nvSpPr>
          <p:cNvPr id="112662" name="文本框 24"/>
          <p:cNvSpPr txBox="1"/>
          <p:nvPr/>
        </p:nvSpPr>
        <p:spPr>
          <a:xfrm>
            <a:off x="4876800" y="5257800"/>
            <a:ext cx="1112838" cy="461963"/>
          </a:xfrm>
          <a:prstGeom prst="rect">
            <a:avLst/>
          </a:prstGeom>
          <a:noFill/>
          <a:ln w="9525">
            <a:noFill/>
          </a:ln>
        </p:spPr>
        <p:txBody>
          <a:bodyPr wrap="none">
            <a:spAutoFit/>
          </a:bodyPr>
          <a:lstStyle/>
          <a:p>
            <a:r>
              <a:rPr lang="zh-CN" altLang="en-US" sz="2400" b="1" dirty="0">
                <a:solidFill>
                  <a:srgbClr val="404040"/>
                </a:solidFill>
                <a:latin typeface="Arial" panose="020B0604020202020204" pitchFamily="34" charset="0"/>
                <a:sym typeface="+mn-lt"/>
              </a:rPr>
              <a:t>共时性</a:t>
            </a:r>
          </a:p>
        </p:txBody>
      </p:sp>
      <p:cxnSp>
        <p:nvCxnSpPr>
          <p:cNvPr id="26" name="直接连接符​​ 6"/>
          <p:cNvCxnSpPr/>
          <p:nvPr/>
        </p:nvCxnSpPr>
        <p:spPr>
          <a:xfrm flipV="1">
            <a:off x="3228975" y="3959225"/>
            <a:ext cx="2181225" cy="3175"/>
          </a:xfrm>
          <a:prstGeom prst="line">
            <a:avLst/>
          </a:prstGeom>
          <a:ln w="28575" cap="flat" cmpd="sng">
            <a:solidFill>
              <a:schemeClr val="accent3"/>
            </a:solidFill>
            <a:prstDash val="dash"/>
            <a:headEnd type="none" w="med" len="med"/>
            <a:tailEnd type="none" w="med" len="med"/>
          </a:ln>
        </p:spPr>
      </p:cxnSp>
      <p:sp>
        <p:nvSpPr>
          <p:cNvPr id="112664" name="矩形​​ 9"/>
          <p:cNvSpPr/>
          <p:nvPr/>
        </p:nvSpPr>
        <p:spPr>
          <a:xfrm>
            <a:off x="152400" y="3124200"/>
            <a:ext cx="3079750" cy="1366838"/>
          </a:xfrm>
          <a:prstGeom prst="rect">
            <a:avLst/>
          </a:prstGeom>
          <a:solidFill>
            <a:schemeClr val="bg1">
              <a:alpha val="92940"/>
            </a:schemeClr>
          </a:solidFill>
          <a:ln w="9525">
            <a:noFill/>
          </a:ln>
          <a:effectLst>
            <a:outerShdw dist="38100" dir="2699999" algn="ctr" rotWithShape="0">
              <a:srgbClr val="000000">
                <a:alpha val="39000"/>
              </a:srgbClr>
            </a:outerShdw>
          </a:effectLst>
        </p:spPr>
        <p:txBody>
          <a:bodyPr anchor="ctr"/>
          <a:lstStyle/>
          <a:p>
            <a:pPr algn="ctr"/>
            <a:r>
              <a:rPr lang="zh-CN" altLang="en-US" sz="2400" b="1" dirty="0">
                <a:latin typeface="Arial" panose="020B0604020202020204" pitchFamily="34" charset="0"/>
                <a:sym typeface="+mn-lt"/>
              </a:rPr>
              <a:t>封建社会</a:t>
            </a:r>
            <a:r>
              <a:rPr lang="en-US" altLang="zh-CN" sz="2400" b="1" dirty="0">
                <a:latin typeface="Arial" panose="020B0604020202020204" pitchFamily="34" charset="0"/>
                <a:sym typeface="+mn-lt"/>
              </a:rPr>
              <a:t>—</a:t>
            </a:r>
            <a:r>
              <a:rPr lang="zh-CN" altLang="en-US" sz="2400" b="1" dirty="0">
                <a:latin typeface="Arial" panose="020B0604020202020204" pitchFamily="34" charset="0"/>
                <a:sym typeface="+mn-lt"/>
              </a:rPr>
              <a:t>社会主义过渡时期</a:t>
            </a:r>
            <a:r>
              <a:rPr lang="en-US" altLang="zh-CN" sz="2400" b="1" dirty="0">
                <a:latin typeface="Arial" panose="020B0604020202020204" pitchFamily="34" charset="0"/>
                <a:sym typeface="+mn-lt"/>
              </a:rPr>
              <a:t>—1956--1978 —</a:t>
            </a:r>
            <a:r>
              <a:rPr lang="zh-CN" altLang="en-US" sz="2400" b="1" dirty="0">
                <a:latin typeface="Arial" panose="020B0604020202020204" pitchFamily="34" charset="0"/>
                <a:sym typeface="+mn-lt"/>
              </a:rPr>
              <a:t>改革开放后</a:t>
            </a:r>
          </a:p>
        </p:txBody>
      </p:sp>
      <p:cxnSp>
        <p:nvCxnSpPr>
          <p:cNvPr id="28" name="直接连接符​​ 6"/>
          <p:cNvCxnSpPr/>
          <p:nvPr/>
        </p:nvCxnSpPr>
        <p:spPr>
          <a:xfrm flipV="1">
            <a:off x="2619375" y="5483225"/>
            <a:ext cx="2181225" cy="3175"/>
          </a:xfrm>
          <a:prstGeom prst="line">
            <a:avLst/>
          </a:prstGeom>
          <a:ln w="28575" cap="flat" cmpd="sng">
            <a:solidFill>
              <a:schemeClr val="accent3"/>
            </a:solidFill>
            <a:prstDash val="dash"/>
            <a:headEnd type="none" w="med" len="med"/>
            <a:tailEnd type="none" w="med" len="med"/>
          </a:ln>
        </p:spPr>
      </p:cxnSp>
      <p:sp>
        <p:nvSpPr>
          <p:cNvPr id="112666" name="矩形​​ 9"/>
          <p:cNvSpPr/>
          <p:nvPr/>
        </p:nvSpPr>
        <p:spPr>
          <a:xfrm>
            <a:off x="198438" y="4800600"/>
            <a:ext cx="3078162" cy="1366838"/>
          </a:xfrm>
          <a:prstGeom prst="rect">
            <a:avLst/>
          </a:prstGeom>
          <a:solidFill>
            <a:schemeClr val="bg1">
              <a:alpha val="92940"/>
            </a:schemeClr>
          </a:solidFill>
          <a:ln w="9525">
            <a:noFill/>
          </a:ln>
          <a:effectLst>
            <a:outerShdw dist="38100" dir="2699999" algn="ctr" rotWithShape="0">
              <a:srgbClr val="000000">
                <a:alpha val="39000"/>
              </a:srgbClr>
            </a:outerShdw>
          </a:effectLst>
        </p:spPr>
        <p:txBody>
          <a:bodyPr anchor="ctr"/>
          <a:lstStyle/>
          <a:p>
            <a:pPr algn="ctr"/>
            <a:r>
              <a:rPr lang="zh-CN" altLang="en-US" sz="2400" b="1" dirty="0">
                <a:latin typeface="Arial" panose="020B0604020202020204" pitchFamily="34" charset="0"/>
                <a:sym typeface="+mn-lt"/>
              </a:rPr>
              <a:t>小农经济每个时期相应的制度</a:t>
            </a:r>
          </a:p>
        </p:txBody>
      </p:sp>
      <p:sp>
        <p:nvSpPr>
          <p:cNvPr id="112667" name="矩形 26"/>
          <p:cNvSpPr/>
          <p:nvPr/>
        </p:nvSpPr>
        <p:spPr>
          <a:xfrm>
            <a:off x="152400" y="106363"/>
            <a:ext cx="4857750" cy="579437"/>
          </a:xfrm>
          <a:prstGeom prst="rect">
            <a:avLst/>
          </a:prstGeom>
          <a:noFill/>
          <a:ln w="9525">
            <a:noFill/>
          </a:ln>
        </p:spPr>
        <p:txBody>
          <a:bodyPr wrap="none">
            <a:spAutoFit/>
          </a:bodyPr>
          <a:lstStyle/>
          <a:p>
            <a:r>
              <a:rPr lang="en-US" altLang="zh-CN" sz="3200" dirty="0">
                <a:latin typeface="黑体" panose="02010609060101010101" pitchFamily="49" charset="-122"/>
                <a:ea typeface="黑体" panose="02010609060101010101" pitchFamily="49" charset="-122"/>
              </a:rPr>
              <a:t>2</a:t>
            </a:r>
            <a:r>
              <a:rPr lang="zh-CN" altLang="en-US" sz="3200" dirty="0">
                <a:latin typeface="黑体" panose="02010609060101010101" pitchFamily="49" charset="-122"/>
                <a:ea typeface="黑体" panose="02010609060101010101" pitchFamily="49" charset="-122"/>
              </a:rPr>
              <a:t>、清晰透彻解读</a:t>
            </a:r>
            <a:r>
              <a:rPr lang="zh-CN" altLang="en-US" sz="3200" dirty="0">
                <a:solidFill>
                  <a:srgbClr val="0000FF"/>
                </a:solidFill>
                <a:latin typeface="黑体" panose="02010609060101010101" pitchFamily="49" charset="-122"/>
                <a:ea typeface="黑体" panose="02010609060101010101" pitchFamily="49" charset="-122"/>
              </a:rPr>
              <a:t>核心概念</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Freeform 5"/>
          <p:cNvSpPr/>
          <p:nvPr/>
        </p:nvSpPr>
        <p:spPr>
          <a:xfrm>
            <a:off x="4048125" y="1327150"/>
            <a:ext cx="2139950" cy="2193925"/>
          </a:xfrm>
          <a:custGeom>
            <a:avLst/>
            <a:gdLst>
              <a:gd name="txL" fmla="*/ 0 w 1142"/>
              <a:gd name="txT" fmla="*/ 0 h 903"/>
              <a:gd name="txR" fmla="*/ 1142 w 1142"/>
              <a:gd name="txB" fmla="*/ 903 h 903"/>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142" h="903">
                <a:moveTo>
                  <a:pt x="95" y="902"/>
                </a:moveTo>
                <a:lnTo>
                  <a:pt x="100" y="885"/>
                </a:lnTo>
                <a:lnTo>
                  <a:pt x="109" y="869"/>
                </a:lnTo>
                <a:lnTo>
                  <a:pt x="120" y="852"/>
                </a:lnTo>
                <a:lnTo>
                  <a:pt x="134" y="837"/>
                </a:lnTo>
                <a:lnTo>
                  <a:pt x="151" y="822"/>
                </a:lnTo>
                <a:lnTo>
                  <a:pt x="170" y="807"/>
                </a:lnTo>
                <a:lnTo>
                  <a:pt x="192" y="793"/>
                </a:lnTo>
                <a:lnTo>
                  <a:pt x="215" y="782"/>
                </a:lnTo>
                <a:lnTo>
                  <a:pt x="240" y="771"/>
                </a:lnTo>
                <a:lnTo>
                  <a:pt x="267" y="761"/>
                </a:lnTo>
                <a:lnTo>
                  <a:pt x="919" y="704"/>
                </a:lnTo>
                <a:lnTo>
                  <a:pt x="929" y="702"/>
                </a:lnTo>
                <a:lnTo>
                  <a:pt x="939" y="699"/>
                </a:lnTo>
                <a:lnTo>
                  <a:pt x="956" y="900"/>
                </a:lnTo>
                <a:lnTo>
                  <a:pt x="1141" y="430"/>
                </a:lnTo>
                <a:lnTo>
                  <a:pt x="877" y="0"/>
                </a:lnTo>
                <a:lnTo>
                  <a:pt x="895" y="205"/>
                </a:lnTo>
                <a:lnTo>
                  <a:pt x="885" y="204"/>
                </a:lnTo>
                <a:lnTo>
                  <a:pt x="875" y="204"/>
                </a:lnTo>
                <a:lnTo>
                  <a:pt x="57" y="275"/>
                </a:lnTo>
                <a:lnTo>
                  <a:pt x="45" y="277"/>
                </a:lnTo>
                <a:lnTo>
                  <a:pt x="34" y="282"/>
                </a:lnTo>
                <a:lnTo>
                  <a:pt x="24" y="289"/>
                </a:lnTo>
                <a:lnTo>
                  <a:pt x="14" y="298"/>
                </a:lnTo>
                <a:lnTo>
                  <a:pt x="7" y="308"/>
                </a:lnTo>
                <a:lnTo>
                  <a:pt x="2" y="319"/>
                </a:lnTo>
                <a:lnTo>
                  <a:pt x="0" y="331"/>
                </a:lnTo>
                <a:lnTo>
                  <a:pt x="0" y="343"/>
                </a:lnTo>
                <a:lnTo>
                  <a:pt x="6" y="419"/>
                </a:lnTo>
                <a:lnTo>
                  <a:pt x="14" y="494"/>
                </a:lnTo>
                <a:lnTo>
                  <a:pt x="25" y="569"/>
                </a:lnTo>
                <a:lnTo>
                  <a:pt x="39" y="643"/>
                </a:lnTo>
                <a:lnTo>
                  <a:pt x="57" y="729"/>
                </a:lnTo>
                <a:lnTo>
                  <a:pt x="75" y="816"/>
                </a:lnTo>
                <a:lnTo>
                  <a:pt x="95" y="902"/>
                </a:lnTo>
              </a:path>
            </a:pathLst>
          </a:custGeom>
          <a:solidFill>
            <a:srgbClr val="FEFCA2">
              <a:alpha val="92940"/>
            </a:srgbClr>
          </a:solidFill>
          <a:ln w="9525">
            <a:noFill/>
          </a:ln>
          <a:effectLst>
            <a:outerShdw dist="38100" dir="2699999" algn="ctr" rotWithShape="0">
              <a:srgbClr val="000000">
                <a:alpha val="39000"/>
              </a:srgbClr>
            </a:outerShdw>
          </a:effectLst>
        </p:spPr>
        <p:txBody>
          <a:bodyPr/>
          <a:lstStyle/>
          <a:p>
            <a:endParaRPr lang="zh-CN" altLang="en-US"/>
          </a:p>
        </p:txBody>
      </p:sp>
      <p:sp>
        <p:nvSpPr>
          <p:cNvPr id="113667" name="TextBox 53"/>
          <p:cNvSpPr txBox="1"/>
          <p:nvPr/>
        </p:nvSpPr>
        <p:spPr>
          <a:xfrm rot="-189697">
            <a:off x="4144963" y="1955800"/>
            <a:ext cx="1881187" cy="1130300"/>
          </a:xfrm>
          <a:prstGeom prst="rect">
            <a:avLst/>
          </a:prstGeom>
          <a:noFill/>
          <a:ln w="9525">
            <a:noFill/>
          </a:ln>
        </p:spPr>
        <p:txBody>
          <a:bodyPr lIns="93296" tIns="46648" rIns="93296" bIns="46648">
            <a:spAutoFit/>
          </a:bodyPr>
          <a:lstStyle/>
          <a:p>
            <a:pPr algn="ctr" defTabSz="932180">
              <a:lnSpc>
                <a:spcPct val="150000"/>
              </a:lnSpc>
            </a:pPr>
            <a:r>
              <a:rPr lang="zh-CN" altLang="en-US" sz="2400" b="1" dirty="0">
                <a:solidFill>
                  <a:srgbClr val="404040"/>
                </a:solidFill>
                <a:latin typeface="Arial" panose="020B0604020202020204" pitchFamily="34" charset="0"/>
                <a:sym typeface="+mn-lt"/>
              </a:rPr>
              <a:t>专制主义</a:t>
            </a:r>
            <a:r>
              <a:rPr lang="en-US" altLang="zh-CN" sz="2400" b="1" dirty="0">
                <a:solidFill>
                  <a:srgbClr val="404040"/>
                </a:solidFill>
                <a:latin typeface="Arial" panose="020B0604020202020204" pitchFamily="34" charset="0"/>
                <a:sym typeface="+mn-lt"/>
              </a:rPr>
              <a:t/>
            </a:r>
            <a:br>
              <a:rPr lang="en-US" altLang="zh-CN" sz="2400" b="1" dirty="0">
                <a:solidFill>
                  <a:srgbClr val="404040"/>
                </a:solidFill>
                <a:latin typeface="Arial" panose="020B0604020202020204" pitchFamily="34" charset="0"/>
                <a:sym typeface="+mn-lt"/>
              </a:rPr>
            </a:br>
            <a:r>
              <a:rPr lang="zh-CN" altLang="en-US" sz="2400" b="1" dirty="0">
                <a:solidFill>
                  <a:srgbClr val="404040"/>
                </a:solidFill>
                <a:latin typeface="Arial" panose="020B0604020202020204" pitchFamily="34" charset="0"/>
                <a:sym typeface="+mn-lt"/>
              </a:rPr>
              <a:t>中央集权</a:t>
            </a:r>
          </a:p>
        </p:txBody>
      </p:sp>
      <p:sp>
        <p:nvSpPr>
          <p:cNvPr id="113668" name="Freeform 4"/>
          <p:cNvSpPr/>
          <p:nvPr/>
        </p:nvSpPr>
        <p:spPr>
          <a:xfrm>
            <a:off x="3956050" y="3249613"/>
            <a:ext cx="1682750" cy="2786062"/>
          </a:xfrm>
          <a:custGeom>
            <a:avLst/>
            <a:gdLst>
              <a:gd name="txL" fmla="*/ 0 w 898"/>
              <a:gd name="txT" fmla="*/ 0 h 1146"/>
              <a:gd name="txR" fmla="*/ 898 w 898"/>
              <a:gd name="txB" fmla="*/ 1146 h 1146"/>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Lst>
            <a:rect l="txL" t="txT" r="txR" b="txB"/>
            <a:pathLst>
              <a:path w="898" h="1146">
                <a:moveTo>
                  <a:pt x="286" y="0"/>
                </a:moveTo>
                <a:lnTo>
                  <a:pt x="297" y="6"/>
                </a:lnTo>
                <a:lnTo>
                  <a:pt x="308" y="14"/>
                </a:lnTo>
                <a:lnTo>
                  <a:pt x="319" y="25"/>
                </a:lnTo>
                <a:lnTo>
                  <a:pt x="330" y="38"/>
                </a:lnTo>
                <a:lnTo>
                  <a:pt x="339" y="53"/>
                </a:lnTo>
                <a:lnTo>
                  <a:pt x="348" y="67"/>
                </a:lnTo>
                <a:lnTo>
                  <a:pt x="356" y="85"/>
                </a:lnTo>
                <a:lnTo>
                  <a:pt x="362" y="101"/>
                </a:lnTo>
                <a:lnTo>
                  <a:pt x="367" y="118"/>
                </a:lnTo>
                <a:lnTo>
                  <a:pt x="370" y="135"/>
                </a:lnTo>
                <a:lnTo>
                  <a:pt x="371" y="151"/>
                </a:lnTo>
                <a:lnTo>
                  <a:pt x="371" y="166"/>
                </a:lnTo>
                <a:lnTo>
                  <a:pt x="197" y="842"/>
                </a:lnTo>
                <a:lnTo>
                  <a:pt x="196" y="853"/>
                </a:lnTo>
                <a:lnTo>
                  <a:pt x="195" y="862"/>
                </a:lnTo>
                <a:lnTo>
                  <a:pt x="0" y="810"/>
                </a:lnTo>
                <a:lnTo>
                  <a:pt x="379" y="1145"/>
                </a:lnTo>
                <a:lnTo>
                  <a:pt x="874" y="1044"/>
                </a:lnTo>
                <a:lnTo>
                  <a:pt x="674" y="990"/>
                </a:lnTo>
                <a:lnTo>
                  <a:pt x="679" y="982"/>
                </a:lnTo>
                <a:lnTo>
                  <a:pt x="682" y="972"/>
                </a:lnTo>
                <a:lnTo>
                  <a:pt x="895" y="180"/>
                </a:lnTo>
                <a:lnTo>
                  <a:pt x="897" y="168"/>
                </a:lnTo>
                <a:lnTo>
                  <a:pt x="897" y="156"/>
                </a:lnTo>
                <a:lnTo>
                  <a:pt x="894" y="143"/>
                </a:lnTo>
                <a:lnTo>
                  <a:pt x="889" y="132"/>
                </a:lnTo>
                <a:lnTo>
                  <a:pt x="881" y="122"/>
                </a:lnTo>
                <a:lnTo>
                  <a:pt x="873" y="114"/>
                </a:lnTo>
                <a:lnTo>
                  <a:pt x="862" y="107"/>
                </a:lnTo>
                <a:lnTo>
                  <a:pt x="851" y="103"/>
                </a:lnTo>
                <a:lnTo>
                  <a:pt x="800" y="86"/>
                </a:lnTo>
                <a:lnTo>
                  <a:pt x="750" y="72"/>
                </a:lnTo>
                <a:lnTo>
                  <a:pt x="698" y="60"/>
                </a:lnTo>
                <a:lnTo>
                  <a:pt x="646" y="50"/>
                </a:lnTo>
                <a:lnTo>
                  <a:pt x="594" y="43"/>
                </a:lnTo>
                <a:lnTo>
                  <a:pt x="286" y="0"/>
                </a:lnTo>
              </a:path>
            </a:pathLst>
          </a:custGeom>
          <a:solidFill>
            <a:srgbClr val="FFC000">
              <a:alpha val="92940"/>
            </a:srgbClr>
          </a:solidFill>
          <a:ln w="9525">
            <a:noFill/>
          </a:ln>
          <a:effectLst>
            <a:outerShdw dist="38100" dir="2699999" algn="ctr" rotWithShape="0">
              <a:srgbClr val="000000">
                <a:alpha val="39000"/>
              </a:srgbClr>
            </a:outerShdw>
          </a:effectLst>
        </p:spPr>
        <p:txBody>
          <a:bodyPr/>
          <a:lstStyle/>
          <a:p>
            <a:endParaRPr lang="zh-CN" altLang="en-US"/>
          </a:p>
        </p:txBody>
      </p:sp>
      <p:sp>
        <p:nvSpPr>
          <p:cNvPr id="113669" name="TextBox 53"/>
          <p:cNvSpPr txBox="1"/>
          <p:nvPr/>
        </p:nvSpPr>
        <p:spPr>
          <a:xfrm rot="-4707156">
            <a:off x="4276725" y="4464050"/>
            <a:ext cx="1446213" cy="649288"/>
          </a:xfrm>
          <a:prstGeom prst="rect">
            <a:avLst/>
          </a:prstGeom>
          <a:noFill/>
          <a:ln w="9525">
            <a:noFill/>
          </a:ln>
        </p:spPr>
        <p:txBody>
          <a:bodyPr lIns="93296" tIns="46648" rIns="93296" bIns="46648">
            <a:spAutoFit/>
          </a:bodyPr>
          <a:lstStyle/>
          <a:p>
            <a:pPr algn="ctr" defTabSz="932180">
              <a:lnSpc>
                <a:spcPct val="150000"/>
              </a:lnSpc>
            </a:pPr>
            <a:r>
              <a:rPr lang="zh-CN" altLang="en-US" sz="2400" b="1" dirty="0">
                <a:solidFill>
                  <a:srgbClr val="404040"/>
                </a:solidFill>
                <a:latin typeface="Arial" panose="020B0604020202020204" pitchFamily="34" charset="0"/>
                <a:sym typeface="+mn-lt"/>
              </a:rPr>
              <a:t>儒家思想</a:t>
            </a:r>
          </a:p>
        </p:txBody>
      </p:sp>
      <p:sp>
        <p:nvSpPr>
          <p:cNvPr id="113670" name="Freeform 6"/>
          <p:cNvSpPr/>
          <p:nvPr/>
        </p:nvSpPr>
        <p:spPr>
          <a:xfrm>
            <a:off x="2343150" y="2166938"/>
            <a:ext cx="2274888" cy="2655887"/>
          </a:xfrm>
          <a:custGeom>
            <a:avLst/>
            <a:gdLst>
              <a:gd name="txL" fmla="*/ 0 w 1214"/>
              <a:gd name="txT" fmla="*/ 0 h 1092"/>
              <a:gd name="txR" fmla="*/ 1214 w 1214"/>
              <a:gd name="txB" fmla="*/ 1092 h 1092"/>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214" h="1092">
                <a:moveTo>
                  <a:pt x="1213" y="609"/>
                </a:moveTo>
                <a:lnTo>
                  <a:pt x="1196" y="626"/>
                </a:lnTo>
                <a:lnTo>
                  <a:pt x="1178" y="640"/>
                </a:lnTo>
                <a:lnTo>
                  <a:pt x="1159" y="652"/>
                </a:lnTo>
                <a:lnTo>
                  <a:pt x="1138" y="661"/>
                </a:lnTo>
                <a:lnTo>
                  <a:pt x="1116" y="667"/>
                </a:lnTo>
                <a:lnTo>
                  <a:pt x="1099" y="666"/>
                </a:lnTo>
                <a:lnTo>
                  <a:pt x="1082" y="662"/>
                </a:lnTo>
                <a:lnTo>
                  <a:pt x="1065" y="656"/>
                </a:lnTo>
                <a:lnTo>
                  <a:pt x="1047" y="647"/>
                </a:lnTo>
                <a:lnTo>
                  <a:pt x="1029" y="636"/>
                </a:lnTo>
                <a:lnTo>
                  <a:pt x="1011" y="623"/>
                </a:lnTo>
                <a:lnTo>
                  <a:pt x="993" y="608"/>
                </a:lnTo>
                <a:lnTo>
                  <a:pt x="977" y="591"/>
                </a:lnTo>
                <a:lnTo>
                  <a:pt x="469" y="165"/>
                </a:lnTo>
                <a:lnTo>
                  <a:pt x="461" y="159"/>
                </a:lnTo>
                <a:lnTo>
                  <a:pt x="451" y="155"/>
                </a:lnTo>
                <a:lnTo>
                  <a:pt x="581" y="0"/>
                </a:lnTo>
                <a:lnTo>
                  <a:pt x="117" y="201"/>
                </a:lnTo>
                <a:lnTo>
                  <a:pt x="0" y="693"/>
                </a:lnTo>
                <a:lnTo>
                  <a:pt x="133" y="534"/>
                </a:lnTo>
                <a:lnTo>
                  <a:pt x="138" y="543"/>
                </a:lnTo>
                <a:lnTo>
                  <a:pt x="145" y="549"/>
                </a:lnTo>
                <a:lnTo>
                  <a:pt x="775" y="1077"/>
                </a:lnTo>
                <a:lnTo>
                  <a:pt x="785" y="1084"/>
                </a:lnTo>
                <a:lnTo>
                  <a:pt x="797" y="1089"/>
                </a:lnTo>
                <a:lnTo>
                  <a:pt x="808" y="1091"/>
                </a:lnTo>
                <a:lnTo>
                  <a:pt x="821" y="1091"/>
                </a:lnTo>
                <a:lnTo>
                  <a:pt x="833" y="1089"/>
                </a:lnTo>
                <a:lnTo>
                  <a:pt x="844" y="1085"/>
                </a:lnTo>
                <a:lnTo>
                  <a:pt x="855" y="1078"/>
                </a:lnTo>
                <a:lnTo>
                  <a:pt x="863" y="1069"/>
                </a:lnTo>
                <a:lnTo>
                  <a:pt x="1089" y="803"/>
                </a:lnTo>
                <a:lnTo>
                  <a:pt x="1108" y="778"/>
                </a:lnTo>
                <a:lnTo>
                  <a:pt x="1128" y="752"/>
                </a:lnTo>
                <a:lnTo>
                  <a:pt x="1146" y="724"/>
                </a:lnTo>
                <a:lnTo>
                  <a:pt x="1164" y="696"/>
                </a:lnTo>
                <a:lnTo>
                  <a:pt x="1182" y="667"/>
                </a:lnTo>
                <a:lnTo>
                  <a:pt x="1198" y="638"/>
                </a:lnTo>
                <a:lnTo>
                  <a:pt x="1213" y="609"/>
                </a:lnTo>
              </a:path>
            </a:pathLst>
          </a:custGeom>
          <a:solidFill>
            <a:srgbClr val="92CDD2">
              <a:alpha val="92940"/>
            </a:srgbClr>
          </a:solidFill>
          <a:ln w="9525">
            <a:noFill/>
          </a:ln>
          <a:effectLst>
            <a:outerShdw dist="38100" dir="2699999" algn="ctr" rotWithShape="0">
              <a:srgbClr val="000000">
                <a:alpha val="39000"/>
              </a:srgbClr>
            </a:outerShdw>
          </a:effectLst>
        </p:spPr>
        <p:txBody>
          <a:bodyPr/>
          <a:lstStyle/>
          <a:p>
            <a:endParaRPr lang="zh-CN" altLang="en-US"/>
          </a:p>
        </p:txBody>
      </p:sp>
      <p:sp>
        <p:nvSpPr>
          <p:cNvPr id="113671" name="TextBox 53"/>
          <p:cNvSpPr txBox="1"/>
          <p:nvPr/>
        </p:nvSpPr>
        <p:spPr>
          <a:xfrm rot="2410564">
            <a:off x="2752725" y="3387725"/>
            <a:ext cx="1497013" cy="576263"/>
          </a:xfrm>
          <a:prstGeom prst="rect">
            <a:avLst/>
          </a:prstGeom>
          <a:noFill/>
          <a:ln w="9525">
            <a:noFill/>
          </a:ln>
        </p:spPr>
        <p:txBody>
          <a:bodyPr lIns="93296" tIns="46648" rIns="93296" bIns="46648">
            <a:spAutoFit/>
          </a:bodyPr>
          <a:lstStyle/>
          <a:p>
            <a:pPr algn="ctr" defTabSz="932180">
              <a:lnSpc>
                <a:spcPct val="150000"/>
              </a:lnSpc>
            </a:pPr>
            <a:r>
              <a:rPr lang="zh-CN" altLang="en-US" sz="2400" b="1" dirty="0">
                <a:solidFill>
                  <a:srgbClr val="404040"/>
                </a:solidFill>
                <a:latin typeface="Arial" panose="020B0604020202020204" pitchFamily="34" charset="0"/>
                <a:sym typeface="+mn-lt"/>
              </a:rPr>
              <a:t>小农经济</a:t>
            </a:r>
          </a:p>
        </p:txBody>
      </p:sp>
      <p:pic>
        <p:nvPicPr>
          <p:cNvPr id="113672" name="椭圆 58"/>
          <p:cNvPicPr>
            <a:picLocks noChangeAspect="1"/>
          </p:cNvPicPr>
          <p:nvPr/>
        </p:nvPicPr>
        <p:blipFill>
          <a:blip r:embed="rId2"/>
          <a:stretch>
            <a:fillRect/>
          </a:stretch>
        </p:blipFill>
        <p:spPr>
          <a:xfrm>
            <a:off x="4206875" y="3236913"/>
            <a:ext cx="793750" cy="615950"/>
          </a:xfrm>
          <a:prstGeom prst="rect">
            <a:avLst/>
          </a:prstGeom>
          <a:noFill/>
          <a:ln w="9525">
            <a:noFill/>
          </a:ln>
        </p:spPr>
      </p:pic>
      <p:sp>
        <p:nvSpPr>
          <p:cNvPr id="113673" name="文本框 45"/>
          <p:cNvSpPr txBox="1"/>
          <p:nvPr/>
        </p:nvSpPr>
        <p:spPr>
          <a:xfrm>
            <a:off x="1265238" y="2130425"/>
            <a:ext cx="1187450" cy="1200150"/>
          </a:xfrm>
          <a:prstGeom prst="rect">
            <a:avLst/>
          </a:prstGeom>
          <a:noFill/>
          <a:ln w="9525">
            <a:noFill/>
          </a:ln>
        </p:spPr>
        <p:txBody>
          <a:bodyPr>
            <a:spAutoFit/>
          </a:bodyPr>
          <a:lstStyle/>
          <a:p>
            <a:pPr algn="ctr">
              <a:lnSpc>
                <a:spcPct val="150000"/>
              </a:lnSpc>
            </a:pPr>
            <a:r>
              <a:rPr lang="zh-CN" altLang="en-US" sz="1600" dirty="0">
                <a:solidFill>
                  <a:srgbClr val="FFFFFF"/>
                </a:solidFill>
                <a:latin typeface="Arial" panose="020B0604020202020204" pitchFamily="34" charset="0"/>
                <a:sym typeface="+mn-lt"/>
              </a:rPr>
              <a:t>请在此处输入你的文本</a:t>
            </a:r>
          </a:p>
        </p:txBody>
      </p:sp>
      <p:sp>
        <p:nvSpPr>
          <p:cNvPr id="113674" name="文本框 46"/>
          <p:cNvSpPr txBox="1"/>
          <p:nvPr/>
        </p:nvSpPr>
        <p:spPr>
          <a:xfrm>
            <a:off x="3168650" y="5654675"/>
            <a:ext cx="1187450" cy="1200150"/>
          </a:xfrm>
          <a:prstGeom prst="rect">
            <a:avLst/>
          </a:prstGeom>
          <a:noFill/>
          <a:ln w="9525">
            <a:noFill/>
          </a:ln>
        </p:spPr>
        <p:txBody>
          <a:bodyPr>
            <a:spAutoFit/>
          </a:bodyPr>
          <a:lstStyle/>
          <a:p>
            <a:pPr algn="ctr">
              <a:lnSpc>
                <a:spcPct val="150000"/>
              </a:lnSpc>
            </a:pPr>
            <a:r>
              <a:rPr lang="zh-CN" altLang="en-US" sz="1600" dirty="0">
                <a:solidFill>
                  <a:srgbClr val="FFFFFF"/>
                </a:solidFill>
                <a:latin typeface="Arial" panose="020B0604020202020204" pitchFamily="34" charset="0"/>
                <a:sym typeface="+mn-lt"/>
              </a:rPr>
              <a:t>请在此处输入你的文本</a:t>
            </a:r>
          </a:p>
        </p:txBody>
      </p:sp>
      <p:sp>
        <p:nvSpPr>
          <p:cNvPr id="113675" name="文本框 47"/>
          <p:cNvSpPr txBox="1"/>
          <p:nvPr/>
        </p:nvSpPr>
        <p:spPr>
          <a:xfrm>
            <a:off x="6170613" y="2054225"/>
            <a:ext cx="1187450" cy="1200150"/>
          </a:xfrm>
          <a:prstGeom prst="rect">
            <a:avLst/>
          </a:prstGeom>
          <a:noFill/>
          <a:ln w="9525">
            <a:noFill/>
          </a:ln>
        </p:spPr>
        <p:txBody>
          <a:bodyPr>
            <a:spAutoFit/>
          </a:bodyPr>
          <a:lstStyle/>
          <a:p>
            <a:pPr algn="ctr">
              <a:lnSpc>
                <a:spcPct val="150000"/>
              </a:lnSpc>
            </a:pPr>
            <a:r>
              <a:rPr lang="zh-CN" altLang="en-US" sz="1600" dirty="0">
                <a:solidFill>
                  <a:srgbClr val="FFFFFF"/>
                </a:solidFill>
                <a:latin typeface="Arial" panose="020B0604020202020204" pitchFamily="34" charset="0"/>
                <a:sym typeface="+mn-lt"/>
              </a:rPr>
              <a:t>请在此处输入你的文本</a:t>
            </a:r>
          </a:p>
        </p:txBody>
      </p:sp>
      <p:sp>
        <p:nvSpPr>
          <p:cNvPr id="113676" name="TextBox 1"/>
          <p:cNvSpPr txBox="1"/>
          <p:nvPr/>
        </p:nvSpPr>
        <p:spPr>
          <a:xfrm>
            <a:off x="889000" y="522288"/>
            <a:ext cx="3481388" cy="584200"/>
          </a:xfrm>
          <a:prstGeom prst="rect">
            <a:avLst/>
          </a:prstGeom>
          <a:noFill/>
          <a:ln w="9525">
            <a:noFill/>
          </a:ln>
        </p:spPr>
        <p:txBody>
          <a:bodyPr wrap="none">
            <a:spAutoFit/>
          </a:bodyPr>
          <a:lstStyle/>
          <a:p>
            <a:r>
              <a:rPr lang="zh-CN" altLang="en-US" sz="3200" b="1" dirty="0">
                <a:solidFill>
                  <a:srgbClr val="0000FF"/>
                </a:solidFill>
                <a:latin typeface="Arial" panose="020B0604020202020204" pitchFamily="34" charset="0"/>
                <a:sym typeface="+mn-lt"/>
              </a:rPr>
              <a:t>封建社会小农经济</a:t>
            </a:r>
          </a:p>
        </p:txBody>
      </p:sp>
      <p:sp>
        <p:nvSpPr>
          <p:cNvPr id="113677" name="燕尾形 17"/>
          <p:cNvSpPr/>
          <p:nvPr/>
        </p:nvSpPr>
        <p:spPr>
          <a:xfrm>
            <a:off x="306388" y="609600"/>
            <a:ext cx="277812" cy="407988"/>
          </a:xfrm>
          <a:prstGeom prst="chevron">
            <a:avLst>
              <a:gd name="adj" fmla="val 59097"/>
            </a:avLst>
          </a:prstGeom>
          <a:solidFill>
            <a:srgbClr val="FF0000"/>
          </a:solidFill>
          <a:ln w="9525">
            <a:noFill/>
          </a:ln>
        </p:spPr>
        <p:txBody>
          <a:bodyPr anchor="ctr"/>
          <a:lstStyle/>
          <a:p>
            <a:pPr algn="ctr"/>
            <a:endParaRPr lang="zh-CN" altLang="en-US" dirty="0">
              <a:latin typeface="Arial" panose="020B0604020202020204" pitchFamily="34" charset="0"/>
              <a:sym typeface="+mn-lt"/>
            </a:endParaRPr>
          </a:p>
        </p:txBody>
      </p:sp>
      <p:sp>
        <p:nvSpPr>
          <p:cNvPr id="113678" name="燕尾形 18"/>
          <p:cNvSpPr/>
          <p:nvPr/>
        </p:nvSpPr>
        <p:spPr>
          <a:xfrm>
            <a:off x="569913" y="609600"/>
            <a:ext cx="277812" cy="407988"/>
          </a:xfrm>
          <a:prstGeom prst="chevron">
            <a:avLst>
              <a:gd name="adj" fmla="val 59097"/>
            </a:avLst>
          </a:prstGeom>
          <a:solidFill>
            <a:srgbClr val="FF0000"/>
          </a:solidFill>
          <a:ln w="9525">
            <a:noFill/>
          </a:ln>
        </p:spPr>
        <p:txBody>
          <a:bodyPr anchor="ctr"/>
          <a:lstStyle/>
          <a:p>
            <a:pPr algn="ctr"/>
            <a:endParaRPr lang="zh-CN" altLang="en-US" dirty="0">
              <a:solidFill>
                <a:srgbClr val="000000"/>
              </a:solidFill>
              <a:latin typeface="Arial" panose="020B0604020202020204" pitchFamily="34" charset="0"/>
              <a:sym typeface="+mn-lt"/>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矩形 1"/>
          <p:cNvSpPr/>
          <p:nvPr/>
        </p:nvSpPr>
        <p:spPr>
          <a:xfrm>
            <a:off x="152400" y="1162050"/>
            <a:ext cx="8839200" cy="4400550"/>
          </a:xfrm>
          <a:prstGeom prst="rect">
            <a:avLst/>
          </a:prstGeom>
          <a:noFill/>
          <a:ln w="9525">
            <a:noFill/>
          </a:ln>
        </p:spPr>
        <p:txBody>
          <a:bodyPr>
            <a:spAutoFit/>
          </a:bodyPr>
          <a:lstStyle/>
          <a:p>
            <a:r>
              <a:rPr lang="zh-CN" altLang="en-US" sz="2800" b="1" dirty="0">
                <a:latin typeface="Arial" panose="020B0604020202020204" pitchFamily="34" charset="0"/>
              </a:rPr>
              <a:t>王家范在</a:t>
            </a:r>
            <a:r>
              <a:rPr lang="en-US" altLang="zh-CN" sz="2800" b="1" dirty="0">
                <a:latin typeface="Arial" panose="020B0604020202020204" pitchFamily="34" charset="0"/>
              </a:rPr>
              <a:t>《</a:t>
            </a:r>
            <a:r>
              <a:rPr lang="zh-CN" altLang="en-US" sz="2800" b="1" dirty="0">
                <a:latin typeface="Arial" panose="020B0604020202020204" pitchFamily="34" charset="0"/>
              </a:rPr>
              <a:t>中国历史通论</a:t>
            </a:r>
            <a:r>
              <a:rPr lang="en-US" altLang="zh-CN" sz="2800" b="1" dirty="0">
                <a:latin typeface="Arial" panose="020B0604020202020204" pitchFamily="34" charset="0"/>
              </a:rPr>
              <a:t>》</a:t>
            </a:r>
            <a:r>
              <a:rPr lang="zh-CN" altLang="en-US" sz="2800" b="1" dirty="0">
                <a:latin typeface="Arial" panose="020B0604020202020204" pitchFamily="34" charset="0"/>
              </a:rPr>
              <a:t>中说：“</a:t>
            </a:r>
            <a:r>
              <a:rPr lang="en-US" altLang="zh-CN" sz="2800" b="1" dirty="0">
                <a:latin typeface="Arial" panose="020B0604020202020204" pitchFamily="34" charset="0"/>
              </a:rPr>
              <a:t>(</a:t>
            </a:r>
            <a:r>
              <a:rPr lang="zh-CN" altLang="en-US" sz="2800" b="1" dirty="0">
                <a:latin typeface="Arial" panose="020B0604020202020204" pitchFamily="34" charset="0"/>
              </a:rPr>
              <a:t>中国政制</a:t>
            </a:r>
            <a:r>
              <a:rPr lang="en-US" altLang="zh-CN" sz="2800" b="1" dirty="0">
                <a:latin typeface="Arial" panose="020B0604020202020204" pitchFamily="34" charset="0"/>
              </a:rPr>
              <a:t>)</a:t>
            </a:r>
            <a:r>
              <a:rPr lang="zh-CN" altLang="en-US" sz="2800" b="1" dirty="0">
                <a:latin typeface="Arial" panose="020B0604020202020204" pitchFamily="34" charset="0"/>
              </a:rPr>
              <a:t>达臻‘文明’一途，实应归功于西周的创制</a:t>
            </a:r>
            <a:r>
              <a:rPr lang="en-US" altLang="zh-CN" sz="2800" b="1" dirty="0">
                <a:latin typeface="Arial" panose="020B0604020202020204" pitchFamily="34" charset="0"/>
              </a:rPr>
              <a:t>……</a:t>
            </a:r>
            <a:r>
              <a:rPr lang="zh-CN" altLang="en-US" sz="2800" b="1" dirty="0">
                <a:latin typeface="Arial" panose="020B0604020202020204" pitchFamily="34" charset="0"/>
              </a:rPr>
              <a:t>西周政治里显然有深厚的贵族色彩，而‘共主’名义下的地方分权体制</a:t>
            </a:r>
            <a:r>
              <a:rPr lang="en-US" altLang="zh-CN" sz="2800" b="1" dirty="0">
                <a:latin typeface="Arial" panose="020B0604020202020204" pitchFamily="34" charset="0"/>
              </a:rPr>
              <a:t>……</a:t>
            </a:r>
            <a:r>
              <a:rPr lang="zh-CN" altLang="en-US" sz="2800" b="1" dirty="0">
                <a:latin typeface="Arial" panose="020B0604020202020204" pitchFamily="34" charset="0"/>
              </a:rPr>
              <a:t>与秦以后一统的君主‘独制’格局泾渭分明。因此古贤多称周秦之间为‘天下一大变局’。”此处“天下一大变局”的本质内涵是</a:t>
            </a:r>
            <a:endParaRPr lang="zh-CN" altLang="en-US" sz="2800" dirty="0">
              <a:latin typeface="Arial" panose="020B0604020202020204" pitchFamily="34" charset="0"/>
            </a:endParaRPr>
          </a:p>
          <a:p>
            <a:r>
              <a:rPr lang="en-US" altLang="zh-CN" sz="2800" b="1" dirty="0">
                <a:latin typeface="Arial" panose="020B0604020202020204" pitchFamily="34" charset="0"/>
              </a:rPr>
              <a:t>A</a:t>
            </a:r>
            <a:r>
              <a:rPr lang="zh-CN" altLang="en-US" sz="2800" b="1" dirty="0">
                <a:latin typeface="Arial" panose="020B0604020202020204" pitchFamily="34" charset="0"/>
              </a:rPr>
              <a:t>．</a:t>
            </a:r>
            <a:r>
              <a:rPr lang="zh-CN" altLang="en-US" sz="2800" b="1" dirty="0">
                <a:solidFill>
                  <a:srgbClr val="0000FF"/>
                </a:solidFill>
                <a:latin typeface="Arial" panose="020B0604020202020204" pitchFamily="34" charset="0"/>
              </a:rPr>
              <a:t>“公天下”</a:t>
            </a:r>
            <a:r>
              <a:rPr lang="zh-CN" altLang="en-US" sz="2800" b="1" dirty="0">
                <a:latin typeface="Arial" panose="020B0604020202020204" pitchFamily="34" charset="0"/>
              </a:rPr>
              <a:t>到“家天下”的转变          </a:t>
            </a:r>
            <a:r>
              <a:rPr lang="en-US" altLang="zh-CN" sz="2800" b="1" dirty="0">
                <a:latin typeface="Arial" panose="020B0604020202020204" pitchFamily="34" charset="0"/>
              </a:rPr>
              <a:t/>
            </a:r>
            <a:br>
              <a:rPr lang="en-US" altLang="zh-CN" sz="2800" b="1" dirty="0">
                <a:latin typeface="Arial" panose="020B0604020202020204" pitchFamily="34" charset="0"/>
              </a:rPr>
            </a:br>
            <a:r>
              <a:rPr lang="en-US" altLang="zh-CN" sz="2800" b="1" dirty="0">
                <a:solidFill>
                  <a:srgbClr val="FF0000"/>
                </a:solidFill>
                <a:latin typeface="Arial" panose="020B0604020202020204" pitchFamily="34" charset="0"/>
              </a:rPr>
              <a:t>B</a:t>
            </a:r>
            <a:r>
              <a:rPr lang="zh-CN" altLang="en-US" sz="2800" b="1" dirty="0">
                <a:solidFill>
                  <a:srgbClr val="FF0000"/>
                </a:solidFill>
                <a:latin typeface="Arial" panose="020B0604020202020204" pitchFamily="34" charset="0"/>
              </a:rPr>
              <a:t>．贵族政治到官僚政治的转变</a:t>
            </a:r>
            <a:endParaRPr lang="zh-CN" altLang="en-US" sz="2800" dirty="0">
              <a:solidFill>
                <a:srgbClr val="FF0000"/>
              </a:solidFill>
              <a:latin typeface="Arial" panose="020B0604020202020204" pitchFamily="34" charset="0"/>
            </a:endParaRPr>
          </a:p>
          <a:p>
            <a:r>
              <a:rPr lang="en-US" altLang="zh-CN" sz="2800" b="1" dirty="0">
                <a:latin typeface="Arial" panose="020B0604020202020204" pitchFamily="34" charset="0"/>
              </a:rPr>
              <a:t>C</a:t>
            </a:r>
            <a:r>
              <a:rPr lang="zh-CN" altLang="en-US" sz="2800" b="1" dirty="0">
                <a:latin typeface="Arial" panose="020B0604020202020204" pitchFamily="34" charset="0"/>
              </a:rPr>
              <a:t>．分封制向郡县制的转变                        </a:t>
            </a:r>
            <a:r>
              <a:rPr lang="en-US" altLang="zh-CN" sz="2800" b="1" dirty="0">
                <a:latin typeface="Arial" panose="020B0604020202020204" pitchFamily="34" charset="0"/>
              </a:rPr>
              <a:t/>
            </a:r>
            <a:br>
              <a:rPr lang="en-US" altLang="zh-CN" sz="2800" b="1" dirty="0">
                <a:latin typeface="Arial" panose="020B0604020202020204" pitchFamily="34" charset="0"/>
              </a:rPr>
            </a:br>
            <a:r>
              <a:rPr lang="en-US" altLang="zh-CN" sz="2800" b="1" dirty="0">
                <a:latin typeface="Arial" panose="020B0604020202020204" pitchFamily="34" charset="0"/>
              </a:rPr>
              <a:t>D</a:t>
            </a:r>
            <a:r>
              <a:rPr lang="zh-CN" altLang="en-US" sz="2800" b="1" dirty="0">
                <a:latin typeface="Arial" panose="020B0604020202020204" pitchFamily="34" charset="0"/>
              </a:rPr>
              <a:t>．君主专制取代了宗法制</a:t>
            </a:r>
            <a:endParaRPr lang="zh-CN" altLang="en-US" sz="2800" dirty="0">
              <a:latin typeface="Arial" panose="020B0604020202020204" pitchFamily="34" charset="0"/>
            </a:endParaRPr>
          </a:p>
        </p:txBody>
      </p:sp>
      <p:sp>
        <p:nvSpPr>
          <p:cNvPr id="2" name="TextBox 1"/>
          <p:cNvSpPr txBox="1"/>
          <p:nvPr/>
        </p:nvSpPr>
        <p:spPr>
          <a:xfrm>
            <a:off x="762000" y="5800725"/>
            <a:ext cx="6629400" cy="523875"/>
          </a:xfrm>
          <a:prstGeom prst="rect">
            <a:avLst/>
          </a:prstGeom>
          <a:solidFill>
            <a:srgbClr val="FFFF00"/>
          </a:solidFill>
          <a:ln w="9525">
            <a:noFill/>
          </a:ln>
        </p:spPr>
        <p:txBody>
          <a:bodyPr>
            <a:spAutoFit/>
          </a:bodyPr>
          <a:lstStyle/>
          <a:p>
            <a:r>
              <a:rPr lang="zh-CN" altLang="en-US" sz="2800" b="1" dirty="0">
                <a:latin typeface="Arial" panose="020B0604020202020204" pitchFamily="34" charset="0"/>
              </a:rPr>
              <a:t>“公天下”</a:t>
            </a:r>
            <a:r>
              <a:rPr lang="en-US" altLang="zh-CN" sz="2800" b="1" dirty="0">
                <a:latin typeface="Arial" panose="020B0604020202020204" pitchFamily="34" charset="0"/>
              </a:rPr>
              <a:t>—  </a:t>
            </a:r>
            <a:r>
              <a:rPr lang="zh-CN" altLang="en-US" sz="2800" b="1" dirty="0">
                <a:latin typeface="Arial" panose="020B0604020202020204" pitchFamily="34" charset="0"/>
              </a:rPr>
              <a:t>原始社会的禅让制</a:t>
            </a:r>
          </a:p>
        </p:txBody>
      </p:sp>
      <p:sp>
        <p:nvSpPr>
          <p:cNvPr id="116740" name="矩形 2"/>
          <p:cNvSpPr/>
          <p:nvPr/>
        </p:nvSpPr>
        <p:spPr>
          <a:xfrm>
            <a:off x="76200" y="182563"/>
            <a:ext cx="4857750" cy="579437"/>
          </a:xfrm>
          <a:prstGeom prst="rect">
            <a:avLst/>
          </a:prstGeom>
          <a:noFill/>
          <a:ln w="9525">
            <a:noFill/>
          </a:ln>
        </p:spPr>
        <p:txBody>
          <a:bodyPr wrap="none">
            <a:spAutoFit/>
          </a:bodyPr>
          <a:lstStyle/>
          <a:p>
            <a:r>
              <a:rPr lang="en-US" altLang="zh-CN" sz="3200" dirty="0">
                <a:latin typeface="黑体" panose="02010609060101010101" pitchFamily="49" charset="-122"/>
                <a:ea typeface="黑体" panose="02010609060101010101" pitchFamily="49" charset="-122"/>
              </a:rPr>
              <a:t>2</a:t>
            </a:r>
            <a:r>
              <a:rPr lang="zh-CN" altLang="en-US" sz="3200" dirty="0">
                <a:latin typeface="黑体" panose="02010609060101010101" pitchFamily="49" charset="-122"/>
                <a:ea typeface="黑体" panose="02010609060101010101" pitchFamily="49" charset="-122"/>
              </a:rPr>
              <a:t>、清晰透彻解读</a:t>
            </a:r>
            <a:r>
              <a:rPr lang="zh-CN" altLang="en-US" sz="3200" dirty="0">
                <a:solidFill>
                  <a:srgbClr val="0000FF"/>
                </a:solidFill>
                <a:latin typeface="黑体" panose="02010609060101010101" pitchFamily="49" charset="-122"/>
                <a:ea typeface="黑体" panose="02010609060101010101" pitchFamily="49" charset="-122"/>
              </a:rPr>
              <a:t>核心概念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矩形 1"/>
          <p:cNvSpPr/>
          <p:nvPr/>
        </p:nvSpPr>
        <p:spPr>
          <a:xfrm>
            <a:off x="152400" y="906463"/>
            <a:ext cx="8458200" cy="3970337"/>
          </a:xfrm>
          <a:prstGeom prst="rect">
            <a:avLst/>
          </a:prstGeom>
          <a:noFill/>
          <a:ln w="9525">
            <a:noFill/>
          </a:ln>
        </p:spPr>
        <p:txBody>
          <a:bodyPr>
            <a:spAutoFit/>
          </a:bodyPr>
          <a:lstStyle/>
          <a:p>
            <a:r>
              <a:rPr lang="zh-CN" altLang="en-US" sz="2800" b="1" dirty="0">
                <a:latin typeface="Arial" panose="020B0604020202020204" pitchFamily="34" charset="0"/>
              </a:rPr>
              <a:t>有学者认为，</a:t>
            </a:r>
            <a:r>
              <a:rPr lang="zh-CN" altLang="en-US" sz="2800" b="1" dirty="0">
                <a:solidFill>
                  <a:srgbClr val="FF0000"/>
                </a:solidFill>
                <a:latin typeface="Arial" panose="020B0604020202020204" pitchFamily="34" charset="0"/>
              </a:rPr>
              <a:t>周代</a:t>
            </a:r>
            <a:r>
              <a:rPr lang="zh-CN" altLang="en-US" sz="2800" b="1" dirty="0">
                <a:latin typeface="Arial" panose="020B0604020202020204" pitchFamily="34" charset="0"/>
              </a:rPr>
              <a:t>宗法制的逻辑，不是以血缘亲疏定君臣关系之远近，而是以君臣关系抹平血缘之亲疏。在公共事务中，君不是某个人的兄弟或者叔侄，君只存在于公共性君臣关系中，从而确立了其同等地面向所有人的普遍的公共性。材料说明周代宗法制</a:t>
            </a:r>
            <a:br>
              <a:rPr lang="zh-CN" altLang="en-US" sz="2800" b="1" dirty="0">
                <a:latin typeface="Arial" panose="020B0604020202020204" pitchFamily="34" charset="0"/>
              </a:rPr>
            </a:br>
            <a:r>
              <a:rPr lang="en-US" altLang="zh-CN" sz="2800" b="1" dirty="0">
                <a:latin typeface="Arial" panose="020B0604020202020204" pitchFamily="34" charset="0"/>
              </a:rPr>
              <a:t>A</a:t>
            </a:r>
            <a:r>
              <a:rPr lang="zh-CN" altLang="en-US" sz="2800" b="1" dirty="0">
                <a:latin typeface="Arial" panose="020B0604020202020204" pitchFamily="34" charset="0"/>
              </a:rPr>
              <a:t>．与分封制互为表里                    </a:t>
            </a:r>
            <a:r>
              <a:rPr lang="en-US" altLang="zh-CN" sz="2800" b="1" dirty="0">
                <a:latin typeface="Arial" panose="020B0604020202020204" pitchFamily="34" charset="0"/>
              </a:rPr>
              <a:t/>
            </a:r>
            <a:br>
              <a:rPr lang="en-US" altLang="zh-CN" sz="2800" b="1" dirty="0">
                <a:latin typeface="Arial" panose="020B0604020202020204" pitchFamily="34" charset="0"/>
              </a:rPr>
            </a:br>
            <a:r>
              <a:rPr lang="en-US" altLang="zh-CN" sz="2800" b="1" dirty="0">
                <a:solidFill>
                  <a:srgbClr val="FF0000"/>
                </a:solidFill>
                <a:latin typeface="Arial" panose="020B0604020202020204" pitchFamily="34" charset="0"/>
              </a:rPr>
              <a:t>B</a:t>
            </a:r>
            <a:r>
              <a:rPr lang="zh-CN" altLang="en-US" sz="2800" b="1" dirty="0">
                <a:solidFill>
                  <a:srgbClr val="FF0000"/>
                </a:solidFill>
                <a:latin typeface="Arial" panose="020B0604020202020204" pitchFamily="34" charset="0"/>
              </a:rPr>
              <a:t>．具有“公天下”的某些特征</a:t>
            </a:r>
            <a:br>
              <a:rPr lang="zh-CN" altLang="en-US" sz="2800" b="1" dirty="0">
                <a:solidFill>
                  <a:srgbClr val="FF0000"/>
                </a:solidFill>
                <a:latin typeface="Arial" panose="020B0604020202020204" pitchFamily="34" charset="0"/>
              </a:rPr>
            </a:br>
            <a:r>
              <a:rPr lang="en-US" altLang="zh-CN" sz="2800" b="1" dirty="0">
                <a:latin typeface="Arial" panose="020B0604020202020204" pitchFamily="34" charset="0"/>
              </a:rPr>
              <a:t>C</a:t>
            </a:r>
            <a:r>
              <a:rPr lang="zh-CN" altLang="en-US" sz="2800" b="1" dirty="0">
                <a:latin typeface="Arial" panose="020B0604020202020204" pitchFamily="34" charset="0"/>
              </a:rPr>
              <a:t>．以嫡长子继承制为核心            </a:t>
            </a:r>
            <a:r>
              <a:rPr lang="en-US" altLang="zh-CN" sz="2800" b="1" dirty="0">
                <a:latin typeface="Arial" panose="020B0604020202020204" pitchFamily="34" charset="0"/>
              </a:rPr>
              <a:t/>
            </a:r>
            <a:br>
              <a:rPr lang="en-US" altLang="zh-CN" sz="2800" b="1" dirty="0">
                <a:latin typeface="Arial" panose="020B0604020202020204" pitchFamily="34" charset="0"/>
              </a:rPr>
            </a:br>
            <a:r>
              <a:rPr lang="en-US" altLang="zh-CN" sz="2800" b="1" dirty="0">
                <a:latin typeface="Arial" panose="020B0604020202020204" pitchFamily="34" charset="0"/>
              </a:rPr>
              <a:t>D</a:t>
            </a:r>
            <a:r>
              <a:rPr lang="zh-CN" altLang="en-US" sz="2800" b="1" dirty="0">
                <a:latin typeface="Arial" panose="020B0604020202020204" pitchFamily="34" charset="0"/>
              </a:rPr>
              <a:t>．有利于形成稳定的统治秩序</a:t>
            </a:r>
            <a:endParaRPr lang="zh-CN" altLang="en-US" sz="2800" dirty="0">
              <a:latin typeface="Arial" panose="020B0604020202020204" pitchFamily="34" charset="0"/>
            </a:endParaRPr>
          </a:p>
        </p:txBody>
      </p:sp>
      <p:sp>
        <p:nvSpPr>
          <p:cNvPr id="3" name="TextBox 2"/>
          <p:cNvSpPr txBox="1"/>
          <p:nvPr/>
        </p:nvSpPr>
        <p:spPr>
          <a:xfrm>
            <a:off x="762000" y="5343525"/>
            <a:ext cx="6553200" cy="523875"/>
          </a:xfrm>
          <a:prstGeom prst="rect">
            <a:avLst/>
          </a:prstGeom>
          <a:solidFill>
            <a:srgbClr val="FFFF00"/>
          </a:solidFill>
          <a:ln w="9525">
            <a:noFill/>
          </a:ln>
        </p:spPr>
        <p:txBody>
          <a:bodyPr>
            <a:spAutoFit/>
          </a:bodyPr>
          <a:lstStyle/>
          <a:p>
            <a:r>
              <a:rPr lang="zh-CN" altLang="en-US" sz="2800" b="1" dirty="0">
                <a:latin typeface="Arial" panose="020B0604020202020204" pitchFamily="34" charset="0"/>
              </a:rPr>
              <a:t>“公天下”</a:t>
            </a:r>
            <a:r>
              <a:rPr lang="en-US" altLang="zh-CN" sz="2800" b="1" dirty="0">
                <a:latin typeface="Arial" panose="020B0604020202020204" pitchFamily="34" charset="0"/>
              </a:rPr>
              <a:t>—  </a:t>
            </a:r>
            <a:r>
              <a:rPr lang="zh-CN" altLang="en-US" sz="2800" b="1" dirty="0">
                <a:latin typeface="Arial" panose="020B0604020202020204" pitchFamily="34" charset="0"/>
              </a:rPr>
              <a:t>淡化血缘关系，体现公平</a:t>
            </a:r>
          </a:p>
        </p:txBody>
      </p:sp>
      <p:sp>
        <p:nvSpPr>
          <p:cNvPr id="117764" name="矩形 2"/>
          <p:cNvSpPr/>
          <p:nvPr/>
        </p:nvSpPr>
        <p:spPr>
          <a:xfrm>
            <a:off x="76200" y="76200"/>
            <a:ext cx="4857750" cy="579438"/>
          </a:xfrm>
          <a:prstGeom prst="rect">
            <a:avLst/>
          </a:prstGeom>
          <a:noFill/>
          <a:ln w="9525">
            <a:noFill/>
          </a:ln>
        </p:spPr>
        <p:txBody>
          <a:bodyPr wrap="none">
            <a:spAutoFit/>
          </a:bodyPr>
          <a:lstStyle/>
          <a:p>
            <a:r>
              <a:rPr lang="en-US" altLang="zh-CN" sz="3200" dirty="0">
                <a:latin typeface="黑体" panose="02010609060101010101" pitchFamily="49" charset="-122"/>
                <a:ea typeface="黑体" panose="02010609060101010101" pitchFamily="49" charset="-122"/>
              </a:rPr>
              <a:t>2</a:t>
            </a:r>
            <a:r>
              <a:rPr lang="zh-CN" altLang="en-US" sz="3200" dirty="0">
                <a:latin typeface="黑体" panose="02010609060101010101" pitchFamily="49" charset="-122"/>
                <a:ea typeface="黑体" panose="02010609060101010101" pitchFamily="49" charset="-122"/>
              </a:rPr>
              <a:t>、清晰透彻解读</a:t>
            </a:r>
            <a:r>
              <a:rPr lang="zh-CN" altLang="en-US" sz="3200" dirty="0">
                <a:solidFill>
                  <a:srgbClr val="0000FF"/>
                </a:solidFill>
                <a:latin typeface="黑体" panose="02010609060101010101" pitchFamily="49" charset="-122"/>
                <a:ea typeface="黑体" panose="02010609060101010101" pitchFamily="49" charset="-122"/>
              </a:rPr>
              <a:t>核心概念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矩形 1"/>
          <p:cNvSpPr/>
          <p:nvPr/>
        </p:nvSpPr>
        <p:spPr>
          <a:xfrm>
            <a:off x="152400" y="914400"/>
            <a:ext cx="8610600" cy="3108325"/>
          </a:xfrm>
          <a:prstGeom prst="rect">
            <a:avLst/>
          </a:prstGeom>
          <a:noFill/>
          <a:ln w="9525">
            <a:noFill/>
          </a:ln>
        </p:spPr>
        <p:txBody>
          <a:bodyPr>
            <a:spAutoFit/>
          </a:bodyPr>
          <a:lstStyle/>
          <a:p>
            <a:r>
              <a:rPr lang="zh-CN" altLang="en-US" sz="2800" b="1" dirty="0">
                <a:latin typeface="Arial" panose="020B0604020202020204" pitchFamily="34" charset="0"/>
              </a:rPr>
              <a:t>柳宗元在</a:t>
            </a:r>
            <a:r>
              <a:rPr lang="en-US" altLang="zh-CN" sz="2800" b="1" dirty="0">
                <a:latin typeface="Arial" panose="020B0604020202020204" pitchFamily="34" charset="0"/>
              </a:rPr>
              <a:t>《</a:t>
            </a:r>
            <a:r>
              <a:rPr lang="zh-CN" altLang="en-US" sz="2800" b="1" dirty="0">
                <a:latin typeface="Arial" panose="020B0604020202020204" pitchFamily="34" charset="0"/>
              </a:rPr>
              <a:t>封建论</a:t>
            </a:r>
            <a:r>
              <a:rPr lang="en-US" altLang="zh-CN" sz="2800" b="1" dirty="0">
                <a:latin typeface="Arial" panose="020B0604020202020204" pitchFamily="34" charset="0"/>
              </a:rPr>
              <a:t>》</a:t>
            </a:r>
            <a:r>
              <a:rPr lang="zh-CN" altLang="en-US" sz="2800" b="1" dirty="0">
                <a:latin typeface="Arial" panose="020B0604020202020204" pitchFamily="34" charset="0"/>
              </a:rPr>
              <a:t>中评价秦始皇废封建、行郡县说：“其为制，公之大者也</a:t>
            </a:r>
            <a:r>
              <a:rPr lang="en-US" altLang="zh-CN" sz="2800" b="1" dirty="0">
                <a:latin typeface="Arial" panose="020B0604020202020204" pitchFamily="34" charset="0"/>
              </a:rPr>
              <a:t>……</a:t>
            </a:r>
            <a:r>
              <a:rPr lang="zh-CN" altLang="en-US" sz="2800" b="1" dirty="0">
                <a:latin typeface="Arial" panose="020B0604020202020204" pitchFamily="34" charset="0"/>
              </a:rPr>
              <a:t>公天下之端自始皇。”郡县制为“公天下”之开端，主要体现在</a:t>
            </a:r>
            <a:br>
              <a:rPr lang="zh-CN" altLang="en-US" sz="2800" b="1" dirty="0">
                <a:latin typeface="Arial" panose="020B0604020202020204" pitchFamily="34" charset="0"/>
              </a:rPr>
            </a:br>
            <a:r>
              <a:rPr lang="en-US" altLang="zh-CN" sz="2800" b="1" dirty="0">
                <a:latin typeface="Arial" panose="020B0604020202020204" pitchFamily="34" charset="0"/>
              </a:rPr>
              <a:t>A</a:t>
            </a:r>
            <a:r>
              <a:rPr lang="zh-CN" altLang="en-US" sz="2800" b="1" dirty="0">
                <a:latin typeface="Arial" panose="020B0604020202020204" pitchFamily="34" charset="0"/>
              </a:rPr>
              <a:t>．百姓不再是封君的属民             	</a:t>
            </a:r>
            <a:r>
              <a:rPr lang="en-US" altLang="zh-CN" sz="2800" b="1" dirty="0">
                <a:latin typeface="Arial" panose="020B0604020202020204" pitchFamily="34" charset="0"/>
              </a:rPr>
              <a:t/>
            </a:r>
            <a:br>
              <a:rPr lang="en-US" altLang="zh-CN" sz="2800" b="1" dirty="0">
                <a:latin typeface="Arial" panose="020B0604020202020204" pitchFamily="34" charset="0"/>
              </a:rPr>
            </a:br>
            <a:r>
              <a:rPr lang="en-US" altLang="zh-CN" sz="2800" b="1" dirty="0">
                <a:latin typeface="Arial" panose="020B0604020202020204" pitchFamily="34" charset="0"/>
              </a:rPr>
              <a:t>B</a:t>
            </a:r>
            <a:r>
              <a:rPr lang="zh-CN" altLang="en-US" sz="2800" b="1" dirty="0">
                <a:latin typeface="Arial" panose="020B0604020202020204" pitchFamily="34" charset="0"/>
              </a:rPr>
              <a:t>．更有利于皇帝集权</a:t>
            </a:r>
            <a:br>
              <a:rPr lang="zh-CN" altLang="en-US" sz="2800" b="1" dirty="0">
                <a:latin typeface="Arial" panose="020B0604020202020204" pitchFamily="34" charset="0"/>
              </a:rPr>
            </a:br>
            <a:r>
              <a:rPr lang="en-US" altLang="zh-CN" sz="2800" b="1" dirty="0">
                <a:latin typeface="Arial" panose="020B0604020202020204" pitchFamily="34" charset="0"/>
              </a:rPr>
              <a:t>C</a:t>
            </a:r>
            <a:r>
              <a:rPr lang="zh-CN" altLang="en-US" sz="2800" b="1" dirty="0">
                <a:latin typeface="Arial" panose="020B0604020202020204" pitchFamily="34" charset="0"/>
              </a:rPr>
              <a:t>．制度法令的统一                   	</a:t>
            </a:r>
            <a:r>
              <a:rPr lang="en-US" altLang="zh-CN" sz="2800" b="1" dirty="0">
                <a:latin typeface="Arial" panose="020B0604020202020204" pitchFamily="34" charset="0"/>
              </a:rPr>
              <a:t/>
            </a:r>
            <a:br>
              <a:rPr lang="en-US" altLang="zh-CN" sz="2800" b="1" dirty="0">
                <a:latin typeface="Arial" panose="020B0604020202020204" pitchFamily="34" charset="0"/>
              </a:rPr>
            </a:br>
            <a:r>
              <a:rPr lang="en-US" altLang="zh-CN" sz="2800" b="1" dirty="0">
                <a:latin typeface="Arial" panose="020B0604020202020204" pitchFamily="34" charset="0"/>
              </a:rPr>
              <a:t>D</a:t>
            </a:r>
            <a:r>
              <a:rPr lang="zh-CN" altLang="en-US" sz="2800" b="1" dirty="0">
                <a:latin typeface="Arial" panose="020B0604020202020204" pitchFamily="34" charset="0"/>
              </a:rPr>
              <a:t>．依据才干政绩任免官吏</a:t>
            </a:r>
            <a:endParaRPr lang="zh-CN" altLang="en-US" sz="2800" dirty="0">
              <a:latin typeface="Arial" panose="020B0604020202020204" pitchFamily="34" charset="0"/>
            </a:endParaRPr>
          </a:p>
        </p:txBody>
      </p:sp>
      <p:sp>
        <p:nvSpPr>
          <p:cNvPr id="3" name="TextBox 2"/>
          <p:cNvSpPr txBox="1"/>
          <p:nvPr/>
        </p:nvSpPr>
        <p:spPr>
          <a:xfrm>
            <a:off x="381000" y="4876800"/>
            <a:ext cx="7162800" cy="523875"/>
          </a:xfrm>
          <a:prstGeom prst="rect">
            <a:avLst/>
          </a:prstGeom>
          <a:solidFill>
            <a:srgbClr val="FFFF00"/>
          </a:solidFill>
          <a:ln w="9525">
            <a:noFill/>
          </a:ln>
        </p:spPr>
        <p:txBody>
          <a:bodyPr>
            <a:spAutoFit/>
          </a:bodyPr>
          <a:lstStyle/>
          <a:p>
            <a:r>
              <a:rPr lang="zh-CN" altLang="en-US" sz="2800" b="1" dirty="0">
                <a:latin typeface="Arial" panose="020B0604020202020204" pitchFamily="34" charset="0"/>
              </a:rPr>
              <a:t>“公天下”</a:t>
            </a:r>
            <a:r>
              <a:rPr lang="en-US" altLang="zh-CN" sz="2800" b="1" dirty="0">
                <a:latin typeface="Arial" panose="020B0604020202020204" pitchFamily="34" charset="0"/>
              </a:rPr>
              <a:t>—  </a:t>
            </a:r>
            <a:r>
              <a:rPr lang="zh-CN" altLang="en-US" sz="2800" b="1" dirty="0">
                <a:latin typeface="Arial" panose="020B0604020202020204" pitchFamily="34" charset="0"/>
              </a:rPr>
              <a:t>官僚政治的特征</a:t>
            </a:r>
          </a:p>
        </p:txBody>
      </p:sp>
      <p:sp>
        <p:nvSpPr>
          <p:cNvPr id="118788" name="矩形 2"/>
          <p:cNvSpPr/>
          <p:nvPr/>
        </p:nvSpPr>
        <p:spPr>
          <a:xfrm>
            <a:off x="76200" y="106363"/>
            <a:ext cx="4857750" cy="579437"/>
          </a:xfrm>
          <a:prstGeom prst="rect">
            <a:avLst/>
          </a:prstGeom>
          <a:noFill/>
          <a:ln w="9525">
            <a:noFill/>
          </a:ln>
        </p:spPr>
        <p:txBody>
          <a:bodyPr wrap="none">
            <a:spAutoFit/>
          </a:bodyPr>
          <a:lstStyle/>
          <a:p>
            <a:r>
              <a:rPr lang="en-US" altLang="zh-CN" sz="3200" dirty="0">
                <a:latin typeface="黑体" panose="02010609060101010101" pitchFamily="49" charset="-122"/>
                <a:ea typeface="黑体" panose="02010609060101010101" pitchFamily="49" charset="-122"/>
              </a:rPr>
              <a:t>2</a:t>
            </a:r>
            <a:r>
              <a:rPr lang="zh-CN" altLang="en-US" sz="3200" dirty="0">
                <a:latin typeface="黑体" panose="02010609060101010101" pitchFamily="49" charset="-122"/>
                <a:ea typeface="黑体" panose="02010609060101010101" pitchFamily="49" charset="-122"/>
              </a:rPr>
              <a:t>、清晰透彻解读</a:t>
            </a:r>
            <a:r>
              <a:rPr lang="zh-CN" altLang="en-US" sz="3200" dirty="0">
                <a:solidFill>
                  <a:srgbClr val="0000FF"/>
                </a:solidFill>
                <a:latin typeface="黑体" panose="02010609060101010101" pitchFamily="49" charset="-122"/>
                <a:ea typeface="黑体" panose="02010609060101010101" pitchFamily="49" charset="-122"/>
              </a:rPr>
              <a:t>核心概念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矩形 1"/>
          <p:cNvSpPr/>
          <p:nvPr/>
        </p:nvSpPr>
        <p:spPr>
          <a:xfrm>
            <a:off x="152400" y="1031875"/>
            <a:ext cx="8610600" cy="3540125"/>
          </a:xfrm>
          <a:prstGeom prst="rect">
            <a:avLst/>
          </a:prstGeom>
          <a:noFill/>
          <a:ln w="9525">
            <a:noFill/>
          </a:ln>
        </p:spPr>
        <p:txBody>
          <a:bodyPr>
            <a:spAutoFit/>
          </a:bodyPr>
          <a:lstStyle/>
          <a:p>
            <a:r>
              <a:rPr lang="zh-CN" altLang="en-US" sz="2800" b="1" dirty="0">
                <a:latin typeface="Arial" panose="020B0604020202020204" pitchFamily="34" charset="0"/>
              </a:rPr>
              <a:t>台湾学者许倬云在描述中国古代政治制度时说：“帝国时代延续两千年的奥秘即在于，君主专制的刚性与官僚高度流动的柔性相结合。”这一论断说明了中国封建时代政治制度的特点是</a:t>
            </a:r>
            <a:endParaRPr lang="zh-CN" altLang="en-US" sz="2800" dirty="0">
              <a:latin typeface="Arial" panose="020B0604020202020204" pitchFamily="34" charset="0"/>
            </a:endParaRPr>
          </a:p>
          <a:p>
            <a:r>
              <a:rPr lang="en-US" altLang="zh-CN" sz="2800" b="1" dirty="0">
                <a:latin typeface="Arial" panose="020B0604020202020204" pitchFamily="34" charset="0"/>
              </a:rPr>
              <a:t>A</a:t>
            </a:r>
            <a:r>
              <a:rPr lang="zh-CN" altLang="en-US" sz="2800" b="1" dirty="0">
                <a:latin typeface="Arial" panose="020B0604020202020204" pitchFamily="34" charset="0"/>
              </a:rPr>
              <a:t>．中央集权和地方分权相结合           </a:t>
            </a:r>
            <a:r>
              <a:rPr lang="en-US" altLang="zh-CN" sz="2800" b="1" dirty="0">
                <a:latin typeface="Arial" panose="020B0604020202020204" pitchFamily="34" charset="0"/>
              </a:rPr>
              <a:t/>
            </a:r>
            <a:br>
              <a:rPr lang="en-US" altLang="zh-CN" sz="2800" b="1" dirty="0">
                <a:latin typeface="Arial" panose="020B0604020202020204" pitchFamily="34" charset="0"/>
              </a:rPr>
            </a:br>
            <a:r>
              <a:rPr lang="en-US" altLang="zh-CN" sz="2800" b="1" dirty="0">
                <a:latin typeface="Arial" panose="020B0604020202020204" pitchFamily="34" charset="0"/>
              </a:rPr>
              <a:t>B</a:t>
            </a:r>
            <a:r>
              <a:rPr lang="zh-CN" altLang="en-US" sz="2800" b="1" dirty="0">
                <a:latin typeface="Arial" panose="020B0604020202020204" pitchFamily="34" charset="0"/>
              </a:rPr>
              <a:t>．君主专制和中央集权相结合</a:t>
            </a:r>
            <a:endParaRPr lang="zh-CN" altLang="en-US" sz="2800" dirty="0">
              <a:latin typeface="Arial" panose="020B0604020202020204" pitchFamily="34" charset="0"/>
            </a:endParaRPr>
          </a:p>
          <a:p>
            <a:r>
              <a:rPr lang="en-US" altLang="zh-CN" sz="2800" b="1" dirty="0">
                <a:latin typeface="Arial" panose="020B0604020202020204" pitchFamily="34" charset="0"/>
              </a:rPr>
              <a:t>C</a:t>
            </a:r>
            <a:r>
              <a:rPr lang="zh-CN" altLang="en-US" sz="2800" b="1" dirty="0">
                <a:latin typeface="Arial" panose="020B0604020202020204" pitchFamily="34" charset="0"/>
              </a:rPr>
              <a:t>．宗法制和分封制结合                 </a:t>
            </a:r>
            <a:r>
              <a:rPr lang="en-US" altLang="zh-CN" sz="2800" b="1" dirty="0">
                <a:latin typeface="Arial" panose="020B0604020202020204" pitchFamily="34" charset="0"/>
              </a:rPr>
              <a:t/>
            </a:r>
            <a:br>
              <a:rPr lang="en-US" altLang="zh-CN" sz="2800" b="1" dirty="0">
                <a:latin typeface="Arial" panose="020B0604020202020204" pitchFamily="34" charset="0"/>
              </a:rPr>
            </a:br>
            <a:r>
              <a:rPr lang="en-US" altLang="zh-CN" sz="2800" b="1" dirty="0">
                <a:latin typeface="Arial" panose="020B0604020202020204" pitchFamily="34" charset="0"/>
              </a:rPr>
              <a:t>D</a:t>
            </a:r>
            <a:r>
              <a:rPr lang="zh-CN" altLang="en-US" sz="2800" b="1" dirty="0">
                <a:latin typeface="Arial" panose="020B0604020202020204" pitchFamily="34" charset="0"/>
              </a:rPr>
              <a:t>．“家天下”与“</a:t>
            </a:r>
            <a:r>
              <a:rPr lang="zh-CN" altLang="en-US" sz="2800" b="1" dirty="0">
                <a:solidFill>
                  <a:srgbClr val="0000FF"/>
                </a:solidFill>
                <a:latin typeface="Arial" panose="020B0604020202020204" pitchFamily="34" charset="0"/>
              </a:rPr>
              <a:t>公天下</a:t>
            </a:r>
            <a:r>
              <a:rPr lang="zh-CN" altLang="en-US" sz="2800" b="1" dirty="0">
                <a:latin typeface="Arial" panose="020B0604020202020204" pitchFamily="34" charset="0"/>
              </a:rPr>
              <a:t>”共存</a:t>
            </a:r>
            <a:endParaRPr lang="zh-CN" altLang="en-US" sz="2800" dirty="0">
              <a:latin typeface="Arial" panose="020B0604020202020204" pitchFamily="34" charset="0"/>
            </a:endParaRPr>
          </a:p>
        </p:txBody>
      </p:sp>
      <p:sp>
        <p:nvSpPr>
          <p:cNvPr id="3" name="TextBox 2"/>
          <p:cNvSpPr txBox="1"/>
          <p:nvPr/>
        </p:nvSpPr>
        <p:spPr>
          <a:xfrm>
            <a:off x="304800" y="4886325"/>
            <a:ext cx="7162800" cy="523875"/>
          </a:xfrm>
          <a:prstGeom prst="rect">
            <a:avLst/>
          </a:prstGeom>
          <a:solidFill>
            <a:srgbClr val="FFFF00"/>
          </a:solidFill>
          <a:ln w="9525">
            <a:noFill/>
          </a:ln>
        </p:spPr>
        <p:txBody>
          <a:bodyPr>
            <a:spAutoFit/>
          </a:bodyPr>
          <a:lstStyle/>
          <a:p>
            <a:r>
              <a:rPr lang="zh-CN" altLang="en-US" sz="2800" b="1" dirty="0">
                <a:latin typeface="Arial" panose="020B0604020202020204" pitchFamily="34" charset="0"/>
              </a:rPr>
              <a:t>“公天下”</a:t>
            </a:r>
            <a:r>
              <a:rPr lang="en-US" altLang="zh-CN" sz="2800" b="1" dirty="0">
                <a:latin typeface="Arial" panose="020B0604020202020204" pitchFamily="34" charset="0"/>
              </a:rPr>
              <a:t>—  </a:t>
            </a:r>
            <a:r>
              <a:rPr lang="zh-CN" altLang="en-US" sz="2800" b="1" dirty="0">
                <a:latin typeface="Arial" panose="020B0604020202020204" pitchFamily="34" charset="0"/>
              </a:rPr>
              <a:t>任人唯贤，体现官员的流动</a:t>
            </a:r>
          </a:p>
        </p:txBody>
      </p:sp>
      <p:sp>
        <p:nvSpPr>
          <p:cNvPr id="119812" name="矩形 2"/>
          <p:cNvSpPr/>
          <p:nvPr/>
        </p:nvSpPr>
        <p:spPr>
          <a:xfrm>
            <a:off x="76200" y="76200"/>
            <a:ext cx="4857750" cy="579438"/>
          </a:xfrm>
          <a:prstGeom prst="rect">
            <a:avLst/>
          </a:prstGeom>
          <a:noFill/>
          <a:ln w="9525">
            <a:noFill/>
          </a:ln>
        </p:spPr>
        <p:txBody>
          <a:bodyPr wrap="none">
            <a:spAutoFit/>
          </a:bodyPr>
          <a:lstStyle/>
          <a:p>
            <a:r>
              <a:rPr lang="en-US" altLang="zh-CN" sz="3200" dirty="0">
                <a:latin typeface="黑体" panose="02010609060101010101" pitchFamily="49" charset="-122"/>
                <a:ea typeface="黑体" panose="02010609060101010101" pitchFamily="49" charset="-122"/>
              </a:rPr>
              <a:t>2</a:t>
            </a:r>
            <a:r>
              <a:rPr lang="zh-CN" altLang="en-US" sz="3200" dirty="0">
                <a:latin typeface="黑体" panose="02010609060101010101" pitchFamily="49" charset="-122"/>
                <a:ea typeface="黑体" panose="02010609060101010101" pitchFamily="49" charset="-122"/>
              </a:rPr>
              <a:t>、清晰透彻解读</a:t>
            </a:r>
            <a:r>
              <a:rPr lang="zh-CN" altLang="en-US" sz="3200" dirty="0">
                <a:solidFill>
                  <a:srgbClr val="0000FF"/>
                </a:solidFill>
                <a:latin typeface="黑体" panose="02010609060101010101" pitchFamily="49" charset="-122"/>
                <a:ea typeface="黑体" panose="02010609060101010101" pitchFamily="49" charset="-122"/>
              </a:rPr>
              <a:t>核心概念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Box 7"/>
          <p:cNvSpPr txBox="1"/>
          <p:nvPr/>
        </p:nvSpPr>
        <p:spPr>
          <a:xfrm>
            <a:off x="1524000" y="838200"/>
            <a:ext cx="5943600" cy="584200"/>
          </a:xfrm>
          <a:prstGeom prst="rect">
            <a:avLst/>
          </a:prstGeom>
          <a:solidFill>
            <a:srgbClr val="92CDD2"/>
          </a:solidFill>
          <a:ln w="9525">
            <a:noFill/>
          </a:ln>
        </p:spPr>
        <p:txBody>
          <a:bodyPr>
            <a:spAutoFit/>
          </a:bodyPr>
          <a:lstStyle/>
          <a:p>
            <a:r>
              <a:rPr lang="zh-CN" altLang="en-US" sz="3200" b="1" dirty="0">
                <a:solidFill>
                  <a:srgbClr val="000000"/>
                </a:solidFill>
                <a:latin typeface="Arial" panose="020B0604020202020204" pitchFamily="34" charset="0"/>
              </a:rPr>
              <a:t>认识一     </a:t>
            </a:r>
            <a:r>
              <a:rPr lang="zh-CN" altLang="en-US" sz="3200" b="1" dirty="0">
                <a:solidFill>
                  <a:srgbClr val="0000FF"/>
                </a:solidFill>
                <a:latin typeface="Arial" panose="020B0604020202020204" pitchFamily="34" charset="0"/>
              </a:rPr>
              <a:t>概括</a:t>
            </a:r>
            <a:r>
              <a:rPr lang="zh-CN" altLang="en-US" sz="3200" b="1" dirty="0">
                <a:solidFill>
                  <a:srgbClr val="000000"/>
                </a:solidFill>
                <a:latin typeface="Arial" panose="020B0604020202020204" pitchFamily="34" charset="0"/>
              </a:rPr>
              <a:t>能力进一步强化</a:t>
            </a:r>
            <a:endParaRPr lang="zh-CN" altLang="en-US" sz="3200" b="1" dirty="0">
              <a:solidFill>
                <a:srgbClr val="000000"/>
              </a:solidFill>
              <a:latin typeface="微软雅黑" panose="020B0503020204020204" pitchFamily="34" charset="-122"/>
              <a:ea typeface="微软雅黑" panose="020B0503020204020204" pitchFamily="34" charset="-122"/>
            </a:endParaRPr>
          </a:p>
        </p:txBody>
      </p:sp>
      <p:sp>
        <p:nvSpPr>
          <p:cNvPr id="23556" name="矩形 5"/>
          <p:cNvSpPr/>
          <p:nvPr/>
        </p:nvSpPr>
        <p:spPr>
          <a:xfrm>
            <a:off x="76200" y="39688"/>
            <a:ext cx="4108450" cy="646112"/>
          </a:xfrm>
          <a:prstGeom prst="rect">
            <a:avLst/>
          </a:prstGeom>
          <a:noFill/>
          <a:ln w="9525">
            <a:noFill/>
          </a:ln>
        </p:spPr>
        <p:txBody>
          <a:bodyPr wrap="none">
            <a:spAutoFit/>
          </a:bodyPr>
          <a:lstStyle/>
          <a:p>
            <a:r>
              <a:rPr lang="zh-CN" altLang="en-US" sz="3600" dirty="0">
                <a:solidFill>
                  <a:srgbClr val="000000"/>
                </a:solidFill>
                <a:latin typeface="楷体" panose="02010609060101010101" pitchFamily="49" charset="-122"/>
                <a:ea typeface="楷体" panose="02010609060101010101" pitchFamily="49" charset="-122"/>
              </a:rPr>
              <a:t>一、研考纲明方向 </a:t>
            </a:r>
            <a:endParaRPr lang="zh-CN" altLang="en-US" dirty="0">
              <a:latin typeface="楷体" panose="02010609060101010101" pitchFamily="49" charset="-122"/>
              <a:ea typeface="楷体" panose="02010609060101010101" pitchFamily="49" charset="-122"/>
            </a:endParaRPr>
          </a:p>
        </p:txBody>
      </p:sp>
      <p:graphicFrame>
        <p:nvGraphicFramePr>
          <p:cNvPr id="2" name="对象 1"/>
          <p:cNvGraphicFramePr>
            <a:graphicFrameLocks/>
          </p:cNvGraphicFramePr>
          <p:nvPr/>
        </p:nvGraphicFramePr>
        <p:xfrm>
          <a:off x="245745" y="1580198"/>
          <a:ext cx="8652510" cy="6994525"/>
        </p:xfrm>
        <a:graphic>
          <a:graphicData uri="http://schemas.openxmlformats.org/presentationml/2006/ole">
            <p:oleObj spid="_x0000_s1026" r:id="rId3" imgW="5236831" imgH="4868828" progId="Word.Document.8">
              <p:embed/>
            </p:oleObj>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18"/>
          <p:cNvSpPr/>
          <p:nvPr/>
        </p:nvSpPr>
        <p:spPr>
          <a:xfrm>
            <a:off x="990600" y="1524000"/>
            <a:ext cx="458788" cy="625475"/>
          </a:xfrm>
          <a:prstGeom prst="roundRect">
            <a:avLst>
              <a:gd name="adj" fmla="val 16667"/>
            </a:avLst>
          </a:prstGeom>
          <a:gradFill rotWithShape="0">
            <a:gsLst>
              <a:gs pos="0">
                <a:srgbClr val="F9F9F9">
                  <a:alpha val="100000"/>
                </a:srgbClr>
              </a:gs>
              <a:gs pos="33000">
                <a:srgbClr val="F9F9F9">
                  <a:alpha val="100000"/>
                </a:srgbClr>
              </a:gs>
              <a:gs pos="100000">
                <a:srgbClr val="D7D7D7">
                  <a:alpha val="100000"/>
                </a:srgbClr>
              </a:gs>
            </a:gsLst>
            <a:lin ang="5400000"/>
            <a:tileRect/>
          </a:gradFill>
          <a:ln w="3175" cap="flat" cmpd="sng">
            <a:solidFill>
              <a:srgbClr val="EAEAEA"/>
            </a:solidFill>
            <a:prstDash val="solid"/>
            <a:headEnd type="none" w="med" len="med"/>
            <a:tailEnd type="none" w="med" len="med"/>
          </a:ln>
          <a:effectLst>
            <a:outerShdw dist="38100" dir="2699999" algn="ctr" rotWithShape="0">
              <a:srgbClr val="000000">
                <a:alpha val="39000"/>
              </a:srgbClr>
            </a:outerShdw>
          </a:effectLst>
        </p:spPr>
        <p:txBody>
          <a:bodyPr anchor="ctr"/>
          <a:lstStyle/>
          <a:p>
            <a:pPr algn="ctr">
              <a:lnSpc>
                <a:spcPct val="120000"/>
              </a:lnSpc>
            </a:pPr>
            <a:r>
              <a:rPr lang="en-US" altLang="en-US" sz="2400" b="1" dirty="0">
                <a:solidFill>
                  <a:srgbClr val="4D4D4D"/>
                </a:solidFill>
                <a:latin typeface="Arial" panose="020B0604020202020204" pitchFamily="34" charset="0"/>
                <a:sym typeface="+mn-lt"/>
              </a:rPr>
              <a:t>1</a:t>
            </a:r>
          </a:p>
        </p:txBody>
      </p:sp>
      <p:sp>
        <p:nvSpPr>
          <p:cNvPr id="120835" name="Rectangle 27"/>
          <p:cNvSpPr/>
          <p:nvPr/>
        </p:nvSpPr>
        <p:spPr>
          <a:xfrm>
            <a:off x="2057400" y="1555750"/>
            <a:ext cx="5130800" cy="577850"/>
          </a:xfrm>
          <a:prstGeom prst="roundRect">
            <a:avLst>
              <a:gd name="adj" fmla="val 16667"/>
            </a:avLst>
          </a:prstGeom>
          <a:solidFill>
            <a:srgbClr val="92CDD2"/>
          </a:solidFill>
          <a:ln w="3175" cap="flat" cmpd="sng">
            <a:solidFill>
              <a:srgbClr val="EAEAEA"/>
            </a:solidFill>
            <a:prstDash val="solid"/>
            <a:headEnd type="none" w="med" len="med"/>
            <a:tailEnd type="none" w="med" len="med"/>
          </a:ln>
          <a:effectLst>
            <a:outerShdw dist="38100" dir="2699999" algn="ctr" rotWithShape="0">
              <a:srgbClr val="000000">
                <a:alpha val="39000"/>
              </a:srgbClr>
            </a:outerShdw>
          </a:effectLst>
        </p:spPr>
        <p:txBody>
          <a:bodyPr anchor="ctr"/>
          <a:lstStyle/>
          <a:p>
            <a:pPr algn="ctr">
              <a:lnSpc>
                <a:spcPct val="120000"/>
              </a:lnSpc>
            </a:pPr>
            <a:r>
              <a:rPr lang="zh-CN" altLang="en-US" sz="2800" dirty="0">
                <a:latin typeface="黑体" panose="02010609060101010101" pitchFamily="49" charset="-122"/>
                <a:ea typeface="黑体" panose="02010609060101010101" pitchFamily="49" charset="-122"/>
              </a:rPr>
              <a:t>站位高远</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立意核心素养</a:t>
            </a:r>
            <a:endParaRPr lang="en-US" altLang="en-US" sz="2800" b="1" dirty="0">
              <a:solidFill>
                <a:srgbClr val="404040"/>
              </a:solidFill>
              <a:latin typeface="Arial" panose="020B0604020202020204" pitchFamily="34" charset="0"/>
              <a:sym typeface="+mn-lt"/>
            </a:endParaRPr>
          </a:p>
        </p:txBody>
      </p:sp>
      <p:sp>
        <p:nvSpPr>
          <p:cNvPr id="120836" name="Rectangle 19"/>
          <p:cNvSpPr/>
          <p:nvPr/>
        </p:nvSpPr>
        <p:spPr>
          <a:xfrm>
            <a:off x="990600" y="2514600"/>
            <a:ext cx="458788" cy="625475"/>
          </a:xfrm>
          <a:prstGeom prst="roundRect">
            <a:avLst>
              <a:gd name="adj" fmla="val 16667"/>
            </a:avLst>
          </a:prstGeom>
          <a:gradFill rotWithShape="0">
            <a:gsLst>
              <a:gs pos="0">
                <a:srgbClr val="F9F9F9">
                  <a:alpha val="100000"/>
                </a:srgbClr>
              </a:gs>
              <a:gs pos="33000">
                <a:srgbClr val="F9F9F9">
                  <a:alpha val="100000"/>
                </a:srgbClr>
              </a:gs>
              <a:gs pos="100000">
                <a:srgbClr val="D7D7D7">
                  <a:alpha val="100000"/>
                </a:srgbClr>
              </a:gs>
            </a:gsLst>
            <a:lin ang="5400000"/>
            <a:tileRect/>
          </a:gradFill>
          <a:ln w="3175" cap="flat" cmpd="sng">
            <a:solidFill>
              <a:srgbClr val="EAEAEA"/>
            </a:solidFill>
            <a:prstDash val="solid"/>
            <a:headEnd type="none" w="med" len="med"/>
            <a:tailEnd type="none" w="med" len="med"/>
          </a:ln>
          <a:effectLst>
            <a:outerShdw dist="38100" dir="2699999" algn="ctr" rotWithShape="0">
              <a:srgbClr val="000000">
                <a:alpha val="39000"/>
              </a:srgbClr>
            </a:outerShdw>
          </a:effectLst>
        </p:spPr>
        <p:txBody>
          <a:bodyPr anchor="ctr"/>
          <a:lstStyle/>
          <a:p>
            <a:pPr algn="ctr">
              <a:lnSpc>
                <a:spcPct val="120000"/>
              </a:lnSpc>
            </a:pPr>
            <a:r>
              <a:rPr lang="en-US" altLang="en-US" sz="2400" b="1" dirty="0">
                <a:solidFill>
                  <a:srgbClr val="4D4D4D"/>
                </a:solidFill>
                <a:latin typeface="Arial" panose="020B0604020202020204" pitchFamily="34" charset="0"/>
                <a:sym typeface="+mn-lt"/>
              </a:rPr>
              <a:t>2</a:t>
            </a:r>
          </a:p>
        </p:txBody>
      </p:sp>
      <p:sp>
        <p:nvSpPr>
          <p:cNvPr id="120837" name="Rectangle 28"/>
          <p:cNvSpPr/>
          <p:nvPr/>
        </p:nvSpPr>
        <p:spPr>
          <a:xfrm>
            <a:off x="2057400" y="2514600"/>
            <a:ext cx="5176838" cy="625475"/>
          </a:xfrm>
          <a:prstGeom prst="roundRect">
            <a:avLst>
              <a:gd name="adj" fmla="val 16667"/>
            </a:avLst>
          </a:prstGeom>
          <a:solidFill>
            <a:srgbClr val="FFC000"/>
          </a:solidFill>
          <a:ln w="3175" cap="flat" cmpd="sng">
            <a:solidFill>
              <a:srgbClr val="EAEAEA"/>
            </a:solidFill>
            <a:prstDash val="solid"/>
            <a:headEnd type="none" w="med" len="med"/>
            <a:tailEnd type="none" w="med" len="med"/>
          </a:ln>
          <a:effectLst>
            <a:outerShdw dist="38100" dir="2699999" algn="ctr" rotWithShape="0">
              <a:srgbClr val="000000">
                <a:alpha val="39000"/>
              </a:srgbClr>
            </a:outerShdw>
          </a:effectLst>
        </p:spPr>
        <p:txBody>
          <a:bodyPr anchor="ctr"/>
          <a:lstStyle/>
          <a:p>
            <a:pPr algn="ctr">
              <a:lnSpc>
                <a:spcPct val="120000"/>
              </a:lnSpc>
            </a:pPr>
            <a:r>
              <a:rPr lang="zh-CN" altLang="en-US" sz="2800" dirty="0">
                <a:latin typeface="黑体" panose="02010609060101010101" pitchFamily="49" charset="-122"/>
                <a:ea typeface="黑体" panose="02010609060101010101" pitchFamily="49" charset="-122"/>
              </a:rPr>
              <a:t>清晰透彻</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解读核心概念</a:t>
            </a:r>
            <a:endParaRPr lang="en-US" altLang="en-US" sz="2800" dirty="0">
              <a:latin typeface="黑体" panose="02010609060101010101" pitchFamily="49" charset="-122"/>
              <a:ea typeface="黑体" panose="02010609060101010101" pitchFamily="49" charset="-122"/>
              <a:sym typeface="+mn-lt"/>
            </a:endParaRPr>
          </a:p>
        </p:txBody>
      </p:sp>
      <p:sp>
        <p:nvSpPr>
          <p:cNvPr id="120838" name="Rectangle 20"/>
          <p:cNvSpPr/>
          <p:nvPr/>
        </p:nvSpPr>
        <p:spPr>
          <a:xfrm>
            <a:off x="990600" y="3563938"/>
            <a:ext cx="458788" cy="627062"/>
          </a:xfrm>
          <a:prstGeom prst="roundRect">
            <a:avLst>
              <a:gd name="adj" fmla="val 16667"/>
            </a:avLst>
          </a:prstGeom>
          <a:gradFill rotWithShape="0">
            <a:gsLst>
              <a:gs pos="0">
                <a:srgbClr val="F9F9F9">
                  <a:alpha val="100000"/>
                </a:srgbClr>
              </a:gs>
              <a:gs pos="33000">
                <a:srgbClr val="F9F9F9">
                  <a:alpha val="100000"/>
                </a:srgbClr>
              </a:gs>
              <a:gs pos="100000">
                <a:srgbClr val="D7D7D7">
                  <a:alpha val="100000"/>
                </a:srgbClr>
              </a:gs>
            </a:gsLst>
            <a:lin ang="5400000"/>
            <a:tileRect/>
          </a:gradFill>
          <a:ln w="3175" cap="flat" cmpd="sng">
            <a:solidFill>
              <a:srgbClr val="EAEAEA"/>
            </a:solidFill>
            <a:prstDash val="solid"/>
            <a:headEnd type="none" w="med" len="med"/>
            <a:tailEnd type="none" w="med" len="med"/>
          </a:ln>
          <a:effectLst>
            <a:outerShdw dist="38100" dir="2699999" algn="ctr" rotWithShape="0">
              <a:srgbClr val="000000">
                <a:alpha val="39000"/>
              </a:srgbClr>
            </a:outerShdw>
          </a:effectLst>
        </p:spPr>
        <p:txBody>
          <a:bodyPr anchor="ctr"/>
          <a:lstStyle/>
          <a:p>
            <a:pPr algn="ctr">
              <a:lnSpc>
                <a:spcPct val="120000"/>
              </a:lnSpc>
            </a:pPr>
            <a:r>
              <a:rPr lang="en-US" altLang="en-US" sz="2400" b="1" dirty="0">
                <a:solidFill>
                  <a:srgbClr val="4D4D4D"/>
                </a:solidFill>
                <a:latin typeface="Arial" panose="020B0604020202020204" pitchFamily="34" charset="0"/>
                <a:sym typeface="+mn-lt"/>
              </a:rPr>
              <a:t>3</a:t>
            </a:r>
          </a:p>
        </p:txBody>
      </p:sp>
      <p:sp>
        <p:nvSpPr>
          <p:cNvPr id="120839" name="Rectangle 29"/>
          <p:cNvSpPr/>
          <p:nvPr/>
        </p:nvSpPr>
        <p:spPr>
          <a:xfrm>
            <a:off x="2138363" y="3581400"/>
            <a:ext cx="5176837" cy="627063"/>
          </a:xfrm>
          <a:prstGeom prst="roundRect">
            <a:avLst>
              <a:gd name="adj" fmla="val 16667"/>
            </a:avLst>
          </a:prstGeom>
          <a:solidFill>
            <a:srgbClr val="FFFF00"/>
          </a:solidFill>
          <a:ln w="3175" cap="flat" cmpd="sng">
            <a:solidFill>
              <a:srgbClr val="EAEAEA"/>
            </a:solidFill>
            <a:prstDash val="solid"/>
            <a:headEnd type="none" w="med" len="med"/>
            <a:tailEnd type="none" w="med" len="med"/>
          </a:ln>
          <a:effectLst>
            <a:outerShdw dist="38100" dir="2699999" algn="ctr" rotWithShape="0">
              <a:srgbClr val="000000">
                <a:alpha val="39000"/>
              </a:srgbClr>
            </a:outerShdw>
          </a:effectLst>
        </p:spPr>
        <p:txBody>
          <a:bodyPr anchor="ctr"/>
          <a:lstStyle/>
          <a:p>
            <a:pPr algn="ctr">
              <a:lnSpc>
                <a:spcPct val="120000"/>
              </a:lnSpc>
            </a:pPr>
            <a:r>
              <a:rPr lang="zh-CN" altLang="en-US" sz="2800" dirty="0">
                <a:latin typeface="黑体" panose="02010609060101010101" pitchFamily="49" charset="-122"/>
                <a:ea typeface="黑体" panose="02010609060101010101" pitchFamily="49" charset="-122"/>
              </a:rPr>
              <a:t>另辟蹊径</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重整知识体系</a:t>
            </a:r>
            <a:endParaRPr lang="en-US" altLang="en-US" sz="2800" dirty="0">
              <a:latin typeface="黑体" panose="02010609060101010101" pitchFamily="49" charset="-122"/>
              <a:ea typeface="黑体" panose="02010609060101010101" pitchFamily="49" charset="-122"/>
              <a:sym typeface="+mn-lt"/>
            </a:endParaRPr>
          </a:p>
        </p:txBody>
      </p:sp>
      <p:sp>
        <p:nvSpPr>
          <p:cNvPr id="120840" name="Rectangle 20"/>
          <p:cNvSpPr/>
          <p:nvPr/>
        </p:nvSpPr>
        <p:spPr>
          <a:xfrm>
            <a:off x="990600" y="4706938"/>
            <a:ext cx="458788" cy="627062"/>
          </a:xfrm>
          <a:prstGeom prst="roundRect">
            <a:avLst>
              <a:gd name="adj" fmla="val 16667"/>
            </a:avLst>
          </a:prstGeom>
          <a:gradFill rotWithShape="0">
            <a:gsLst>
              <a:gs pos="0">
                <a:srgbClr val="F9F9F9">
                  <a:alpha val="100000"/>
                </a:srgbClr>
              </a:gs>
              <a:gs pos="33000">
                <a:srgbClr val="F9F9F9">
                  <a:alpha val="100000"/>
                </a:srgbClr>
              </a:gs>
              <a:gs pos="100000">
                <a:srgbClr val="D7D7D7">
                  <a:alpha val="100000"/>
                </a:srgbClr>
              </a:gs>
            </a:gsLst>
            <a:lin ang="5400000"/>
            <a:tileRect/>
          </a:gradFill>
          <a:ln w="3175" cap="flat" cmpd="sng">
            <a:solidFill>
              <a:srgbClr val="EAEAEA"/>
            </a:solidFill>
            <a:prstDash val="solid"/>
            <a:headEnd type="none" w="med" len="med"/>
            <a:tailEnd type="none" w="med" len="med"/>
          </a:ln>
          <a:effectLst>
            <a:outerShdw dist="38100" dir="2699999" algn="ctr" rotWithShape="0">
              <a:srgbClr val="000000">
                <a:alpha val="39000"/>
              </a:srgbClr>
            </a:outerShdw>
          </a:effectLst>
        </p:spPr>
        <p:txBody>
          <a:bodyPr anchor="ctr"/>
          <a:lstStyle/>
          <a:p>
            <a:pPr algn="ctr">
              <a:lnSpc>
                <a:spcPct val="120000"/>
              </a:lnSpc>
            </a:pPr>
            <a:r>
              <a:rPr lang="en-US" altLang="en-US" sz="2400" b="1" dirty="0">
                <a:solidFill>
                  <a:srgbClr val="4D4D4D"/>
                </a:solidFill>
                <a:latin typeface="Arial" panose="020B0604020202020204" pitchFamily="34" charset="0"/>
                <a:sym typeface="+mn-lt"/>
              </a:rPr>
              <a:t>4</a:t>
            </a:r>
          </a:p>
        </p:txBody>
      </p:sp>
      <p:sp>
        <p:nvSpPr>
          <p:cNvPr id="120841" name="Rectangle 29"/>
          <p:cNvSpPr/>
          <p:nvPr/>
        </p:nvSpPr>
        <p:spPr>
          <a:xfrm>
            <a:off x="2138363" y="4706938"/>
            <a:ext cx="5176837" cy="627062"/>
          </a:xfrm>
          <a:prstGeom prst="roundRect">
            <a:avLst>
              <a:gd name="adj" fmla="val 16667"/>
            </a:avLst>
          </a:prstGeom>
          <a:solidFill>
            <a:srgbClr val="92D050"/>
          </a:solidFill>
          <a:ln w="3175" cap="flat" cmpd="sng">
            <a:solidFill>
              <a:srgbClr val="EAEAEA"/>
            </a:solidFill>
            <a:prstDash val="solid"/>
            <a:headEnd type="none" w="med" len="med"/>
            <a:tailEnd type="none" w="med" len="med"/>
          </a:ln>
          <a:effectLst>
            <a:outerShdw dist="38100" dir="2699999" algn="ctr" rotWithShape="0">
              <a:srgbClr val="000000">
                <a:alpha val="39000"/>
              </a:srgbClr>
            </a:outerShdw>
          </a:effectLst>
        </p:spPr>
        <p:txBody>
          <a:bodyPr anchor="ctr"/>
          <a:lstStyle/>
          <a:p>
            <a:pPr algn="ctr">
              <a:lnSpc>
                <a:spcPct val="120000"/>
              </a:lnSpc>
            </a:pPr>
            <a:r>
              <a:rPr lang="zh-CN" altLang="en-US" sz="2800" dirty="0">
                <a:solidFill>
                  <a:srgbClr val="000000"/>
                </a:solidFill>
                <a:latin typeface="黑体" panose="02010609060101010101" pitchFamily="49" charset="-122"/>
                <a:ea typeface="黑体" panose="02010609060101010101" pitchFamily="49" charset="-122"/>
              </a:rPr>
              <a:t>拓宽眼界</a:t>
            </a:r>
            <a:r>
              <a:rPr lang="en-US" altLang="zh-CN" sz="2800" dirty="0">
                <a:solidFill>
                  <a:srgbClr val="000000"/>
                </a:solidFill>
                <a:latin typeface="黑体" panose="02010609060101010101" pitchFamily="49" charset="-122"/>
                <a:ea typeface="黑体" panose="02010609060101010101" pitchFamily="49" charset="-122"/>
              </a:rPr>
              <a:t>——</a:t>
            </a:r>
            <a:r>
              <a:rPr lang="zh-CN" altLang="en-US" sz="2800" dirty="0">
                <a:solidFill>
                  <a:srgbClr val="000000"/>
                </a:solidFill>
                <a:latin typeface="黑体" panose="02010609060101010101" pitchFamily="49" charset="-122"/>
                <a:ea typeface="黑体" panose="02010609060101010101" pitchFamily="49" charset="-122"/>
              </a:rPr>
              <a:t>整合课程资源</a:t>
            </a:r>
            <a:endParaRPr lang="en-US" altLang="en-US" sz="2800" dirty="0">
              <a:solidFill>
                <a:srgbClr val="000000"/>
              </a:solidFill>
              <a:latin typeface="黑体" panose="02010609060101010101" pitchFamily="49" charset="-122"/>
              <a:ea typeface="黑体" panose="02010609060101010101" pitchFamily="49" charset="-122"/>
              <a:sym typeface="+mn-lt"/>
            </a:endParaRPr>
          </a:p>
        </p:txBody>
      </p:sp>
      <p:sp>
        <p:nvSpPr>
          <p:cNvPr id="120842" name="Freeform 15"/>
          <p:cNvSpPr>
            <a:spLocks noEditPoints="1"/>
          </p:cNvSpPr>
          <p:nvPr/>
        </p:nvSpPr>
        <p:spPr>
          <a:xfrm>
            <a:off x="7620000" y="1600200"/>
            <a:ext cx="261938" cy="552450"/>
          </a:xfrm>
          <a:custGeom>
            <a:avLst/>
            <a:gdLst>
              <a:gd name="txL" fmla="*/ 0 w 67"/>
              <a:gd name="txT" fmla="*/ 0 h 106"/>
              <a:gd name="txR" fmla="*/ 67 w 67"/>
              <a:gd name="txB" fmla="*/ 106 h 106"/>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67" h="106">
                <a:moveTo>
                  <a:pt x="33" y="0"/>
                </a:moveTo>
                <a:cubicBezTo>
                  <a:pt x="43" y="0"/>
                  <a:pt x="51" y="4"/>
                  <a:pt x="57" y="10"/>
                </a:cubicBezTo>
                <a:cubicBezTo>
                  <a:pt x="63" y="16"/>
                  <a:pt x="67" y="24"/>
                  <a:pt x="67" y="34"/>
                </a:cubicBezTo>
                <a:cubicBezTo>
                  <a:pt x="67" y="40"/>
                  <a:pt x="65" y="46"/>
                  <a:pt x="62" y="51"/>
                </a:cubicBezTo>
                <a:cubicBezTo>
                  <a:pt x="59" y="55"/>
                  <a:pt x="56" y="59"/>
                  <a:pt x="51" y="62"/>
                </a:cubicBezTo>
                <a:cubicBezTo>
                  <a:pt x="51" y="65"/>
                  <a:pt x="51" y="65"/>
                  <a:pt x="51" y="65"/>
                </a:cubicBezTo>
                <a:cubicBezTo>
                  <a:pt x="52" y="65"/>
                  <a:pt x="52" y="65"/>
                  <a:pt x="52" y="65"/>
                </a:cubicBezTo>
                <a:cubicBezTo>
                  <a:pt x="55" y="65"/>
                  <a:pt x="55" y="65"/>
                  <a:pt x="55" y="65"/>
                </a:cubicBezTo>
                <a:cubicBezTo>
                  <a:pt x="56" y="67"/>
                  <a:pt x="56" y="67"/>
                  <a:pt x="56" y="67"/>
                </a:cubicBezTo>
                <a:cubicBezTo>
                  <a:pt x="57" y="69"/>
                  <a:pt x="57" y="71"/>
                  <a:pt x="57" y="73"/>
                </a:cubicBezTo>
                <a:cubicBezTo>
                  <a:pt x="57" y="75"/>
                  <a:pt x="57" y="77"/>
                  <a:pt x="56" y="79"/>
                </a:cubicBezTo>
                <a:cubicBezTo>
                  <a:pt x="56" y="79"/>
                  <a:pt x="56" y="79"/>
                  <a:pt x="56" y="79"/>
                </a:cubicBezTo>
                <a:cubicBezTo>
                  <a:pt x="56" y="80"/>
                  <a:pt x="56" y="80"/>
                  <a:pt x="56" y="80"/>
                </a:cubicBezTo>
                <a:cubicBezTo>
                  <a:pt x="57" y="82"/>
                  <a:pt x="57" y="84"/>
                  <a:pt x="57" y="86"/>
                </a:cubicBezTo>
                <a:cubicBezTo>
                  <a:pt x="57" y="88"/>
                  <a:pt x="57" y="89"/>
                  <a:pt x="56" y="91"/>
                </a:cubicBezTo>
                <a:cubicBezTo>
                  <a:pt x="55" y="93"/>
                  <a:pt x="55" y="93"/>
                  <a:pt x="55" y="93"/>
                </a:cubicBezTo>
                <a:cubicBezTo>
                  <a:pt x="53" y="93"/>
                  <a:pt x="53" y="93"/>
                  <a:pt x="53" y="93"/>
                </a:cubicBezTo>
                <a:cubicBezTo>
                  <a:pt x="15" y="97"/>
                  <a:pt x="15" y="97"/>
                  <a:pt x="15" y="97"/>
                </a:cubicBezTo>
                <a:cubicBezTo>
                  <a:pt x="12" y="97"/>
                  <a:pt x="12" y="97"/>
                  <a:pt x="12" y="97"/>
                </a:cubicBezTo>
                <a:cubicBezTo>
                  <a:pt x="12" y="94"/>
                  <a:pt x="12" y="94"/>
                  <a:pt x="12" y="94"/>
                </a:cubicBezTo>
                <a:cubicBezTo>
                  <a:pt x="11" y="93"/>
                  <a:pt x="10" y="91"/>
                  <a:pt x="10" y="89"/>
                </a:cubicBezTo>
                <a:cubicBezTo>
                  <a:pt x="10" y="87"/>
                  <a:pt x="11" y="85"/>
                  <a:pt x="12" y="83"/>
                </a:cubicBezTo>
                <a:cubicBezTo>
                  <a:pt x="12" y="83"/>
                  <a:pt x="12" y="83"/>
                  <a:pt x="12" y="83"/>
                </a:cubicBezTo>
                <a:cubicBezTo>
                  <a:pt x="12" y="82"/>
                  <a:pt x="12" y="82"/>
                  <a:pt x="12" y="82"/>
                </a:cubicBezTo>
                <a:cubicBezTo>
                  <a:pt x="11" y="80"/>
                  <a:pt x="10" y="79"/>
                  <a:pt x="10" y="77"/>
                </a:cubicBezTo>
                <a:cubicBezTo>
                  <a:pt x="10" y="75"/>
                  <a:pt x="11" y="73"/>
                  <a:pt x="12" y="71"/>
                </a:cubicBezTo>
                <a:cubicBezTo>
                  <a:pt x="13" y="69"/>
                  <a:pt x="13" y="69"/>
                  <a:pt x="13" y="69"/>
                </a:cubicBezTo>
                <a:cubicBezTo>
                  <a:pt x="14" y="69"/>
                  <a:pt x="14" y="69"/>
                  <a:pt x="14" y="69"/>
                </a:cubicBezTo>
                <a:cubicBezTo>
                  <a:pt x="16" y="69"/>
                  <a:pt x="16" y="69"/>
                  <a:pt x="16" y="69"/>
                </a:cubicBezTo>
                <a:cubicBezTo>
                  <a:pt x="16" y="62"/>
                  <a:pt x="16" y="62"/>
                  <a:pt x="16" y="62"/>
                </a:cubicBezTo>
                <a:cubicBezTo>
                  <a:pt x="11" y="60"/>
                  <a:pt x="7" y="56"/>
                  <a:pt x="5" y="51"/>
                </a:cubicBezTo>
                <a:cubicBezTo>
                  <a:pt x="1" y="46"/>
                  <a:pt x="0" y="40"/>
                  <a:pt x="0" y="34"/>
                </a:cubicBezTo>
                <a:cubicBezTo>
                  <a:pt x="0" y="24"/>
                  <a:pt x="3" y="16"/>
                  <a:pt x="10" y="10"/>
                </a:cubicBezTo>
                <a:cubicBezTo>
                  <a:pt x="16" y="4"/>
                  <a:pt x="24" y="0"/>
                  <a:pt x="33" y="0"/>
                </a:cubicBezTo>
                <a:close/>
                <a:moveTo>
                  <a:pt x="26" y="40"/>
                </a:moveTo>
                <a:cubicBezTo>
                  <a:pt x="26" y="40"/>
                  <a:pt x="27" y="40"/>
                  <a:pt x="28" y="40"/>
                </a:cubicBezTo>
                <a:cubicBezTo>
                  <a:pt x="28" y="40"/>
                  <a:pt x="29" y="40"/>
                  <a:pt x="30" y="40"/>
                </a:cubicBezTo>
                <a:cubicBezTo>
                  <a:pt x="30" y="39"/>
                  <a:pt x="30" y="39"/>
                  <a:pt x="30" y="39"/>
                </a:cubicBezTo>
                <a:cubicBezTo>
                  <a:pt x="31" y="40"/>
                  <a:pt x="31" y="40"/>
                  <a:pt x="31" y="40"/>
                </a:cubicBezTo>
                <a:cubicBezTo>
                  <a:pt x="32" y="40"/>
                  <a:pt x="32" y="41"/>
                  <a:pt x="33" y="41"/>
                </a:cubicBezTo>
                <a:cubicBezTo>
                  <a:pt x="34" y="41"/>
                  <a:pt x="35" y="40"/>
                  <a:pt x="35" y="40"/>
                </a:cubicBezTo>
                <a:cubicBezTo>
                  <a:pt x="36" y="39"/>
                  <a:pt x="36" y="39"/>
                  <a:pt x="36" y="39"/>
                </a:cubicBezTo>
                <a:cubicBezTo>
                  <a:pt x="36" y="40"/>
                  <a:pt x="36" y="40"/>
                  <a:pt x="36" y="40"/>
                </a:cubicBezTo>
                <a:cubicBezTo>
                  <a:pt x="37" y="41"/>
                  <a:pt x="38" y="41"/>
                  <a:pt x="39" y="41"/>
                </a:cubicBezTo>
                <a:cubicBezTo>
                  <a:pt x="40" y="41"/>
                  <a:pt x="41" y="40"/>
                  <a:pt x="42" y="40"/>
                </a:cubicBezTo>
                <a:cubicBezTo>
                  <a:pt x="43" y="38"/>
                  <a:pt x="43" y="38"/>
                  <a:pt x="43" y="38"/>
                </a:cubicBezTo>
                <a:cubicBezTo>
                  <a:pt x="46" y="40"/>
                  <a:pt x="46" y="40"/>
                  <a:pt x="46" y="40"/>
                </a:cubicBezTo>
                <a:cubicBezTo>
                  <a:pt x="39" y="51"/>
                  <a:pt x="39" y="51"/>
                  <a:pt x="39" y="51"/>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1"/>
                  <a:pt x="56" y="47"/>
                </a:cubicBezTo>
                <a:cubicBezTo>
                  <a:pt x="58" y="43"/>
                  <a:pt x="60" y="39"/>
                  <a:pt x="60" y="34"/>
                </a:cubicBezTo>
                <a:cubicBezTo>
                  <a:pt x="60" y="26"/>
                  <a:pt x="57" y="20"/>
                  <a:pt x="52" y="15"/>
                </a:cubicBezTo>
                <a:cubicBezTo>
                  <a:pt x="47" y="10"/>
                  <a:pt x="41" y="7"/>
                  <a:pt x="33" y="7"/>
                </a:cubicBezTo>
                <a:cubicBezTo>
                  <a:pt x="26" y="7"/>
                  <a:pt x="19" y="10"/>
                  <a:pt x="14" y="15"/>
                </a:cubicBezTo>
                <a:cubicBezTo>
                  <a:pt x="10" y="20"/>
                  <a:pt x="7" y="26"/>
                  <a:pt x="7" y="34"/>
                </a:cubicBezTo>
                <a:cubicBezTo>
                  <a:pt x="7" y="39"/>
                  <a:pt x="8" y="43"/>
                  <a:pt x="11" y="47"/>
                </a:cubicBezTo>
                <a:cubicBezTo>
                  <a:pt x="13" y="52"/>
                  <a:pt x="17" y="55"/>
                  <a:pt x="21" y="57"/>
                </a:cubicBezTo>
                <a:cubicBezTo>
                  <a:pt x="23" y="58"/>
                  <a:pt x="23" y="58"/>
                  <a:pt x="23" y="58"/>
                </a:cubicBezTo>
                <a:cubicBezTo>
                  <a:pt x="23" y="60"/>
                  <a:pt x="23" y="60"/>
                  <a:pt x="23" y="60"/>
                </a:cubicBezTo>
                <a:cubicBezTo>
                  <a:pt x="23" y="67"/>
                  <a:pt x="23" y="67"/>
                  <a:pt x="23" y="67"/>
                </a:cubicBezTo>
                <a:cubicBezTo>
                  <a:pt x="29" y="67"/>
                  <a:pt x="29" y="67"/>
                  <a:pt x="29" y="67"/>
                </a:cubicBezTo>
                <a:cubicBezTo>
                  <a:pt x="29" y="51"/>
                  <a:pt x="29" y="51"/>
                  <a:pt x="29" y="51"/>
                </a:cubicBezTo>
                <a:cubicBezTo>
                  <a:pt x="22" y="40"/>
                  <a:pt x="22" y="40"/>
                  <a:pt x="22" y="40"/>
                </a:cubicBezTo>
                <a:cubicBezTo>
                  <a:pt x="25" y="38"/>
                  <a:pt x="25" y="38"/>
                  <a:pt x="25" y="38"/>
                </a:cubicBezTo>
                <a:cubicBezTo>
                  <a:pt x="26" y="40"/>
                  <a:pt x="26" y="40"/>
                  <a:pt x="26" y="40"/>
                </a:cubicBezTo>
                <a:close/>
                <a:moveTo>
                  <a:pt x="40" y="42"/>
                </a:moveTo>
                <a:cubicBezTo>
                  <a:pt x="40" y="42"/>
                  <a:pt x="40" y="42"/>
                  <a:pt x="39" y="42"/>
                </a:cubicBezTo>
                <a:cubicBezTo>
                  <a:pt x="38" y="43"/>
                  <a:pt x="37" y="42"/>
                  <a:pt x="36" y="41"/>
                </a:cubicBezTo>
                <a:cubicBezTo>
                  <a:pt x="35" y="42"/>
                  <a:pt x="34" y="43"/>
                  <a:pt x="33" y="42"/>
                </a:cubicBezTo>
                <a:cubicBezTo>
                  <a:pt x="32" y="42"/>
                  <a:pt x="31" y="42"/>
                  <a:pt x="30" y="41"/>
                </a:cubicBezTo>
                <a:cubicBezTo>
                  <a:pt x="29" y="42"/>
                  <a:pt x="28" y="42"/>
                  <a:pt x="28" y="42"/>
                </a:cubicBezTo>
                <a:cubicBezTo>
                  <a:pt x="27" y="42"/>
                  <a:pt x="27" y="42"/>
                  <a:pt x="27" y="42"/>
                </a:cubicBezTo>
                <a:cubicBezTo>
                  <a:pt x="32" y="50"/>
                  <a:pt x="32" y="50"/>
                  <a:pt x="32" y="50"/>
                </a:cubicBezTo>
                <a:cubicBezTo>
                  <a:pt x="32" y="50"/>
                  <a:pt x="32" y="50"/>
                  <a:pt x="32" y="50"/>
                </a:cubicBezTo>
                <a:cubicBezTo>
                  <a:pt x="32" y="51"/>
                  <a:pt x="32" y="51"/>
                  <a:pt x="32" y="51"/>
                </a:cubicBezTo>
                <a:cubicBezTo>
                  <a:pt x="32" y="67"/>
                  <a:pt x="32" y="67"/>
                  <a:pt x="32" y="67"/>
                </a:cubicBezTo>
                <a:cubicBezTo>
                  <a:pt x="35" y="67"/>
                  <a:pt x="35" y="67"/>
                  <a:pt x="35" y="67"/>
                </a:cubicBezTo>
                <a:cubicBezTo>
                  <a:pt x="35" y="51"/>
                  <a:pt x="35" y="51"/>
                  <a:pt x="35" y="51"/>
                </a:cubicBezTo>
                <a:cubicBezTo>
                  <a:pt x="35" y="50"/>
                  <a:pt x="35" y="50"/>
                  <a:pt x="35" y="50"/>
                </a:cubicBezTo>
                <a:cubicBezTo>
                  <a:pt x="35" y="50"/>
                  <a:pt x="35" y="50"/>
                  <a:pt x="35" y="50"/>
                </a:cubicBezTo>
                <a:cubicBezTo>
                  <a:pt x="40" y="42"/>
                  <a:pt x="40" y="42"/>
                  <a:pt x="40" y="42"/>
                </a:cubicBezTo>
                <a:close/>
                <a:moveTo>
                  <a:pt x="43" y="96"/>
                </a:moveTo>
                <a:cubicBezTo>
                  <a:pt x="24" y="98"/>
                  <a:pt x="24" y="98"/>
                  <a:pt x="24" y="98"/>
                </a:cubicBezTo>
                <a:cubicBezTo>
                  <a:pt x="25" y="103"/>
                  <a:pt x="29" y="106"/>
                  <a:pt x="34" y="106"/>
                </a:cubicBezTo>
                <a:cubicBezTo>
                  <a:pt x="39" y="106"/>
                  <a:pt x="43" y="102"/>
                  <a:pt x="43" y="97"/>
                </a:cubicBezTo>
                <a:cubicBezTo>
                  <a:pt x="43" y="96"/>
                  <a:pt x="43" y="96"/>
                  <a:pt x="43" y="96"/>
                </a:cubicBezTo>
                <a:close/>
                <a:moveTo>
                  <a:pt x="50" y="85"/>
                </a:moveTo>
                <a:cubicBezTo>
                  <a:pt x="17" y="88"/>
                  <a:pt x="17" y="88"/>
                  <a:pt x="17" y="88"/>
                </a:cubicBezTo>
                <a:cubicBezTo>
                  <a:pt x="17" y="88"/>
                  <a:pt x="17" y="89"/>
                  <a:pt x="17" y="89"/>
                </a:cubicBezTo>
                <a:cubicBezTo>
                  <a:pt x="17" y="89"/>
                  <a:pt x="17" y="89"/>
                  <a:pt x="17" y="89"/>
                </a:cubicBezTo>
                <a:cubicBezTo>
                  <a:pt x="50" y="87"/>
                  <a:pt x="50" y="87"/>
                  <a:pt x="50" y="87"/>
                </a:cubicBezTo>
                <a:cubicBezTo>
                  <a:pt x="50" y="86"/>
                  <a:pt x="50" y="86"/>
                  <a:pt x="50" y="86"/>
                </a:cubicBezTo>
                <a:cubicBezTo>
                  <a:pt x="50" y="85"/>
                  <a:pt x="50" y="85"/>
                  <a:pt x="50" y="85"/>
                </a:cubicBezTo>
                <a:close/>
                <a:moveTo>
                  <a:pt x="50" y="73"/>
                </a:moveTo>
                <a:cubicBezTo>
                  <a:pt x="17" y="75"/>
                  <a:pt x="17" y="75"/>
                  <a:pt x="17" y="75"/>
                </a:cubicBezTo>
                <a:cubicBezTo>
                  <a:pt x="17" y="76"/>
                  <a:pt x="17" y="76"/>
                  <a:pt x="17" y="76"/>
                </a:cubicBezTo>
                <a:cubicBezTo>
                  <a:pt x="17" y="77"/>
                  <a:pt x="17" y="77"/>
                  <a:pt x="17" y="77"/>
                </a:cubicBezTo>
                <a:cubicBezTo>
                  <a:pt x="50" y="74"/>
                  <a:pt x="50" y="74"/>
                  <a:pt x="50" y="74"/>
                </a:cubicBezTo>
                <a:cubicBezTo>
                  <a:pt x="50" y="74"/>
                  <a:pt x="50" y="73"/>
                  <a:pt x="50" y="73"/>
                </a:cubicBezTo>
                <a:cubicBezTo>
                  <a:pt x="50" y="73"/>
                  <a:pt x="50" y="73"/>
                  <a:pt x="50" y="73"/>
                </a:cubicBezTo>
                <a:close/>
              </a:path>
            </a:pathLst>
          </a:custGeom>
          <a:solidFill>
            <a:srgbClr val="248C9C">
              <a:alpha val="100000"/>
            </a:srgbClr>
          </a:solidFill>
          <a:ln w="9525">
            <a:noFill/>
          </a:ln>
        </p:spPr>
        <p:txBody>
          <a:bodyPr/>
          <a:lstStyle/>
          <a:p>
            <a:endParaRPr lang="zh-CN" altLang="en-US"/>
          </a:p>
        </p:txBody>
      </p:sp>
      <p:sp>
        <p:nvSpPr>
          <p:cNvPr id="120843" name="Freeform 6"/>
          <p:cNvSpPr>
            <a:spLocks noEditPoints="1"/>
          </p:cNvSpPr>
          <p:nvPr/>
        </p:nvSpPr>
        <p:spPr>
          <a:xfrm>
            <a:off x="7629525" y="3733800"/>
            <a:ext cx="295275" cy="385763"/>
          </a:xfrm>
          <a:custGeom>
            <a:avLst/>
            <a:gdLst>
              <a:gd name="txL" fmla="*/ 0 w 118"/>
              <a:gd name="txT" fmla="*/ 0 h 115"/>
              <a:gd name="txR" fmla="*/ 118 w 118"/>
              <a:gd name="txB" fmla="*/ 115 h 115"/>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18" h="115">
                <a:moveTo>
                  <a:pt x="18" y="77"/>
                </a:moveTo>
                <a:cubicBezTo>
                  <a:pt x="27" y="76"/>
                  <a:pt x="37" y="75"/>
                  <a:pt x="36" y="72"/>
                </a:cubicBezTo>
                <a:cubicBezTo>
                  <a:pt x="35" y="70"/>
                  <a:pt x="29" y="66"/>
                  <a:pt x="24" y="63"/>
                </a:cubicBezTo>
                <a:cubicBezTo>
                  <a:pt x="10" y="54"/>
                  <a:pt x="10" y="49"/>
                  <a:pt x="24" y="41"/>
                </a:cubicBezTo>
                <a:cubicBezTo>
                  <a:pt x="30" y="38"/>
                  <a:pt x="36" y="35"/>
                  <a:pt x="42" y="34"/>
                </a:cubicBezTo>
                <a:cubicBezTo>
                  <a:pt x="38" y="45"/>
                  <a:pt x="38" y="45"/>
                  <a:pt x="38" y="45"/>
                </a:cubicBezTo>
                <a:cubicBezTo>
                  <a:pt x="32" y="46"/>
                  <a:pt x="29" y="49"/>
                  <a:pt x="29" y="53"/>
                </a:cubicBezTo>
                <a:cubicBezTo>
                  <a:pt x="30" y="57"/>
                  <a:pt x="37" y="61"/>
                  <a:pt x="45" y="60"/>
                </a:cubicBezTo>
                <a:cubicBezTo>
                  <a:pt x="53" y="59"/>
                  <a:pt x="59" y="55"/>
                  <a:pt x="58" y="51"/>
                </a:cubicBezTo>
                <a:cubicBezTo>
                  <a:pt x="58" y="49"/>
                  <a:pt x="56" y="47"/>
                  <a:pt x="54" y="46"/>
                </a:cubicBezTo>
                <a:cubicBezTo>
                  <a:pt x="57" y="32"/>
                  <a:pt x="57" y="32"/>
                  <a:pt x="57" y="32"/>
                </a:cubicBezTo>
                <a:cubicBezTo>
                  <a:pt x="81" y="31"/>
                  <a:pt x="104" y="42"/>
                  <a:pt x="110" y="60"/>
                </a:cubicBezTo>
                <a:cubicBezTo>
                  <a:pt x="118" y="81"/>
                  <a:pt x="101" y="103"/>
                  <a:pt x="72" y="109"/>
                </a:cubicBezTo>
                <a:cubicBezTo>
                  <a:pt x="46" y="115"/>
                  <a:pt x="21" y="107"/>
                  <a:pt x="9" y="91"/>
                </a:cubicBezTo>
                <a:cubicBezTo>
                  <a:pt x="0" y="78"/>
                  <a:pt x="5" y="77"/>
                  <a:pt x="18" y="77"/>
                </a:cubicBezTo>
                <a:close/>
                <a:moveTo>
                  <a:pt x="39" y="46"/>
                </a:moveTo>
                <a:cubicBezTo>
                  <a:pt x="38" y="50"/>
                  <a:pt x="36" y="53"/>
                  <a:pt x="35" y="56"/>
                </a:cubicBezTo>
                <a:cubicBezTo>
                  <a:pt x="37" y="57"/>
                  <a:pt x="40" y="58"/>
                  <a:pt x="43" y="58"/>
                </a:cubicBezTo>
                <a:cubicBezTo>
                  <a:pt x="45" y="58"/>
                  <a:pt x="47" y="57"/>
                  <a:pt x="48" y="57"/>
                </a:cubicBezTo>
                <a:cubicBezTo>
                  <a:pt x="49" y="55"/>
                  <a:pt x="50" y="52"/>
                  <a:pt x="50" y="50"/>
                </a:cubicBezTo>
                <a:cubicBezTo>
                  <a:pt x="46" y="49"/>
                  <a:pt x="43" y="48"/>
                  <a:pt x="39" y="46"/>
                </a:cubicBezTo>
                <a:close/>
                <a:moveTo>
                  <a:pt x="50" y="24"/>
                </a:moveTo>
                <a:cubicBezTo>
                  <a:pt x="51" y="25"/>
                  <a:pt x="53" y="25"/>
                  <a:pt x="55" y="26"/>
                </a:cubicBezTo>
                <a:cubicBezTo>
                  <a:pt x="71" y="20"/>
                  <a:pt x="57" y="6"/>
                  <a:pt x="61" y="0"/>
                </a:cubicBezTo>
                <a:cubicBezTo>
                  <a:pt x="55" y="2"/>
                  <a:pt x="42" y="10"/>
                  <a:pt x="50" y="24"/>
                </a:cubicBezTo>
                <a:close/>
                <a:moveTo>
                  <a:pt x="51" y="24"/>
                </a:moveTo>
                <a:cubicBezTo>
                  <a:pt x="46" y="12"/>
                  <a:pt x="51" y="7"/>
                  <a:pt x="59" y="2"/>
                </a:cubicBezTo>
                <a:cubicBezTo>
                  <a:pt x="52" y="8"/>
                  <a:pt x="49" y="15"/>
                  <a:pt x="52" y="24"/>
                </a:cubicBezTo>
                <a:cubicBezTo>
                  <a:pt x="52" y="24"/>
                  <a:pt x="51" y="24"/>
                  <a:pt x="51" y="24"/>
                </a:cubicBezTo>
                <a:close/>
                <a:moveTo>
                  <a:pt x="40" y="45"/>
                </a:moveTo>
                <a:cubicBezTo>
                  <a:pt x="50" y="49"/>
                  <a:pt x="50" y="49"/>
                  <a:pt x="50" y="49"/>
                </a:cubicBezTo>
                <a:cubicBezTo>
                  <a:pt x="55" y="27"/>
                  <a:pt x="55" y="27"/>
                  <a:pt x="55" y="27"/>
                </a:cubicBezTo>
                <a:cubicBezTo>
                  <a:pt x="49" y="25"/>
                  <a:pt x="49" y="25"/>
                  <a:pt x="49" y="25"/>
                </a:cubicBezTo>
                <a:cubicBezTo>
                  <a:pt x="40" y="45"/>
                  <a:pt x="40" y="45"/>
                  <a:pt x="40" y="45"/>
                </a:cubicBezTo>
                <a:close/>
                <a:moveTo>
                  <a:pt x="42" y="44"/>
                </a:moveTo>
                <a:cubicBezTo>
                  <a:pt x="45" y="45"/>
                  <a:pt x="45" y="45"/>
                  <a:pt x="45" y="45"/>
                </a:cubicBezTo>
                <a:cubicBezTo>
                  <a:pt x="51" y="27"/>
                  <a:pt x="51" y="27"/>
                  <a:pt x="51" y="27"/>
                </a:cubicBezTo>
                <a:cubicBezTo>
                  <a:pt x="50" y="27"/>
                  <a:pt x="50" y="27"/>
                  <a:pt x="50" y="27"/>
                </a:cubicBezTo>
                <a:cubicBezTo>
                  <a:pt x="42" y="44"/>
                  <a:pt x="42" y="44"/>
                  <a:pt x="42" y="44"/>
                </a:cubicBezTo>
                <a:close/>
                <a:moveTo>
                  <a:pt x="30" y="84"/>
                </a:moveTo>
                <a:cubicBezTo>
                  <a:pt x="25" y="84"/>
                  <a:pt x="21" y="86"/>
                  <a:pt x="21" y="89"/>
                </a:cubicBezTo>
                <a:cubicBezTo>
                  <a:pt x="21" y="91"/>
                  <a:pt x="25" y="93"/>
                  <a:pt x="30" y="93"/>
                </a:cubicBezTo>
                <a:cubicBezTo>
                  <a:pt x="35" y="93"/>
                  <a:pt x="39" y="91"/>
                  <a:pt x="39" y="89"/>
                </a:cubicBezTo>
                <a:cubicBezTo>
                  <a:pt x="39" y="86"/>
                  <a:pt x="35" y="84"/>
                  <a:pt x="30" y="84"/>
                </a:cubicBezTo>
                <a:close/>
                <a:moveTo>
                  <a:pt x="95" y="59"/>
                </a:moveTo>
                <a:cubicBezTo>
                  <a:pt x="90" y="59"/>
                  <a:pt x="86" y="62"/>
                  <a:pt x="86" y="64"/>
                </a:cubicBezTo>
                <a:cubicBezTo>
                  <a:pt x="86" y="67"/>
                  <a:pt x="90" y="69"/>
                  <a:pt x="95" y="69"/>
                </a:cubicBezTo>
                <a:cubicBezTo>
                  <a:pt x="100" y="69"/>
                  <a:pt x="104" y="67"/>
                  <a:pt x="104" y="64"/>
                </a:cubicBezTo>
                <a:cubicBezTo>
                  <a:pt x="104" y="62"/>
                  <a:pt x="100" y="59"/>
                  <a:pt x="95" y="59"/>
                </a:cubicBezTo>
                <a:close/>
                <a:moveTo>
                  <a:pt x="93" y="74"/>
                </a:moveTo>
                <a:cubicBezTo>
                  <a:pt x="88" y="74"/>
                  <a:pt x="84" y="77"/>
                  <a:pt x="84" y="79"/>
                </a:cubicBezTo>
                <a:cubicBezTo>
                  <a:pt x="84" y="82"/>
                  <a:pt x="88" y="84"/>
                  <a:pt x="93" y="84"/>
                </a:cubicBezTo>
                <a:cubicBezTo>
                  <a:pt x="98" y="84"/>
                  <a:pt x="102" y="82"/>
                  <a:pt x="102" y="79"/>
                </a:cubicBezTo>
                <a:cubicBezTo>
                  <a:pt x="102" y="77"/>
                  <a:pt x="98" y="74"/>
                  <a:pt x="93" y="74"/>
                </a:cubicBezTo>
                <a:close/>
                <a:moveTo>
                  <a:pt x="78" y="87"/>
                </a:moveTo>
                <a:cubicBezTo>
                  <a:pt x="73" y="87"/>
                  <a:pt x="69" y="89"/>
                  <a:pt x="69" y="91"/>
                </a:cubicBezTo>
                <a:cubicBezTo>
                  <a:pt x="69" y="94"/>
                  <a:pt x="73" y="96"/>
                  <a:pt x="78" y="96"/>
                </a:cubicBezTo>
                <a:cubicBezTo>
                  <a:pt x="83" y="96"/>
                  <a:pt x="87" y="94"/>
                  <a:pt x="87" y="91"/>
                </a:cubicBezTo>
                <a:cubicBezTo>
                  <a:pt x="87" y="89"/>
                  <a:pt x="83" y="87"/>
                  <a:pt x="78" y="87"/>
                </a:cubicBezTo>
                <a:close/>
                <a:moveTo>
                  <a:pt x="52" y="91"/>
                </a:moveTo>
                <a:cubicBezTo>
                  <a:pt x="47" y="91"/>
                  <a:pt x="43" y="94"/>
                  <a:pt x="43" y="96"/>
                </a:cubicBezTo>
                <a:cubicBezTo>
                  <a:pt x="43" y="99"/>
                  <a:pt x="47" y="101"/>
                  <a:pt x="52" y="101"/>
                </a:cubicBezTo>
                <a:cubicBezTo>
                  <a:pt x="57" y="101"/>
                  <a:pt x="61" y="99"/>
                  <a:pt x="61" y="96"/>
                </a:cubicBezTo>
                <a:cubicBezTo>
                  <a:pt x="61" y="94"/>
                  <a:pt x="57" y="91"/>
                  <a:pt x="52" y="91"/>
                </a:cubicBezTo>
                <a:close/>
              </a:path>
            </a:pathLst>
          </a:custGeom>
          <a:solidFill>
            <a:srgbClr val="248C9C">
              <a:alpha val="100000"/>
            </a:srgbClr>
          </a:solidFill>
          <a:ln w="9525">
            <a:noFill/>
          </a:ln>
        </p:spPr>
        <p:txBody>
          <a:bodyPr/>
          <a:lstStyle/>
          <a:p>
            <a:endParaRPr lang="zh-CN" altLang="en-US"/>
          </a:p>
        </p:txBody>
      </p:sp>
      <p:sp>
        <p:nvSpPr>
          <p:cNvPr id="120844" name="Freeform 18"/>
          <p:cNvSpPr>
            <a:spLocks noEditPoints="1"/>
          </p:cNvSpPr>
          <p:nvPr/>
        </p:nvSpPr>
        <p:spPr>
          <a:xfrm>
            <a:off x="7694613" y="4800600"/>
            <a:ext cx="306387" cy="415925"/>
          </a:xfrm>
          <a:custGeom>
            <a:avLst/>
            <a:gdLst>
              <a:gd name="txL" fmla="*/ 0 w 98"/>
              <a:gd name="txT" fmla="*/ 0 h 100"/>
              <a:gd name="txR" fmla="*/ 98 w 98"/>
              <a:gd name="txB" fmla="*/ 100 h 100"/>
            </a:gdLst>
            <a:ahLst/>
            <a:cxnLst>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98" h="100">
                <a:moveTo>
                  <a:pt x="40" y="24"/>
                </a:moveTo>
                <a:cubicBezTo>
                  <a:pt x="41" y="20"/>
                  <a:pt x="42" y="16"/>
                  <a:pt x="41" y="12"/>
                </a:cubicBezTo>
                <a:cubicBezTo>
                  <a:pt x="33" y="5"/>
                  <a:pt x="26" y="2"/>
                  <a:pt x="18" y="0"/>
                </a:cubicBezTo>
                <a:cubicBezTo>
                  <a:pt x="18" y="1"/>
                  <a:pt x="17" y="2"/>
                  <a:pt x="16" y="2"/>
                </a:cubicBezTo>
                <a:cubicBezTo>
                  <a:pt x="20" y="7"/>
                  <a:pt x="23" y="11"/>
                  <a:pt x="27" y="16"/>
                </a:cubicBezTo>
                <a:cubicBezTo>
                  <a:pt x="24" y="22"/>
                  <a:pt x="20" y="25"/>
                  <a:pt x="14" y="27"/>
                </a:cubicBezTo>
                <a:cubicBezTo>
                  <a:pt x="10" y="23"/>
                  <a:pt x="6" y="18"/>
                  <a:pt x="2" y="14"/>
                </a:cubicBezTo>
                <a:cubicBezTo>
                  <a:pt x="2" y="15"/>
                  <a:pt x="1" y="16"/>
                  <a:pt x="0" y="16"/>
                </a:cubicBezTo>
                <a:cubicBezTo>
                  <a:pt x="0" y="24"/>
                  <a:pt x="3" y="31"/>
                  <a:pt x="9" y="40"/>
                </a:cubicBezTo>
                <a:cubicBezTo>
                  <a:pt x="15" y="42"/>
                  <a:pt x="21" y="41"/>
                  <a:pt x="27" y="39"/>
                </a:cubicBezTo>
                <a:cubicBezTo>
                  <a:pt x="36" y="48"/>
                  <a:pt x="36" y="48"/>
                  <a:pt x="36" y="48"/>
                </a:cubicBezTo>
                <a:cubicBezTo>
                  <a:pt x="3" y="81"/>
                  <a:pt x="3" y="81"/>
                  <a:pt x="3" y="81"/>
                </a:cubicBezTo>
                <a:cubicBezTo>
                  <a:pt x="4" y="91"/>
                  <a:pt x="10" y="93"/>
                  <a:pt x="17" y="94"/>
                </a:cubicBezTo>
                <a:cubicBezTo>
                  <a:pt x="49" y="62"/>
                  <a:pt x="49" y="62"/>
                  <a:pt x="49" y="62"/>
                </a:cubicBezTo>
                <a:cubicBezTo>
                  <a:pt x="59" y="72"/>
                  <a:pt x="59" y="72"/>
                  <a:pt x="59" y="72"/>
                </a:cubicBezTo>
                <a:cubicBezTo>
                  <a:pt x="57" y="76"/>
                  <a:pt x="57" y="76"/>
                  <a:pt x="57" y="76"/>
                </a:cubicBezTo>
                <a:cubicBezTo>
                  <a:pt x="56" y="80"/>
                  <a:pt x="56" y="83"/>
                  <a:pt x="56" y="87"/>
                </a:cubicBezTo>
                <a:cubicBezTo>
                  <a:pt x="64" y="95"/>
                  <a:pt x="72" y="98"/>
                  <a:pt x="79" y="100"/>
                </a:cubicBezTo>
                <a:cubicBezTo>
                  <a:pt x="80" y="99"/>
                  <a:pt x="81" y="98"/>
                  <a:pt x="82" y="97"/>
                </a:cubicBezTo>
                <a:cubicBezTo>
                  <a:pt x="78" y="93"/>
                  <a:pt x="74" y="88"/>
                  <a:pt x="70" y="84"/>
                </a:cubicBezTo>
                <a:cubicBezTo>
                  <a:pt x="73" y="78"/>
                  <a:pt x="77" y="74"/>
                  <a:pt x="83" y="72"/>
                </a:cubicBezTo>
                <a:cubicBezTo>
                  <a:pt x="87" y="77"/>
                  <a:pt x="91" y="81"/>
                  <a:pt x="95" y="86"/>
                </a:cubicBezTo>
                <a:cubicBezTo>
                  <a:pt x="96" y="85"/>
                  <a:pt x="97" y="84"/>
                  <a:pt x="98" y="83"/>
                </a:cubicBezTo>
                <a:cubicBezTo>
                  <a:pt x="97" y="76"/>
                  <a:pt x="95" y="68"/>
                  <a:pt x="88" y="59"/>
                </a:cubicBezTo>
                <a:cubicBezTo>
                  <a:pt x="82" y="57"/>
                  <a:pt x="76" y="58"/>
                  <a:pt x="70" y="61"/>
                </a:cubicBezTo>
                <a:cubicBezTo>
                  <a:pt x="60" y="51"/>
                  <a:pt x="60" y="51"/>
                  <a:pt x="60" y="51"/>
                </a:cubicBezTo>
                <a:cubicBezTo>
                  <a:pt x="71" y="41"/>
                  <a:pt x="71" y="41"/>
                  <a:pt x="71" y="41"/>
                </a:cubicBezTo>
                <a:cubicBezTo>
                  <a:pt x="81" y="51"/>
                  <a:pt x="81" y="51"/>
                  <a:pt x="81" y="51"/>
                </a:cubicBezTo>
                <a:cubicBezTo>
                  <a:pt x="98" y="35"/>
                  <a:pt x="98" y="35"/>
                  <a:pt x="98" y="35"/>
                </a:cubicBezTo>
                <a:cubicBezTo>
                  <a:pt x="89" y="26"/>
                  <a:pt x="81" y="18"/>
                  <a:pt x="73" y="10"/>
                </a:cubicBezTo>
                <a:cubicBezTo>
                  <a:pt x="66" y="7"/>
                  <a:pt x="60" y="5"/>
                  <a:pt x="54" y="2"/>
                </a:cubicBezTo>
                <a:cubicBezTo>
                  <a:pt x="50" y="6"/>
                  <a:pt x="47" y="9"/>
                  <a:pt x="43" y="13"/>
                </a:cubicBezTo>
                <a:cubicBezTo>
                  <a:pt x="57" y="27"/>
                  <a:pt x="57" y="27"/>
                  <a:pt x="57" y="27"/>
                </a:cubicBezTo>
                <a:cubicBezTo>
                  <a:pt x="47" y="37"/>
                  <a:pt x="47" y="37"/>
                  <a:pt x="47" y="37"/>
                </a:cubicBezTo>
                <a:cubicBezTo>
                  <a:pt x="38" y="28"/>
                  <a:pt x="38" y="28"/>
                  <a:pt x="38" y="28"/>
                </a:cubicBezTo>
                <a:cubicBezTo>
                  <a:pt x="40" y="24"/>
                  <a:pt x="40" y="24"/>
                  <a:pt x="40" y="24"/>
                </a:cubicBezTo>
                <a:close/>
                <a:moveTo>
                  <a:pt x="76" y="8"/>
                </a:moveTo>
                <a:cubicBezTo>
                  <a:pt x="77" y="7"/>
                  <a:pt x="78" y="6"/>
                  <a:pt x="79" y="5"/>
                </a:cubicBezTo>
                <a:cubicBezTo>
                  <a:pt x="86" y="7"/>
                  <a:pt x="91" y="12"/>
                  <a:pt x="93" y="19"/>
                </a:cubicBezTo>
                <a:cubicBezTo>
                  <a:pt x="92" y="20"/>
                  <a:pt x="91" y="21"/>
                  <a:pt x="90" y="22"/>
                </a:cubicBezTo>
                <a:cubicBezTo>
                  <a:pt x="85" y="17"/>
                  <a:pt x="80" y="13"/>
                  <a:pt x="76" y="8"/>
                </a:cubicBezTo>
                <a:close/>
              </a:path>
            </a:pathLst>
          </a:custGeom>
          <a:solidFill>
            <a:srgbClr val="248C9C">
              <a:alpha val="100000"/>
            </a:srgbClr>
          </a:solidFill>
          <a:ln w="9525">
            <a:noFill/>
          </a:ln>
        </p:spPr>
        <p:txBody>
          <a:bodyPr/>
          <a:lstStyle/>
          <a:p>
            <a:endParaRPr lang="zh-CN" altLang="en-US"/>
          </a:p>
        </p:txBody>
      </p:sp>
      <p:sp>
        <p:nvSpPr>
          <p:cNvPr id="120845" name="Freeform 7"/>
          <p:cNvSpPr>
            <a:spLocks noEditPoints="1"/>
          </p:cNvSpPr>
          <p:nvPr/>
        </p:nvSpPr>
        <p:spPr>
          <a:xfrm>
            <a:off x="7620000" y="2667000"/>
            <a:ext cx="292100" cy="447675"/>
          </a:xfrm>
          <a:custGeom>
            <a:avLst/>
            <a:gdLst>
              <a:gd name="txL" fmla="*/ 0 w 80"/>
              <a:gd name="txT" fmla="*/ 0 h 92"/>
              <a:gd name="txR" fmla="*/ 80 w 80"/>
              <a:gd name="txB" fmla="*/ 92 h 92"/>
            </a:gdLst>
            <a:ahLst/>
            <a:cxnLst>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80" h="92">
                <a:moveTo>
                  <a:pt x="62" y="22"/>
                </a:moveTo>
                <a:cubicBezTo>
                  <a:pt x="37" y="43"/>
                  <a:pt x="37" y="43"/>
                  <a:pt x="37" y="43"/>
                </a:cubicBezTo>
                <a:cubicBezTo>
                  <a:pt x="37" y="33"/>
                  <a:pt x="37" y="33"/>
                  <a:pt x="37" y="33"/>
                </a:cubicBezTo>
                <a:cubicBezTo>
                  <a:pt x="22" y="36"/>
                  <a:pt x="10" y="44"/>
                  <a:pt x="5" y="58"/>
                </a:cubicBezTo>
                <a:cubicBezTo>
                  <a:pt x="0" y="58"/>
                  <a:pt x="0" y="58"/>
                  <a:pt x="0" y="58"/>
                </a:cubicBezTo>
                <a:cubicBezTo>
                  <a:pt x="2" y="34"/>
                  <a:pt x="14" y="16"/>
                  <a:pt x="37" y="10"/>
                </a:cubicBezTo>
                <a:cubicBezTo>
                  <a:pt x="37" y="0"/>
                  <a:pt x="37" y="0"/>
                  <a:pt x="37" y="0"/>
                </a:cubicBezTo>
                <a:cubicBezTo>
                  <a:pt x="62" y="22"/>
                  <a:pt x="62" y="22"/>
                  <a:pt x="62" y="22"/>
                </a:cubicBezTo>
                <a:close/>
                <a:moveTo>
                  <a:pt x="44" y="59"/>
                </a:moveTo>
                <a:cubicBezTo>
                  <a:pt x="44" y="49"/>
                  <a:pt x="44" y="49"/>
                  <a:pt x="44" y="49"/>
                </a:cubicBezTo>
                <a:cubicBezTo>
                  <a:pt x="16" y="71"/>
                  <a:pt x="16" y="71"/>
                  <a:pt x="16" y="71"/>
                </a:cubicBezTo>
                <a:cubicBezTo>
                  <a:pt x="44" y="92"/>
                  <a:pt x="44" y="92"/>
                  <a:pt x="44" y="92"/>
                </a:cubicBezTo>
                <a:cubicBezTo>
                  <a:pt x="44" y="82"/>
                  <a:pt x="44" y="82"/>
                  <a:pt x="44" y="82"/>
                </a:cubicBezTo>
                <a:cubicBezTo>
                  <a:pt x="66" y="77"/>
                  <a:pt x="78" y="59"/>
                  <a:pt x="80" y="37"/>
                </a:cubicBezTo>
                <a:cubicBezTo>
                  <a:pt x="75" y="37"/>
                  <a:pt x="75" y="37"/>
                  <a:pt x="75" y="37"/>
                </a:cubicBezTo>
                <a:cubicBezTo>
                  <a:pt x="69" y="49"/>
                  <a:pt x="57" y="56"/>
                  <a:pt x="44" y="59"/>
                </a:cubicBezTo>
                <a:close/>
              </a:path>
            </a:pathLst>
          </a:custGeom>
          <a:solidFill>
            <a:srgbClr val="248C9C">
              <a:alpha val="100000"/>
            </a:srgbClr>
          </a:solidFill>
          <a:ln w="9525">
            <a:noFill/>
          </a:ln>
        </p:spPr>
        <p:txBody>
          <a:bodyPr/>
          <a:lstStyle/>
          <a:p>
            <a:endParaRPr lang="zh-CN" altLang="en-US"/>
          </a:p>
        </p:txBody>
      </p:sp>
      <p:sp>
        <p:nvSpPr>
          <p:cNvPr id="120846" name="燕尾形 43"/>
          <p:cNvSpPr/>
          <p:nvPr/>
        </p:nvSpPr>
        <p:spPr>
          <a:xfrm>
            <a:off x="306388" y="609600"/>
            <a:ext cx="277812" cy="407988"/>
          </a:xfrm>
          <a:prstGeom prst="chevron">
            <a:avLst>
              <a:gd name="adj" fmla="val 59097"/>
            </a:avLst>
          </a:prstGeom>
          <a:solidFill>
            <a:srgbClr val="FF0000"/>
          </a:solidFill>
          <a:ln w="9525">
            <a:noFill/>
          </a:ln>
        </p:spPr>
        <p:txBody>
          <a:bodyPr anchor="ctr"/>
          <a:lstStyle/>
          <a:p>
            <a:pPr algn="ctr"/>
            <a:endParaRPr lang="zh-CN" altLang="en-US" dirty="0">
              <a:latin typeface="Arial" panose="020B0604020202020204" pitchFamily="34" charset="0"/>
              <a:sym typeface="+mn-lt"/>
            </a:endParaRPr>
          </a:p>
        </p:txBody>
      </p:sp>
      <p:sp>
        <p:nvSpPr>
          <p:cNvPr id="120847" name="燕尾形 44"/>
          <p:cNvSpPr/>
          <p:nvPr/>
        </p:nvSpPr>
        <p:spPr>
          <a:xfrm>
            <a:off x="569913" y="609600"/>
            <a:ext cx="277812" cy="407988"/>
          </a:xfrm>
          <a:prstGeom prst="chevron">
            <a:avLst>
              <a:gd name="adj" fmla="val 59097"/>
            </a:avLst>
          </a:prstGeom>
          <a:solidFill>
            <a:srgbClr val="FF0000"/>
          </a:solidFill>
          <a:ln w="9525">
            <a:noFill/>
          </a:ln>
        </p:spPr>
        <p:txBody>
          <a:bodyPr anchor="ctr"/>
          <a:lstStyle/>
          <a:p>
            <a:pPr algn="ctr"/>
            <a:endParaRPr lang="zh-CN" altLang="en-US" dirty="0">
              <a:solidFill>
                <a:srgbClr val="000000"/>
              </a:solidFill>
              <a:latin typeface="Arial" panose="020B0604020202020204" pitchFamily="34" charset="0"/>
              <a:sym typeface="+mn-lt"/>
            </a:endParaRPr>
          </a:p>
        </p:txBody>
      </p:sp>
      <p:sp>
        <p:nvSpPr>
          <p:cNvPr id="120848" name="Rectangle 3"/>
          <p:cNvSpPr txBox="1"/>
          <p:nvPr/>
        </p:nvSpPr>
        <p:spPr>
          <a:xfrm>
            <a:off x="762000" y="520700"/>
            <a:ext cx="6781800" cy="774700"/>
          </a:xfrm>
          <a:prstGeom prst="rect">
            <a:avLst/>
          </a:prstGeom>
          <a:noFill/>
          <a:ln w="9525">
            <a:noFill/>
          </a:ln>
        </p:spPr>
        <p:txBody>
          <a:bodyPr/>
          <a:lstStyle/>
          <a:p>
            <a:pPr marL="342900" indent="-342900">
              <a:spcBef>
                <a:spcPct val="20000"/>
              </a:spcBef>
            </a:pPr>
            <a:r>
              <a:rPr lang="zh-CN" altLang="en-US" sz="3200" b="1" dirty="0">
                <a:latin typeface="黑体" panose="02010609060101010101" pitchFamily="49" charset="-122"/>
                <a:ea typeface="黑体" panose="02010609060101010101" pitchFamily="49" charset="-122"/>
              </a:rPr>
              <a:t>（一）打造优质课堂夯基础</a:t>
            </a:r>
            <a:endParaRPr lang="en-US" altLang="zh-CN" sz="3200" b="1" dirty="0">
              <a:latin typeface="黑体" panose="02010609060101010101" pitchFamily="49" charset="-122"/>
              <a:ea typeface="黑体" panose="02010609060101010101" pitchFamily="49" charset="-122"/>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矩形 2"/>
          <p:cNvSpPr/>
          <p:nvPr/>
        </p:nvSpPr>
        <p:spPr>
          <a:xfrm>
            <a:off x="152400" y="1658938"/>
            <a:ext cx="8229600" cy="4894262"/>
          </a:xfrm>
          <a:prstGeom prst="rect">
            <a:avLst/>
          </a:prstGeom>
          <a:noFill/>
          <a:ln w="9525">
            <a:noFill/>
          </a:ln>
        </p:spPr>
        <p:txBody>
          <a:bodyPr>
            <a:spAutoFit/>
          </a:bodyPr>
          <a:lstStyle/>
          <a:p>
            <a:r>
              <a:rPr lang="zh-CN" altLang="en-US" sz="2400" b="1" dirty="0">
                <a:latin typeface="Arial" panose="020B0604020202020204" pitchFamily="34" charset="0"/>
              </a:rPr>
              <a:t>儒家发展的历程</a:t>
            </a:r>
            <a:endParaRPr lang="zh-CN" altLang="en-US" sz="2400" dirty="0">
              <a:latin typeface="Arial" panose="020B0604020202020204" pitchFamily="34" charset="0"/>
            </a:endParaRPr>
          </a:p>
          <a:p>
            <a:r>
              <a:rPr lang="en-US" altLang="zh-CN" sz="2400" b="1" dirty="0">
                <a:latin typeface="Arial" panose="020B0604020202020204" pitchFamily="34" charset="0"/>
              </a:rPr>
              <a:t>1</a:t>
            </a:r>
            <a:r>
              <a:rPr lang="zh-CN" altLang="en-US" sz="2400" b="1" dirty="0">
                <a:latin typeface="Arial" panose="020B0604020202020204" pitchFamily="34" charset="0"/>
              </a:rPr>
              <a:t>、儒家思想形成</a:t>
            </a:r>
            <a:r>
              <a:rPr lang="en-US" altLang="zh-CN" sz="2400" b="1" dirty="0">
                <a:latin typeface="Arial" panose="020B0604020202020204" pitchFamily="34" charset="0"/>
              </a:rPr>
              <a:t>——</a:t>
            </a:r>
            <a:r>
              <a:rPr lang="zh-CN" altLang="en-US" sz="2400" b="1" dirty="0">
                <a:latin typeface="Arial" panose="020B0604020202020204" pitchFamily="34" charset="0"/>
              </a:rPr>
              <a:t>先秦</a:t>
            </a:r>
            <a:endParaRPr lang="zh-CN" altLang="en-US" sz="2400" dirty="0">
              <a:latin typeface="Arial" panose="020B0604020202020204" pitchFamily="34" charset="0"/>
            </a:endParaRPr>
          </a:p>
          <a:p>
            <a:r>
              <a:rPr lang="en-US" altLang="zh-CN" sz="2400" b="1" dirty="0">
                <a:latin typeface="Arial" panose="020B0604020202020204" pitchFamily="34" charset="0"/>
              </a:rPr>
              <a:t>2</a:t>
            </a:r>
            <a:r>
              <a:rPr lang="zh-CN" altLang="en-US" sz="2400" b="1" dirty="0">
                <a:latin typeface="Arial" panose="020B0604020202020204" pitchFamily="34" charset="0"/>
              </a:rPr>
              <a:t>、儒学惨遭摧残</a:t>
            </a:r>
            <a:r>
              <a:rPr lang="en-US" altLang="zh-CN" sz="2400" b="1" dirty="0">
                <a:latin typeface="Arial" panose="020B0604020202020204" pitchFamily="34" charset="0"/>
              </a:rPr>
              <a:t>——</a:t>
            </a:r>
            <a:r>
              <a:rPr lang="zh-CN" altLang="en-US" sz="2400" b="1" dirty="0">
                <a:latin typeface="Arial" panose="020B0604020202020204" pitchFamily="34" charset="0"/>
              </a:rPr>
              <a:t>秦朝</a:t>
            </a:r>
            <a:endParaRPr lang="zh-CN" altLang="en-US" sz="2400" dirty="0">
              <a:latin typeface="Arial" panose="020B0604020202020204" pitchFamily="34" charset="0"/>
            </a:endParaRPr>
          </a:p>
          <a:p>
            <a:r>
              <a:rPr lang="en-US" altLang="zh-CN" sz="2400" b="1" dirty="0">
                <a:latin typeface="Arial" panose="020B0604020202020204" pitchFamily="34" charset="0"/>
              </a:rPr>
              <a:t>3</a:t>
            </a:r>
            <a:r>
              <a:rPr lang="zh-CN" altLang="en-US" sz="2400" b="1" dirty="0">
                <a:latin typeface="Arial" panose="020B0604020202020204" pitchFamily="34" charset="0"/>
              </a:rPr>
              <a:t>、儒学改造与独尊</a:t>
            </a:r>
            <a:r>
              <a:rPr lang="en-US" altLang="zh-CN" sz="2400" b="1" dirty="0">
                <a:latin typeface="Arial" panose="020B0604020202020204" pitchFamily="34" charset="0"/>
              </a:rPr>
              <a:t>——</a:t>
            </a:r>
            <a:r>
              <a:rPr lang="zh-CN" altLang="en-US" sz="2400" b="1" dirty="0">
                <a:latin typeface="Arial" panose="020B0604020202020204" pitchFamily="34" charset="0"/>
              </a:rPr>
              <a:t>汉朝</a:t>
            </a:r>
            <a:endParaRPr lang="zh-CN" altLang="en-US" sz="2400" dirty="0">
              <a:latin typeface="Arial" panose="020B0604020202020204" pitchFamily="34" charset="0"/>
            </a:endParaRPr>
          </a:p>
          <a:p>
            <a:r>
              <a:rPr lang="en-US" altLang="zh-CN" sz="2400" b="1" dirty="0">
                <a:latin typeface="Arial" panose="020B0604020202020204" pitchFamily="34" charset="0"/>
              </a:rPr>
              <a:t>4</a:t>
            </a:r>
            <a:r>
              <a:rPr lang="zh-CN" altLang="en-US" sz="2400" b="1" dirty="0">
                <a:latin typeface="Arial" panose="020B0604020202020204" pitchFamily="34" charset="0"/>
              </a:rPr>
              <a:t>、魏晋隋唐时期：儒学进一步改造（三教纷争与融合，魏晋儒学玄学化；唐代三教合一）</a:t>
            </a:r>
            <a:endParaRPr lang="zh-CN" altLang="en-US" sz="2400" dirty="0">
              <a:latin typeface="Arial" panose="020B0604020202020204" pitchFamily="34" charset="0"/>
            </a:endParaRPr>
          </a:p>
          <a:p>
            <a:r>
              <a:rPr lang="en-US" altLang="zh-CN" sz="2400" b="1" dirty="0">
                <a:latin typeface="Arial" panose="020B0604020202020204" pitchFamily="34" charset="0"/>
              </a:rPr>
              <a:t>5</a:t>
            </a:r>
            <a:r>
              <a:rPr lang="zh-CN" altLang="en-US" sz="2400" b="1" dirty="0">
                <a:latin typeface="Arial" panose="020B0604020202020204" pitchFamily="34" charset="0"/>
              </a:rPr>
              <a:t>、五代宋元时期：儒学转型与成熟</a:t>
            </a:r>
            <a:r>
              <a:rPr lang="en-US" altLang="zh-CN" sz="2400" b="1" dirty="0">
                <a:latin typeface="Arial" panose="020B0604020202020204" pitchFamily="34" charset="0"/>
              </a:rPr>
              <a:t>——</a:t>
            </a:r>
            <a:r>
              <a:rPr lang="zh-CN" altLang="en-US" sz="2400" b="1" dirty="0">
                <a:latin typeface="Arial" panose="020B0604020202020204" pitchFamily="34" charset="0"/>
              </a:rPr>
              <a:t>宋明理学 </a:t>
            </a:r>
            <a:endParaRPr lang="zh-CN" altLang="en-US" sz="2400" dirty="0">
              <a:latin typeface="Arial" panose="020B0604020202020204" pitchFamily="34" charset="0"/>
            </a:endParaRPr>
          </a:p>
          <a:p>
            <a:r>
              <a:rPr lang="en-US" altLang="zh-CN" sz="2400" b="1" dirty="0">
                <a:latin typeface="Arial" panose="020B0604020202020204" pitchFamily="34" charset="0"/>
              </a:rPr>
              <a:t>6</a:t>
            </a:r>
            <a:r>
              <a:rPr lang="zh-CN" altLang="en-US" sz="2400" b="1" dirty="0">
                <a:latin typeface="Arial" panose="020B0604020202020204" pitchFamily="34" charset="0"/>
              </a:rPr>
              <a:t>、儒学发展变异</a:t>
            </a:r>
            <a:r>
              <a:rPr lang="en-US" altLang="zh-CN" sz="2400" b="1" dirty="0">
                <a:latin typeface="Arial" panose="020B0604020202020204" pitchFamily="34" charset="0"/>
              </a:rPr>
              <a:t>——</a:t>
            </a:r>
            <a:r>
              <a:rPr lang="zh-CN" altLang="en-US" sz="2400" b="1" dirty="0">
                <a:latin typeface="Arial" panose="020B0604020202020204" pitchFamily="34" charset="0"/>
              </a:rPr>
              <a:t>明清 </a:t>
            </a:r>
            <a:endParaRPr lang="zh-CN" altLang="en-US" sz="2400" dirty="0">
              <a:latin typeface="Arial" panose="020B0604020202020204" pitchFamily="34" charset="0"/>
            </a:endParaRPr>
          </a:p>
          <a:p>
            <a:r>
              <a:rPr lang="en-US" altLang="zh-CN" sz="2400" b="1" dirty="0">
                <a:latin typeface="Arial" panose="020B0604020202020204" pitchFamily="34" charset="0"/>
              </a:rPr>
              <a:t>7</a:t>
            </a:r>
            <a:r>
              <a:rPr lang="zh-CN" altLang="en-US" sz="2400" b="1" dirty="0">
                <a:latin typeface="Arial" panose="020B0604020202020204" pitchFamily="34" charset="0"/>
              </a:rPr>
              <a:t>、儒学遭受打击：鸦片战争至辛亥革命</a:t>
            </a:r>
            <a:endParaRPr lang="zh-CN" altLang="en-US" sz="2400" dirty="0">
              <a:latin typeface="Arial" panose="020B0604020202020204" pitchFamily="34" charset="0"/>
            </a:endParaRPr>
          </a:p>
          <a:p>
            <a:r>
              <a:rPr lang="en-US" altLang="zh-CN" sz="2400" b="1" dirty="0">
                <a:latin typeface="Arial" panose="020B0604020202020204" pitchFamily="34" charset="0"/>
              </a:rPr>
              <a:t>8</a:t>
            </a:r>
            <a:r>
              <a:rPr lang="zh-CN" altLang="en-US" sz="2400" b="1" dirty="0">
                <a:latin typeface="Arial" panose="020B0604020202020204" pitchFamily="34" charset="0"/>
              </a:rPr>
              <a:t>、儒学重新泛滥：北洋军阀统治时期</a:t>
            </a:r>
            <a:endParaRPr lang="zh-CN" altLang="en-US" sz="2400" dirty="0">
              <a:latin typeface="Arial" panose="020B0604020202020204" pitchFamily="34" charset="0"/>
            </a:endParaRPr>
          </a:p>
          <a:p>
            <a:r>
              <a:rPr lang="en-US" altLang="zh-CN" sz="2400" b="1" dirty="0">
                <a:latin typeface="Arial" panose="020B0604020202020204" pitchFamily="34" charset="0"/>
              </a:rPr>
              <a:t>9</a:t>
            </a:r>
            <a:r>
              <a:rPr lang="zh-CN" altLang="en-US" sz="2400" b="1" dirty="0">
                <a:latin typeface="Arial" panose="020B0604020202020204" pitchFamily="34" charset="0"/>
              </a:rPr>
              <a:t>、儒学统治地位动摇</a:t>
            </a:r>
            <a:r>
              <a:rPr lang="en-US" altLang="zh-CN" sz="2400" b="1" dirty="0">
                <a:latin typeface="Arial" panose="020B0604020202020204" pitchFamily="34" charset="0"/>
              </a:rPr>
              <a:t>——</a:t>
            </a:r>
            <a:r>
              <a:rPr lang="zh-CN" altLang="en-US" sz="2400" b="1" dirty="0">
                <a:latin typeface="Arial" panose="020B0604020202020204" pitchFamily="34" charset="0"/>
              </a:rPr>
              <a:t>新文化运动前期</a:t>
            </a:r>
            <a:r>
              <a:rPr lang="en-US" altLang="zh-CN" sz="2400" dirty="0">
                <a:latin typeface="Arial" panose="020B0604020202020204" pitchFamily="34" charset="0"/>
              </a:rPr>
              <a:t/>
            </a:r>
            <a:br>
              <a:rPr lang="en-US" altLang="zh-CN" sz="2400" dirty="0">
                <a:latin typeface="Arial" panose="020B0604020202020204" pitchFamily="34" charset="0"/>
              </a:rPr>
            </a:br>
            <a:r>
              <a:rPr lang="en-US" altLang="zh-CN" sz="2400" b="1" dirty="0">
                <a:latin typeface="Arial" panose="020B0604020202020204" pitchFamily="34" charset="0"/>
              </a:rPr>
              <a:t>10</a:t>
            </a:r>
            <a:r>
              <a:rPr lang="zh-CN" altLang="en-US" sz="2400" b="1" dirty="0">
                <a:latin typeface="Arial" panose="020B0604020202020204" pitchFamily="34" charset="0"/>
              </a:rPr>
              <a:t>、儒学统治地位彻底动摇：</a:t>
            </a:r>
            <a:r>
              <a:rPr lang="en-US" altLang="zh-CN" sz="2400" b="1" dirty="0">
                <a:latin typeface="Arial" panose="020B0604020202020204" pitchFamily="34" charset="0"/>
              </a:rPr>
              <a:t>——</a:t>
            </a:r>
            <a:r>
              <a:rPr lang="zh-CN" altLang="en-US" sz="2400" b="1" dirty="0">
                <a:latin typeface="Arial" panose="020B0604020202020204" pitchFamily="34" charset="0"/>
              </a:rPr>
              <a:t>新中国成立至文革时期</a:t>
            </a:r>
            <a:endParaRPr lang="zh-CN" altLang="en-US" sz="2400" dirty="0">
              <a:latin typeface="Arial" panose="020B0604020202020204" pitchFamily="34" charset="0"/>
            </a:endParaRPr>
          </a:p>
          <a:p>
            <a:r>
              <a:rPr lang="en-US" altLang="zh-CN" sz="2400" b="1" dirty="0">
                <a:latin typeface="Arial" panose="020B0604020202020204" pitchFamily="34" charset="0"/>
              </a:rPr>
              <a:t>11</a:t>
            </a:r>
            <a:r>
              <a:rPr lang="zh-CN" altLang="en-US" sz="2400" b="1" dirty="0">
                <a:latin typeface="Arial" panose="020B0604020202020204" pitchFamily="34" charset="0"/>
              </a:rPr>
              <a:t>、儒学焕发新春</a:t>
            </a:r>
            <a:r>
              <a:rPr lang="en-US" altLang="zh-CN" sz="2400" b="1" dirty="0">
                <a:latin typeface="Arial" panose="020B0604020202020204" pitchFamily="34" charset="0"/>
              </a:rPr>
              <a:t>——</a:t>
            </a:r>
            <a:r>
              <a:rPr lang="zh-CN" altLang="en-US" sz="2400" b="1" dirty="0">
                <a:latin typeface="Arial" panose="020B0604020202020204" pitchFamily="34" charset="0"/>
              </a:rPr>
              <a:t>文革结束至今</a:t>
            </a:r>
            <a:endParaRPr lang="zh-CN" altLang="en-US" sz="2400" dirty="0">
              <a:latin typeface="Arial" panose="020B0604020202020204" pitchFamily="34" charset="0"/>
            </a:endParaRPr>
          </a:p>
        </p:txBody>
      </p:sp>
      <p:sp>
        <p:nvSpPr>
          <p:cNvPr id="122883" name="TextBox 3"/>
          <p:cNvSpPr txBox="1"/>
          <p:nvPr/>
        </p:nvSpPr>
        <p:spPr>
          <a:xfrm>
            <a:off x="1066800" y="923925"/>
            <a:ext cx="6781800" cy="523875"/>
          </a:xfrm>
          <a:prstGeom prst="rect">
            <a:avLst/>
          </a:prstGeom>
          <a:noFill/>
          <a:ln w="9525">
            <a:noFill/>
          </a:ln>
        </p:spPr>
        <p:txBody>
          <a:bodyPr>
            <a:spAutoFit/>
          </a:bodyPr>
          <a:lstStyle/>
          <a:p>
            <a:r>
              <a:rPr lang="zh-CN" altLang="en-US" sz="2800" b="1" dirty="0">
                <a:solidFill>
                  <a:srgbClr val="0000FF"/>
                </a:solidFill>
                <a:latin typeface="Arial" panose="020B0604020202020204" pitchFamily="34" charset="0"/>
              </a:rPr>
              <a:t>一般思路整合儒家思想发展的知识体系</a:t>
            </a:r>
          </a:p>
        </p:txBody>
      </p:sp>
      <p:sp>
        <p:nvSpPr>
          <p:cNvPr id="122884" name="矩形 6"/>
          <p:cNvSpPr/>
          <p:nvPr/>
        </p:nvSpPr>
        <p:spPr>
          <a:xfrm>
            <a:off x="76200" y="152400"/>
            <a:ext cx="6318250" cy="584200"/>
          </a:xfrm>
          <a:prstGeom prst="rect">
            <a:avLst/>
          </a:prstGeom>
          <a:noFill/>
          <a:ln w="9525">
            <a:noFill/>
          </a:ln>
        </p:spPr>
        <p:txBody>
          <a:bodyPr>
            <a:spAutoFit/>
          </a:bodyPr>
          <a:lstStyle/>
          <a:p>
            <a:r>
              <a:rPr lang="en-US" altLang="zh-CN" sz="3200" dirty="0">
                <a:solidFill>
                  <a:srgbClr val="000000"/>
                </a:solidFill>
                <a:latin typeface="黑体" panose="02010609060101010101" pitchFamily="49" charset="-122"/>
                <a:ea typeface="黑体" panose="02010609060101010101" pitchFamily="49" charset="-122"/>
              </a:rPr>
              <a:t>3</a:t>
            </a:r>
            <a:r>
              <a:rPr lang="zh-CN" altLang="en-US" sz="3200" dirty="0">
                <a:solidFill>
                  <a:srgbClr val="000000"/>
                </a:solidFill>
                <a:latin typeface="黑体" panose="02010609060101010101" pitchFamily="49" charset="-122"/>
                <a:ea typeface="黑体" panose="02010609060101010101" pitchFamily="49" charset="-122"/>
              </a:rPr>
              <a:t>、</a:t>
            </a:r>
            <a:r>
              <a:rPr lang="zh-CN" altLang="en-US" sz="3200" b="1" dirty="0">
                <a:latin typeface="Arial" panose="020B0604020202020204" pitchFamily="34" charset="0"/>
              </a:rPr>
              <a:t>另辟蹊径</a:t>
            </a:r>
            <a:r>
              <a:rPr lang="en-US" altLang="zh-CN" sz="3200" dirty="0">
                <a:solidFill>
                  <a:srgbClr val="000000"/>
                </a:solidFill>
                <a:latin typeface="黑体" panose="02010609060101010101" pitchFamily="49" charset="-122"/>
                <a:ea typeface="黑体" panose="02010609060101010101" pitchFamily="49" charset="-122"/>
              </a:rPr>
              <a:t>——</a:t>
            </a:r>
            <a:r>
              <a:rPr lang="zh-CN" altLang="en-US" sz="3200" dirty="0">
                <a:solidFill>
                  <a:srgbClr val="000000"/>
                </a:solidFill>
                <a:latin typeface="黑体" panose="02010609060101010101" pitchFamily="49" charset="-122"/>
                <a:ea typeface="黑体" panose="02010609060101010101" pitchFamily="49" charset="-122"/>
              </a:rPr>
              <a:t>重整知识体系</a:t>
            </a:r>
            <a:endParaRPr lang="zh-CN" altLang="en-US" dirty="0">
              <a:latin typeface="Arial" panose="020B0604020202020204" pitchFamily="34"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矩形 1"/>
          <p:cNvSpPr/>
          <p:nvPr/>
        </p:nvSpPr>
        <p:spPr>
          <a:xfrm>
            <a:off x="762000" y="1000125"/>
            <a:ext cx="7037388" cy="523875"/>
          </a:xfrm>
          <a:prstGeom prst="rect">
            <a:avLst/>
          </a:prstGeom>
          <a:noFill/>
          <a:ln w="9525">
            <a:noFill/>
          </a:ln>
        </p:spPr>
        <p:txBody>
          <a:bodyPr wrap="none">
            <a:spAutoFit/>
          </a:bodyPr>
          <a:lstStyle/>
          <a:p>
            <a:r>
              <a:rPr lang="zh-CN" altLang="en-US" sz="2800" b="1" dirty="0">
                <a:solidFill>
                  <a:srgbClr val="0000FF"/>
                </a:solidFill>
                <a:latin typeface="Arial" panose="020B0604020202020204" pitchFamily="34" charset="0"/>
              </a:rPr>
              <a:t>转换角度</a:t>
            </a:r>
            <a:r>
              <a:rPr lang="en-US" altLang="zh-CN" sz="2800" b="1" dirty="0">
                <a:solidFill>
                  <a:srgbClr val="0000FF"/>
                </a:solidFill>
                <a:latin typeface="Arial" panose="020B0604020202020204" pitchFamily="34" charset="0"/>
              </a:rPr>
              <a:t>---</a:t>
            </a:r>
            <a:r>
              <a:rPr lang="zh-CN" altLang="en-US" sz="2800" b="1" dirty="0">
                <a:solidFill>
                  <a:srgbClr val="0000FF"/>
                </a:solidFill>
                <a:latin typeface="Arial" panose="020B0604020202020204" pitchFamily="34" charset="0"/>
              </a:rPr>
              <a:t>以“仁”“礼”的发展重新整合</a:t>
            </a:r>
            <a:endParaRPr lang="zh-CN" altLang="en-US" sz="2800" dirty="0">
              <a:solidFill>
                <a:srgbClr val="0000FF"/>
              </a:solidFill>
              <a:latin typeface="Arial" panose="020B0604020202020204" pitchFamily="34" charset="0"/>
            </a:endParaRPr>
          </a:p>
        </p:txBody>
      </p:sp>
      <p:sp>
        <p:nvSpPr>
          <p:cNvPr id="5" name="矩形 4"/>
          <p:cNvSpPr/>
          <p:nvPr/>
        </p:nvSpPr>
        <p:spPr>
          <a:xfrm>
            <a:off x="0" y="1776413"/>
            <a:ext cx="3971925" cy="738188"/>
          </a:xfrm>
          <a:prstGeom prst="rect">
            <a:avLst/>
          </a:prstGeom>
        </p:spPr>
        <p:txBody>
          <a:bodyPr wrap="none">
            <a:spAutoFit/>
          </a:bodyPr>
          <a:lstStyle/>
          <a:p>
            <a:pPr marL="0" marR="0" lvl="0" indent="0" algn="just" defTabSz="914400" rtl="0" eaLnBrk="1" fontAlgn="base" latinLnBrk="0" hangingPunct="1">
              <a:lnSpc>
                <a:spcPct val="150000"/>
              </a:lnSpc>
              <a:spcBef>
                <a:spcPts val="0"/>
              </a:spcBef>
              <a:spcAft>
                <a:spcPts val="0"/>
              </a:spcAft>
              <a:buClrTx/>
              <a:buSzTx/>
              <a:buFont typeface="Arial" panose="020B0604020202020204" pitchFamily="34" charset="0"/>
              <a:buNone/>
              <a:defRPr/>
            </a:pPr>
            <a:r>
              <a:rPr kumimoji="0" lang="zh-CN" altLang="en-US" sz="28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a:t>
            </a:r>
            <a:r>
              <a:rPr kumimoji="0" lang="en-US" altLang="zh-CN" sz="28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1</a:t>
            </a:r>
            <a:r>
              <a:rPr kumimoji="0" lang="zh-CN" altLang="en-US" sz="28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）“仁”的发展历程</a:t>
            </a:r>
            <a:endParaRPr kumimoji="0" lang="zh-CN" altLang="en-US" sz="2800" b="0"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mn-cs"/>
            </a:endParaRPr>
          </a:p>
        </p:txBody>
      </p:sp>
      <p:pic>
        <p:nvPicPr>
          <p:cNvPr id="123908" name="Picture 2" descr="C:\Users\lszqx\AppData\Local\Temp\ksohtml\wps4DDF.tmp.jpg"/>
          <p:cNvPicPr>
            <a:picLocks noChangeAspect="1"/>
          </p:cNvPicPr>
          <p:nvPr/>
        </p:nvPicPr>
        <p:blipFill>
          <a:blip r:embed="rId2"/>
          <a:stretch>
            <a:fillRect/>
          </a:stretch>
        </p:blipFill>
        <p:spPr>
          <a:xfrm>
            <a:off x="76200" y="2971800"/>
            <a:ext cx="8774113" cy="2363788"/>
          </a:xfrm>
          <a:prstGeom prst="rect">
            <a:avLst/>
          </a:prstGeom>
          <a:noFill/>
          <a:ln w="9525">
            <a:noFill/>
          </a:ln>
        </p:spPr>
      </p:pic>
      <p:sp>
        <p:nvSpPr>
          <p:cNvPr id="123909" name="矩形 6"/>
          <p:cNvSpPr/>
          <p:nvPr/>
        </p:nvSpPr>
        <p:spPr>
          <a:xfrm>
            <a:off x="76200" y="152400"/>
            <a:ext cx="6318250" cy="584200"/>
          </a:xfrm>
          <a:prstGeom prst="rect">
            <a:avLst/>
          </a:prstGeom>
          <a:noFill/>
          <a:ln w="9525">
            <a:noFill/>
          </a:ln>
        </p:spPr>
        <p:txBody>
          <a:bodyPr>
            <a:spAutoFit/>
          </a:bodyPr>
          <a:lstStyle/>
          <a:p>
            <a:r>
              <a:rPr lang="en-US" altLang="zh-CN" sz="3200" dirty="0">
                <a:solidFill>
                  <a:srgbClr val="000000"/>
                </a:solidFill>
                <a:latin typeface="黑体" panose="02010609060101010101" pitchFamily="49" charset="-122"/>
                <a:ea typeface="黑体" panose="02010609060101010101" pitchFamily="49" charset="-122"/>
              </a:rPr>
              <a:t>3</a:t>
            </a:r>
            <a:r>
              <a:rPr lang="zh-CN" altLang="en-US" sz="3200" dirty="0">
                <a:solidFill>
                  <a:srgbClr val="000000"/>
                </a:solidFill>
                <a:latin typeface="黑体" panose="02010609060101010101" pitchFamily="49" charset="-122"/>
                <a:ea typeface="黑体" panose="02010609060101010101" pitchFamily="49" charset="-122"/>
              </a:rPr>
              <a:t>、</a:t>
            </a:r>
            <a:r>
              <a:rPr lang="zh-CN" altLang="en-US" sz="3200" b="1" dirty="0">
                <a:latin typeface="Arial" panose="020B0604020202020204" pitchFamily="34" charset="0"/>
              </a:rPr>
              <a:t>另辟蹊径</a:t>
            </a:r>
            <a:r>
              <a:rPr lang="en-US" altLang="zh-CN" sz="3200" dirty="0">
                <a:solidFill>
                  <a:srgbClr val="000000"/>
                </a:solidFill>
                <a:latin typeface="黑体" panose="02010609060101010101" pitchFamily="49" charset="-122"/>
                <a:ea typeface="黑体" panose="02010609060101010101" pitchFamily="49" charset="-122"/>
              </a:rPr>
              <a:t>——</a:t>
            </a:r>
            <a:r>
              <a:rPr lang="zh-CN" altLang="en-US" sz="3200" dirty="0">
                <a:solidFill>
                  <a:srgbClr val="000000"/>
                </a:solidFill>
                <a:latin typeface="黑体" panose="02010609060101010101" pitchFamily="49" charset="-122"/>
                <a:ea typeface="黑体" panose="02010609060101010101" pitchFamily="49" charset="-122"/>
              </a:rPr>
              <a:t>重整知识体系</a:t>
            </a:r>
            <a:endParaRPr lang="zh-CN" altLang="en-US" dirty="0">
              <a:latin typeface="Arial" panose="020B0604020202020204" pitchFamily="34"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矩形 1"/>
          <p:cNvSpPr/>
          <p:nvPr/>
        </p:nvSpPr>
        <p:spPr>
          <a:xfrm>
            <a:off x="762000" y="923925"/>
            <a:ext cx="7037388" cy="523875"/>
          </a:xfrm>
          <a:prstGeom prst="rect">
            <a:avLst/>
          </a:prstGeom>
          <a:noFill/>
          <a:ln w="9525">
            <a:noFill/>
          </a:ln>
        </p:spPr>
        <p:txBody>
          <a:bodyPr wrap="none">
            <a:spAutoFit/>
          </a:bodyPr>
          <a:lstStyle/>
          <a:p>
            <a:r>
              <a:rPr lang="zh-CN" altLang="en-US" sz="2800" b="1" dirty="0">
                <a:solidFill>
                  <a:srgbClr val="0000FF"/>
                </a:solidFill>
                <a:latin typeface="Arial" panose="020B0604020202020204" pitchFamily="34" charset="0"/>
              </a:rPr>
              <a:t>转换角度</a:t>
            </a:r>
            <a:r>
              <a:rPr lang="en-US" altLang="zh-CN" sz="2800" b="1" dirty="0">
                <a:solidFill>
                  <a:srgbClr val="0000FF"/>
                </a:solidFill>
                <a:latin typeface="Arial" panose="020B0604020202020204" pitchFamily="34" charset="0"/>
              </a:rPr>
              <a:t>---</a:t>
            </a:r>
            <a:r>
              <a:rPr lang="zh-CN" altLang="en-US" sz="2800" b="1" dirty="0">
                <a:solidFill>
                  <a:srgbClr val="0000FF"/>
                </a:solidFill>
                <a:latin typeface="Arial" panose="020B0604020202020204" pitchFamily="34" charset="0"/>
              </a:rPr>
              <a:t>以“仁”“礼”的发展重新整合</a:t>
            </a:r>
            <a:endParaRPr lang="zh-CN" altLang="en-US" sz="2800" dirty="0">
              <a:solidFill>
                <a:srgbClr val="0000FF"/>
              </a:solidFill>
              <a:latin typeface="Arial" panose="020B0604020202020204" pitchFamily="34" charset="0"/>
            </a:endParaRPr>
          </a:p>
        </p:txBody>
      </p:sp>
      <p:sp>
        <p:nvSpPr>
          <p:cNvPr id="5" name="矩形 4"/>
          <p:cNvSpPr/>
          <p:nvPr/>
        </p:nvSpPr>
        <p:spPr>
          <a:xfrm>
            <a:off x="0" y="1700213"/>
            <a:ext cx="3971925" cy="738188"/>
          </a:xfrm>
          <a:prstGeom prst="rect">
            <a:avLst/>
          </a:prstGeom>
        </p:spPr>
        <p:txBody>
          <a:bodyPr wrap="none">
            <a:spAutoFit/>
          </a:bodyPr>
          <a:lstStyle/>
          <a:p>
            <a:pPr marL="0" marR="0" lvl="0" indent="0" algn="just" defTabSz="914400" rtl="0" eaLnBrk="1" fontAlgn="base" latinLnBrk="0" hangingPunct="1">
              <a:lnSpc>
                <a:spcPct val="150000"/>
              </a:lnSpc>
              <a:spcBef>
                <a:spcPts val="0"/>
              </a:spcBef>
              <a:spcAft>
                <a:spcPts val="0"/>
              </a:spcAft>
              <a:buClrTx/>
              <a:buSzTx/>
              <a:buFont typeface="Arial" panose="020B0604020202020204" pitchFamily="34" charset="0"/>
              <a:buNone/>
              <a:defRPr/>
            </a:pPr>
            <a:r>
              <a:rPr kumimoji="0" lang="zh-CN" altLang="en-US" sz="28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a:t>
            </a:r>
            <a:r>
              <a:rPr kumimoji="0" lang="en-US" altLang="zh-CN" sz="28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2</a:t>
            </a:r>
            <a:r>
              <a:rPr kumimoji="0" lang="zh-CN" altLang="en-US" sz="28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）“礼”的发展历程</a:t>
            </a:r>
            <a:endParaRPr kumimoji="0" lang="zh-CN" altLang="en-US" sz="2800" b="0"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mn-cs"/>
            </a:endParaRPr>
          </a:p>
        </p:txBody>
      </p:sp>
      <p:pic>
        <p:nvPicPr>
          <p:cNvPr id="130052" name="Picture 2" descr="C:\Users\lszqx\AppData\Local\Temp\ksohtml\wpsA0D0.tmp.jpg"/>
          <p:cNvPicPr>
            <a:picLocks noChangeAspect="1"/>
          </p:cNvPicPr>
          <p:nvPr/>
        </p:nvPicPr>
        <p:blipFill>
          <a:blip r:embed="rId2"/>
          <a:stretch>
            <a:fillRect/>
          </a:stretch>
        </p:blipFill>
        <p:spPr>
          <a:xfrm>
            <a:off x="76200" y="2713038"/>
            <a:ext cx="8666163" cy="2239962"/>
          </a:xfrm>
          <a:prstGeom prst="rect">
            <a:avLst/>
          </a:prstGeom>
          <a:noFill/>
          <a:ln w="9525">
            <a:noFill/>
          </a:ln>
        </p:spPr>
      </p:pic>
      <p:sp>
        <p:nvSpPr>
          <p:cNvPr id="130053" name="矩形 6"/>
          <p:cNvSpPr/>
          <p:nvPr/>
        </p:nvSpPr>
        <p:spPr>
          <a:xfrm>
            <a:off x="76200" y="152400"/>
            <a:ext cx="6318250" cy="584200"/>
          </a:xfrm>
          <a:prstGeom prst="rect">
            <a:avLst/>
          </a:prstGeom>
          <a:noFill/>
          <a:ln w="9525">
            <a:noFill/>
          </a:ln>
        </p:spPr>
        <p:txBody>
          <a:bodyPr>
            <a:spAutoFit/>
          </a:bodyPr>
          <a:lstStyle/>
          <a:p>
            <a:r>
              <a:rPr lang="en-US" altLang="zh-CN" sz="3200" dirty="0">
                <a:solidFill>
                  <a:srgbClr val="000000"/>
                </a:solidFill>
                <a:latin typeface="黑体" panose="02010609060101010101" pitchFamily="49" charset="-122"/>
                <a:ea typeface="黑体" panose="02010609060101010101" pitchFamily="49" charset="-122"/>
              </a:rPr>
              <a:t>3</a:t>
            </a:r>
            <a:r>
              <a:rPr lang="zh-CN" altLang="en-US" sz="3200" dirty="0">
                <a:solidFill>
                  <a:srgbClr val="000000"/>
                </a:solidFill>
                <a:latin typeface="黑体" panose="02010609060101010101" pitchFamily="49" charset="-122"/>
                <a:ea typeface="黑体" panose="02010609060101010101" pitchFamily="49" charset="-122"/>
              </a:rPr>
              <a:t>、</a:t>
            </a:r>
            <a:r>
              <a:rPr lang="zh-CN" altLang="en-US" sz="3200" b="1" dirty="0">
                <a:latin typeface="Arial" panose="020B0604020202020204" pitchFamily="34" charset="0"/>
              </a:rPr>
              <a:t>另辟蹊径</a:t>
            </a:r>
            <a:r>
              <a:rPr lang="en-US" altLang="zh-CN" sz="3200" dirty="0">
                <a:solidFill>
                  <a:srgbClr val="000000"/>
                </a:solidFill>
                <a:latin typeface="黑体" panose="02010609060101010101" pitchFamily="49" charset="-122"/>
                <a:ea typeface="黑体" panose="02010609060101010101" pitchFamily="49" charset="-122"/>
              </a:rPr>
              <a:t>——</a:t>
            </a:r>
            <a:r>
              <a:rPr lang="zh-CN" altLang="en-US" sz="3200" dirty="0">
                <a:solidFill>
                  <a:srgbClr val="000000"/>
                </a:solidFill>
                <a:latin typeface="黑体" panose="02010609060101010101" pitchFamily="49" charset="-122"/>
                <a:ea typeface="黑体" panose="02010609060101010101" pitchFamily="49" charset="-122"/>
              </a:rPr>
              <a:t>重整知识体系</a:t>
            </a:r>
            <a:endParaRPr lang="zh-CN" altLang="en-US" dirty="0">
              <a:latin typeface="Arial" panose="020B0604020202020204" pitchFamily="34"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18"/>
          <p:cNvSpPr/>
          <p:nvPr/>
        </p:nvSpPr>
        <p:spPr>
          <a:xfrm>
            <a:off x="990600" y="1524000"/>
            <a:ext cx="458788" cy="625475"/>
          </a:xfrm>
          <a:prstGeom prst="roundRect">
            <a:avLst>
              <a:gd name="adj" fmla="val 16667"/>
            </a:avLst>
          </a:prstGeom>
          <a:gradFill rotWithShape="0">
            <a:gsLst>
              <a:gs pos="0">
                <a:srgbClr val="F9F9F9">
                  <a:alpha val="100000"/>
                </a:srgbClr>
              </a:gs>
              <a:gs pos="33000">
                <a:srgbClr val="F9F9F9">
                  <a:alpha val="100000"/>
                </a:srgbClr>
              </a:gs>
              <a:gs pos="100000">
                <a:srgbClr val="D7D7D7">
                  <a:alpha val="100000"/>
                </a:srgbClr>
              </a:gs>
            </a:gsLst>
            <a:lin ang="5400000"/>
            <a:tileRect/>
          </a:gradFill>
          <a:ln w="3175" cap="flat" cmpd="sng">
            <a:solidFill>
              <a:srgbClr val="EAEAEA"/>
            </a:solidFill>
            <a:prstDash val="solid"/>
            <a:headEnd type="none" w="med" len="med"/>
            <a:tailEnd type="none" w="med" len="med"/>
          </a:ln>
          <a:effectLst>
            <a:outerShdw dist="38100" dir="2699999" algn="ctr" rotWithShape="0">
              <a:srgbClr val="000000">
                <a:alpha val="39000"/>
              </a:srgbClr>
            </a:outerShdw>
          </a:effectLst>
        </p:spPr>
        <p:txBody>
          <a:bodyPr anchor="ctr"/>
          <a:lstStyle/>
          <a:p>
            <a:pPr algn="ctr">
              <a:lnSpc>
                <a:spcPct val="120000"/>
              </a:lnSpc>
            </a:pPr>
            <a:r>
              <a:rPr lang="en-US" altLang="en-US" sz="2400" b="1" dirty="0">
                <a:solidFill>
                  <a:srgbClr val="4D4D4D"/>
                </a:solidFill>
                <a:latin typeface="Arial" panose="020B0604020202020204" pitchFamily="34" charset="0"/>
                <a:sym typeface="+mn-lt"/>
              </a:rPr>
              <a:t>1</a:t>
            </a:r>
          </a:p>
        </p:txBody>
      </p:sp>
      <p:sp>
        <p:nvSpPr>
          <p:cNvPr id="136195" name="Rectangle 27"/>
          <p:cNvSpPr/>
          <p:nvPr/>
        </p:nvSpPr>
        <p:spPr>
          <a:xfrm>
            <a:off x="2057400" y="1555750"/>
            <a:ext cx="5130800" cy="577850"/>
          </a:xfrm>
          <a:prstGeom prst="roundRect">
            <a:avLst>
              <a:gd name="adj" fmla="val 16667"/>
            </a:avLst>
          </a:prstGeom>
          <a:solidFill>
            <a:srgbClr val="92CDD2"/>
          </a:solidFill>
          <a:ln w="3175" cap="flat" cmpd="sng">
            <a:solidFill>
              <a:srgbClr val="EAEAEA"/>
            </a:solidFill>
            <a:prstDash val="solid"/>
            <a:headEnd type="none" w="med" len="med"/>
            <a:tailEnd type="none" w="med" len="med"/>
          </a:ln>
          <a:effectLst>
            <a:outerShdw dist="38100" dir="2699999" algn="ctr" rotWithShape="0">
              <a:srgbClr val="000000">
                <a:alpha val="39000"/>
              </a:srgbClr>
            </a:outerShdw>
          </a:effectLst>
        </p:spPr>
        <p:txBody>
          <a:bodyPr anchor="ctr"/>
          <a:lstStyle/>
          <a:p>
            <a:pPr algn="ctr">
              <a:lnSpc>
                <a:spcPct val="120000"/>
              </a:lnSpc>
            </a:pPr>
            <a:r>
              <a:rPr lang="zh-CN" altLang="en-US" sz="2800" dirty="0">
                <a:latin typeface="黑体" panose="02010609060101010101" pitchFamily="49" charset="-122"/>
                <a:ea typeface="黑体" panose="02010609060101010101" pitchFamily="49" charset="-122"/>
              </a:rPr>
              <a:t>站位高远</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立意核心素养</a:t>
            </a:r>
            <a:endParaRPr lang="en-US" altLang="en-US" sz="2800" b="1" dirty="0">
              <a:solidFill>
                <a:srgbClr val="404040"/>
              </a:solidFill>
              <a:latin typeface="Arial" panose="020B0604020202020204" pitchFamily="34" charset="0"/>
              <a:sym typeface="+mn-lt"/>
            </a:endParaRPr>
          </a:p>
        </p:txBody>
      </p:sp>
      <p:sp>
        <p:nvSpPr>
          <p:cNvPr id="136196" name="Rectangle 19"/>
          <p:cNvSpPr/>
          <p:nvPr/>
        </p:nvSpPr>
        <p:spPr>
          <a:xfrm>
            <a:off x="990600" y="2514600"/>
            <a:ext cx="458788" cy="625475"/>
          </a:xfrm>
          <a:prstGeom prst="roundRect">
            <a:avLst>
              <a:gd name="adj" fmla="val 16667"/>
            </a:avLst>
          </a:prstGeom>
          <a:gradFill rotWithShape="0">
            <a:gsLst>
              <a:gs pos="0">
                <a:srgbClr val="F9F9F9">
                  <a:alpha val="100000"/>
                </a:srgbClr>
              </a:gs>
              <a:gs pos="33000">
                <a:srgbClr val="F9F9F9">
                  <a:alpha val="100000"/>
                </a:srgbClr>
              </a:gs>
              <a:gs pos="100000">
                <a:srgbClr val="D7D7D7">
                  <a:alpha val="100000"/>
                </a:srgbClr>
              </a:gs>
            </a:gsLst>
            <a:lin ang="5400000"/>
            <a:tileRect/>
          </a:gradFill>
          <a:ln w="3175" cap="flat" cmpd="sng">
            <a:solidFill>
              <a:srgbClr val="EAEAEA"/>
            </a:solidFill>
            <a:prstDash val="solid"/>
            <a:headEnd type="none" w="med" len="med"/>
            <a:tailEnd type="none" w="med" len="med"/>
          </a:ln>
          <a:effectLst>
            <a:outerShdw dist="38100" dir="2699999" algn="ctr" rotWithShape="0">
              <a:srgbClr val="000000">
                <a:alpha val="39000"/>
              </a:srgbClr>
            </a:outerShdw>
          </a:effectLst>
        </p:spPr>
        <p:txBody>
          <a:bodyPr anchor="ctr"/>
          <a:lstStyle/>
          <a:p>
            <a:pPr algn="ctr">
              <a:lnSpc>
                <a:spcPct val="120000"/>
              </a:lnSpc>
            </a:pPr>
            <a:r>
              <a:rPr lang="en-US" altLang="en-US" sz="2400" b="1" dirty="0">
                <a:solidFill>
                  <a:srgbClr val="4D4D4D"/>
                </a:solidFill>
                <a:latin typeface="Arial" panose="020B0604020202020204" pitchFamily="34" charset="0"/>
                <a:sym typeface="+mn-lt"/>
              </a:rPr>
              <a:t>2</a:t>
            </a:r>
          </a:p>
        </p:txBody>
      </p:sp>
      <p:sp>
        <p:nvSpPr>
          <p:cNvPr id="136197" name="Rectangle 28"/>
          <p:cNvSpPr/>
          <p:nvPr/>
        </p:nvSpPr>
        <p:spPr>
          <a:xfrm>
            <a:off x="2057400" y="2514600"/>
            <a:ext cx="5176838" cy="625475"/>
          </a:xfrm>
          <a:prstGeom prst="roundRect">
            <a:avLst>
              <a:gd name="adj" fmla="val 16667"/>
            </a:avLst>
          </a:prstGeom>
          <a:solidFill>
            <a:srgbClr val="FFC000"/>
          </a:solidFill>
          <a:ln w="3175" cap="flat" cmpd="sng">
            <a:solidFill>
              <a:srgbClr val="EAEAEA"/>
            </a:solidFill>
            <a:prstDash val="solid"/>
            <a:headEnd type="none" w="med" len="med"/>
            <a:tailEnd type="none" w="med" len="med"/>
          </a:ln>
          <a:effectLst>
            <a:outerShdw dist="38100" dir="2699999" algn="ctr" rotWithShape="0">
              <a:srgbClr val="000000">
                <a:alpha val="39000"/>
              </a:srgbClr>
            </a:outerShdw>
          </a:effectLst>
        </p:spPr>
        <p:txBody>
          <a:bodyPr anchor="ctr"/>
          <a:lstStyle/>
          <a:p>
            <a:pPr algn="ctr">
              <a:lnSpc>
                <a:spcPct val="120000"/>
              </a:lnSpc>
            </a:pPr>
            <a:r>
              <a:rPr lang="zh-CN" altLang="en-US" sz="2800" dirty="0">
                <a:latin typeface="黑体" panose="02010609060101010101" pitchFamily="49" charset="-122"/>
                <a:ea typeface="黑体" panose="02010609060101010101" pitchFamily="49" charset="-122"/>
              </a:rPr>
              <a:t>清晰透彻</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解读核心概念</a:t>
            </a:r>
            <a:endParaRPr lang="en-US" altLang="en-US" sz="2800" dirty="0">
              <a:latin typeface="黑体" panose="02010609060101010101" pitchFamily="49" charset="-122"/>
              <a:ea typeface="黑体" panose="02010609060101010101" pitchFamily="49" charset="-122"/>
              <a:sym typeface="+mn-lt"/>
            </a:endParaRPr>
          </a:p>
        </p:txBody>
      </p:sp>
      <p:sp>
        <p:nvSpPr>
          <p:cNvPr id="136198" name="Rectangle 20"/>
          <p:cNvSpPr/>
          <p:nvPr/>
        </p:nvSpPr>
        <p:spPr>
          <a:xfrm>
            <a:off x="990600" y="3563938"/>
            <a:ext cx="458788" cy="627062"/>
          </a:xfrm>
          <a:prstGeom prst="roundRect">
            <a:avLst>
              <a:gd name="adj" fmla="val 16667"/>
            </a:avLst>
          </a:prstGeom>
          <a:gradFill rotWithShape="0">
            <a:gsLst>
              <a:gs pos="0">
                <a:srgbClr val="F9F9F9">
                  <a:alpha val="100000"/>
                </a:srgbClr>
              </a:gs>
              <a:gs pos="33000">
                <a:srgbClr val="F9F9F9">
                  <a:alpha val="100000"/>
                </a:srgbClr>
              </a:gs>
              <a:gs pos="100000">
                <a:srgbClr val="D7D7D7">
                  <a:alpha val="100000"/>
                </a:srgbClr>
              </a:gs>
            </a:gsLst>
            <a:lin ang="5400000"/>
            <a:tileRect/>
          </a:gradFill>
          <a:ln w="3175" cap="flat" cmpd="sng">
            <a:solidFill>
              <a:srgbClr val="EAEAEA"/>
            </a:solidFill>
            <a:prstDash val="solid"/>
            <a:headEnd type="none" w="med" len="med"/>
            <a:tailEnd type="none" w="med" len="med"/>
          </a:ln>
          <a:effectLst>
            <a:outerShdw dist="38100" dir="2699999" algn="ctr" rotWithShape="0">
              <a:srgbClr val="000000">
                <a:alpha val="39000"/>
              </a:srgbClr>
            </a:outerShdw>
          </a:effectLst>
        </p:spPr>
        <p:txBody>
          <a:bodyPr anchor="ctr"/>
          <a:lstStyle/>
          <a:p>
            <a:pPr algn="ctr">
              <a:lnSpc>
                <a:spcPct val="120000"/>
              </a:lnSpc>
            </a:pPr>
            <a:r>
              <a:rPr lang="en-US" altLang="en-US" sz="2400" b="1" dirty="0">
                <a:solidFill>
                  <a:srgbClr val="4D4D4D"/>
                </a:solidFill>
                <a:latin typeface="Arial" panose="020B0604020202020204" pitchFamily="34" charset="0"/>
                <a:sym typeface="+mn-lt"/>
              </a:rPr>
              <a:t>3</a:t>
            </a:r>
          </a:p>
        </p:txBody>
      </p:sp>
      <p:sp>
        <p:nvSpPr>
          <p:cNvPr id="136199" name="Rectangle 29"/>
          <p:cNvSpPr/>
          <p:nvPr/>
        </p:nvSpPr>
        <p:spPr>
          <a:xfrm>
            <a:off x="2138363" y="3581400"/>
            <a:ext cx="5176837" cy="627063"/>
          </a:xfrm>
          <a:prstGeom prst="roundRect">
            <a:avLst>
              <a:gd name="adj" fmla="val 16667"/>
            </a:avLst>
          </a:prstGeom>
          <a:solidFill>
            <a:srgbClr val="FFFF00"/>
          </a:solidFill>
          <a:ln w="3175" cap="flat" cmpd="sng">
            <a:solidFill>
              <a:srgbClr val="EAEAEA"/>
            </a:solidFill>
            <a:prstDash val="solid"/>
            <a:headEnd type="none" w="med" len="med"/>
            <a:tailEnd type="none" w="med" len="med"/>
          </a:ln>
          <a:effectLst>
            <a:outerShdw dist="38100" dir="2699999" algn="ctr" rotWithShape="0">
              <a:srgbClr val="000000">
                <a:alpha val="39000"/>
              </a:srgbClr>
            </a:outerShdw>
          </a:effectLst>
        </p:spPr>
        <p:txBody>
          <a:bodyPr anchor="ctr"/>
          <a:lstStyle/>
          <a:p>
            <a:pPr algn="ctr">
              <a:lnSpc>
                <a:spcPct val="120000"/>
              </a:lnSpc>
            </a:pPr>
            <a:r>
              <a:rPr lang="zh-CN" altLang="en-US" sz="2800" dirty="0">
                <a:latin typeface="黑体" panose="02010609060101010101" pitchFamily="49" charset="-122"/>
                <a:ea typeface="黑体" panose="02010609060101010101" pitchFamily="49" charset="-122"/>
              </a:rPr>
              <a:t>另辟蹊径</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重整知识体系</a:t>
            </a:r>
            <a:endParaRPr lang="en-US" altLang="en-US" sz="2800" dirty="0">
              <a:latin typeface="黑体" panose="02010609060101010101" pitchFamily="49" charset="-122"/>
              <a:ea typeface="黑体" panose="02010609060101010101" pitchFamily="49" charset="-122"/>
              <a:sym typeface="+mn-lt"/>
            </a:endParaRPr>
          </a:p>
        </p:txBody>
      </p:sp>
      <p:sp>
        <p:nvSpPr>
          <p:cNvPr id="136200" name="Rectangle 20"/>
          <p:cNvSpPr/>
          <p:nvPr/>
        </p:nvSpPr>
        <p:spPr>
          <a:xfrm>
            <a:off x="990600" y="4706938"/>
            <a:ext cx="458788" cy="627062"/>
          </a:xfrm>
          <a:prstGeom prst="roundRect">
            <a:avLst>
              <a:gd name="adj" fmla="val 16667"/>
            </a:avLst>
          </a:prstGeom>
          <a:gradFill rotWithShape="0">
            <a:gsLst>
              <a:gs pos="0">
                <a:srgbClr val="F9F9F9">
                  <a:alpha val="100000"/>
                </a:srgbClr>
              </a:gs>
              <a:gs pos="33000">
                <a:srgbClr val="F9F9F9">
                  <a:alpha val="100000"/>
                </a:srgbClr>
              </a:gs>
              <a:gs pos="100000">
                <a:srgbClr val="D7D7D7">
                  <a:alpha val="100000"/>
                </a:srgbClr>
              </a:gs>
            </a:gsLst>
            <a:lin ang="5400000"/>
            <a:tileRect/>
          </a:gradFill>
          <a:ln w="3175" cap="flat" cmpd="sng">
            <a:solidFill>
              <a:srgbClr val="EAEAEA"/>
            </a:solidFill>
            <a:prstDash val="solid"/>
            <a:headEnd type="none" w="med" len="med"/>
            <a:tailEnd type="none" w="med" len="med"/>
          </a:ln>
          <a:effectLst>
            <a:outerShdw dist="38100" dir="2699999" algn="ctr" rotWithShape="0">
              <a:srgbClr val="000000">
                <a:alpha val="39000"/>
              </a:srgbClr>
            </a:outerShdw>
          </a:effectLst>
        </p:spPr>
        <p:txBody>
          <a:bodyPr anchor="ctr"/>
          <a:lstStyle/>
          <a:p>
            <a:pPr algn="ctr">
              <a:lnSpc>
                <a:spcPct val="120000"/>
              </a:lnSpc>
            </a:pPr>
            <a:r>
              <a:rPr lang="en-US" altLang="en-US" sz="2400" b="1" dirty="0">
                <a:solidFill>
                  <a:srgbClr val="4D4D4D"/>
                </a:solidFill>
                <a:latin typeface="Arial" panose="020B0604020202020204" pitchFamily="34" charset="0"/>
                <a:sym typeface="+mn-lt"/>
              </a:rPr>
              <a:t>4</a:t>
            </a:r>
          </a:p>
        </p:txBody>
      </p:sp>
      <p:sp>
        <p:nvSpPr>
          <p:cNvPr id="136201" name="Rectangle 29"/>
          <p:cNvSpPr/>
          <p:nvPr/>
        </p:nvSpPr>
        <p:spPr>
          <a:xfrm>
            <a:off x="2138363" y="4706938"/>
            <a:ext cx="5176837" cy="627062"/>
          </a:xfrm>
          <a:prstGeom prst="roundRect">
            <a:avLst>
              <a:gd name="adj" fmla="val 16667"/>
            </a:avLst>
          </a:prstGeom>
          <a:solidFill>
            <a:srgbClr val="92D050"/>
          </a:solidFill>
          <a:ln w="3175" cap="flat" cmpd="sng">
            <a:solidFill>
              <a:srgbClr val="EAEAEA"/>
            </a:solidFill>
            <a:prstDash val="solid"/>
            <a:headEnd type="none" w="med" len="med"/>
            <a:tailEnd type="none" w="med" len="med"/>
          </a:ln>
          <a:effectLst>
            <a:outerShdw dist="38100" dir="2699999" algn="ctr" rotWithShape="0">
              <a:srgbClr val="000000">
                <a:alpha val="39000"/>
              </a:srgbClr>
            </a:outerShdw>
          </a:effectLst>
        </p:spPr>
        <p:txBody>
          <a:bodyPr anchor="ctr"/>
          <a:lstStyle/>
          <a:p>
            <a:pPr algn="ctr">
              <a:lnSpc>
                <a:spcPct val="120000"/>
              </a:lnSpc>
            </a:pPr>
            <a:r>
              <a:rPr lang="zh-CN" altLang="en-US" sz="2800" dirty="0">
                <a:solidFill>
                  <a:srgbClr val="000000"/>
                </a:solidFill>
                <a:latin typeface="黑体" panose="02010609060101010101" pitchFamily="49" charset="-122"/>
                <a:ea typeface="黑体" panose="02010609060101010101" pitchFamily="49" charset="-122"/>
              </a:rPr>
              <a:t>拓宽眼界</a:t>
            </a:r>
            <a:r>
              <a:rPr lang="en-US" altLang="zh-CN" sz="2800" dirty="0">
                <a:solidFill>
                  <a:srgbClr val="000000"/>
                </a:solidFill>
                <a:latin typeface="黑体" panose="02010609060101010101" pitchFamily="49" charset="-122"/>
                <a:ea typeface="黑体" panose="02010609060101010101" pitchFamily="49" charset="-122"/>
              </a:rPr>
              <a:t>——</a:t>
            </a:r>
            <a:r>
              <a:rPr lang="zh-CN" altLang="en-US" sz="2800" dirty="0">
                <a:solidFill>
                  <a:srgbClr val="000000"/>
                </a:solidFill>
                <a:latin typeface="黑体" panose="02010609060101010101" pitchFamily="49" charset="-122"/>
                <a:ea typeface="黑体" panose="02010609060101010101" pitchFamily="49" charset="-122"/>
              </a:rPr>
              <a:t>整合课程资源</a:t>
            </a:r>
            <a:endParaRPr lang="en-US" altLang="en-US" sz="2800" dirty="0">
              <a:solidFill>
                <a:srgbClr val="000000"/>
              </a:solidFill>
              <a:latin typeface="黑体" panose="02010609060101010101" pitchFamily="49" charset="-122"/>
              <a:ea typeface="黑体" panose="02010609060101010101" pitchFamily="49" charset="-122"/>
              <a:sym typeface="+mn-lt"/>
            </a:endParaRPr>
          </a:p>
        </p:txBody>
      </p:sp>
      <p:sp>
        <p:nvSpPr>
          <p:cNvPr id="136202" name="Freeform 15"/>
          <p:cNvSpPr>
            <a:spLocks noEditPoints="1"/>
          </p:cNvSpPr>
          <p:nvPr/>
        </p:nvSpPr>
        <p:spPr>
          <a:xfrm>
            <a:off x="7620000" y="1600200"/>
            <a:ext cx="261938" cy="552450"/>
          </a:xfrm>
          <a:custGeom>
            <a:avLst/>
            <a:gdLst>
              <a:gd name="txL" fmla="*/ 0 w 67"/>
              <a:gd name="txT" fmla="*/ 0 h 106"/>
              <a:gd name="txR" fmla="*/ 67 w 67"/>
              <a:gd name="txB" fmla="*/ 106 h 106"/>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67" h="106">
                <a:moveTo>
                  <a:pt x="33" y="0"/>
                </a:moveTo>
                <a:cubicBezTo>
                  <a:pt x="43" y="0"/>
                  <a:pt x="51" y="4"/>
                  <a:pt x="57" y="10"/>
                </a:cubicBezTo>
                <a:cubicBezTo>
                  <a:pt x="63" y="16"/>
                  <a:pt x="67" y="24"/>
                  <a:pt x="67" y="34"/>
                </a:cubicBezTo>
                <a:cubicBezTo>
                  <a:pt x="67" y="40"/>
                  <a:pt x="65" y="46"/>
                  <a:pt x="62" y="51"/>
                </a:cubicBezTo>
                <a:cubicBezTo>
                  <a:pt x="59" y="55"/>
                  <a:pt x="56" y="59"/>
                  <a:pt x="51" y="62"/>
                </a:cubicBezTo>
                <a:cubicBezTo>
                  <a:pt x="51" y="65"/>
                  <a:pt x="51" y="65"/>
                  <a:pt x="51" y="65"/>
                </a:cubicBezTo>
                <a:cubicBezTo>
                  <a:pt x="52" y="65"/>
                  <a:pt x="52" y="65"/>
                  <a:pt x="52" y="65"/>
                </a:cubicBezTo>
                <a:cubicBezTo>
                  <a:pt x="55" y="65"/>
                  <a:pt x="55" y="65"/>
                  <a:pt x="55" y="65"/>
                </a:cubicBezTo>
                <a:cubicBezTo>
                  <a:pt x="56" y="67"/>
                  <a:pt x="56" y="67"/>
                  <a:pt x="56" y="67"/>
                </a:cubicBezTo>
                <a:cubicBezTo>
                  <a:pt x="57" y="69"/>
                  <a:pt x="57" y="71"/>
                  <a:pt x="57" y="73"/>
                </a:cubicBezTo>
                <a:cubicBezTo>
                  <a:pt x="57" y="75"/>
                  <a:pt x="57" y="77"/>
                  <a:pt x="56" y="79"/>
                </a:cubicBezTo>
                <a:cubicBezTo>
                  <a:pt x="56" y="79"/>
                  <a:pt x="56" y="79"/>
                  <a:pt x="56" y="79"/>
                </a:cubicBezTo>
                <a:cubicBezTo>
                  <a:pt x="56" y="80"/>
                  <a:pt x="56" y="80"/>
                  <a:pt x="56" y="80"/>
                </a:cubicBezTo>
                <a:cubicBezTo>
                  <a:pt x="57" y="82"/>
                  <a:pt x="57" y="84"/>
                  <a:pt x="57" y="86"/>
                </a:cubicBezTo>
                <a:cubicBezTo>
                  <a:pt x="57" y="88"/>
                  <a:pt x="57" y="89"/>
                  <a:pt x="56" y="91"/>
                </a:cubicBezTo>
                <a:cubicBezTo>
                  <a:pt x="55" y="93"/>
                  <a:pt x="55" y="93"/>
                  <a:pt x="55" y="93"/>
                </a:cubicBezTo>
                <a:cubicBezTo>
                  <a:pt x="53" y="93"/>
                  <a:pt x="53" y="93"/>
                  <a:pt x="53" y="93"/>
                </a:cubicBezTo>
                <a:cubicBezTo>
                  <a:pt x="15" y="97"/>
                  <a:pt x="15" y="97"/>
                  <a:pt x="15" y="97"/>
                </a:cubicBezTo>
                <a:cubicBezTo>
                  <a:pt x="12" y="97"/>
                  <a:pt x="12" y="97"/>
                  <a:pt x="12" y="97"/>
                </a:cubicBezTo>
                <a:cubicBezTo>
                  <a:pt x="12" y="94"/>
                  <a:pt x="12" y="94"/>
                  <a:pt x="12" y="94"/>
                </a:cubicBezTo>
                <a:cubicBezTo>
                  <a:pt x="11" y="93"/>
                  <a:pt x="10" y="91"/>
                  <a:pt x="10" y="89"/>
                </a:cubicBezTo>
                <a:cubicBezTo>
                  <a:pt x="10" y="87"/>
                  <a:pt x="11" y="85"/>
                  <a:pt x="12" y="83"/>
                </a:cubicBezTo>
                <a:cubicBezTo>
                  <a:pt x="12" y="83"/>
                  <a:pt x="12" y="83"/>
                  <a:pt x="12" y="83"/>
                </a:cubicBezTo>
                <a:cubicBezTo>
                  <a:pt x="12" y="82"/>
                  <a:pt x="12" y="82"/>
                  <a:pt x="12" y="82"/>
                </a:cubicBezTo>
                <a:cubicBezTo>
                  <a:pt x="11" y="80"/>
                  <a:pt x="10" y="79"/>
                  <a:pt x="10" y="77"/>
                </a:cubicBezTo>
                <a:cubicBezTo>
                  <a:pt x="10" y="75"/>
                  <a:pt x="11" y="73"/>
                  <a:pt x="12" y="71"/>
                </a:cubicBezTo>
                <a:cubicBezTo>
                  <a:pt x="13" y="69"/>
                  <a:pt x="13" y="69"/>
                  <a:pt x="13" y="69"/>
                </a:cubicBezTo>
                <a:cubicBezTo>
                  <a:pt x="14" y="69"/>
                  <a:pt x="14" y="69"/>
                  <a:pt x="14" y="69"/>
                </a:cubicBezTo>
                <a:cubicBezTo>
                  <a:pt x="16" y="69"/>
                  <a:pt x="16" y="69"/>
                  <a:pt x="16" y="69"/>
                </a:cubicBezTo>
                <a:cubicBezTo>
                  <a:pt x="16" y="62"/>
                  <a:pt x="16" y="62"/>
                  <a:pt x="16" y="62"/>
                </a:cubicBezTo>
                <a:cubicBezTo>
                  <a:pt x="11" y="60"/>
                  <a:pt x="7" y="56"/>
                  <a:pt x="5" y="51"/>
                </a:cubicBezTo>
                <a:cubicBezTo>
                  <a:pt x="1" y="46"/>
                  <a:pt x="0" y="40"/>
                  <a:pt x="0" y="34"/>
                </a:cubicBezTo>
                <a:cubicBezTo>
                  <a:pt x="0" y="24"/>
                  <a:pt x="3" y="16"/>
                  <a:pt x="10" y="10"/>
                </a:cubicBezTo>
                <a:cubicBezTo>
                  <a:pt x="16" y="4"/>
                  <a:pt x="24" y="0"/>
                  <a:pt x="33" y="0"/>
                </a:cubicBezTo>
                <a:close/>
                <a:moveTo>
                  <a:pt x="26" y="40"/>
                </a:moveTo>
                <a:cubicBezTo>
                  <a:pt x="26" y="40"/>
                  <a:pt x="27" y="40"/>
                  <a:pt x="28" y="40"/>
                </a:cubicBezTo>
                <a:cubicBezTo>
                  <a:pt x="28" y="40"/>
                  <a:pt x="29" y="40"/>
                  <a:pt x="30" y="40"/>
                </a:cubicBezTo>
                <a:cubicBezTo>
                  <a:pt x="30" y="39"/>
                  <a:pt x="30" y="39"/>
                  <a:pt x="30" y="39"/>
                </a:cubicBezTo>
                <a:cubicBezTo>
                  <a:pt x="31" y="40"/>
                  <a:pt x="31" y="40"/>
                  <a:pt x="31" y="40"/>
                </a:cubicBezTo>
                <a:cubicBezTo>
                  <a:pt x="32" y="40"/>
                  <a:pt x="32" y="41"/>
                  <a:pt x="33" y="41"/>
                </a:cubicBezTo>
                <a:cubicBezTo>
                  <a:pt x="34" y="41"/>
                  <a:pt x="35" y="40"/>
                  <a:pt x="35" y="40"/>
                </a:cubicBezTo>
                <a:cubicBezTo>
                  <a:pt x="36" y="39"/>
                  <a:pt x="36" y="39"/>
                  <a:pt x="36" y="39"/>
                </a:cubicBezTo>
                <a:cubicBezTo>
                  <a:pt x="36" y="40"/>
                  <a:pt x="36" y="40"/>
                  <a:pt x="36" y="40"/>
                </a:cubicBezTo>
                <a:cubicBezTo>
                  <a:pt x="37" y="41"/>
                  <a:pt x="38" y="41"/>
                  <a:pt x="39" y="41"/>
                </a:cubicBezTo>
                <a:cubicBezTo>
                  <a:pt x="40" y="41"/>
                  <a:pt x="41" y="40"/>
                  <a:pt x="42" y="40"/>
                </a:cubicBezTo>
                <a:cubicBezTo>
                  <a:pt x="43" y="38"/>
                  <a:pt x="43" y="38"/>
                  <a:pt x="43" y="38"/>
                </a:cubicBezTo>
                <a:cubicBezTo>
                  <a:pt x="46" y="40"/>
                  <a:pt x="46" y="40"/>
                  <a:pt x="46" y="40"/>
                </a:cubicBezTo>
                <a:cubicBezTo>
                  <a:pt x="39" y="51"/>
                  <a:pt x="39" y="51"/>
                  <a:pt x="39" y="51"/>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1"/>
                  <a:pt x="56" y="47"/>
                </a:cubicBezTo>
                <a:cubicBezTo>
                  <a:pt x="58" y="43"/>
                  <a:pt x="60" y="39"/>
                  <a:pt x="60" y="34"/>
                </a:cubicBezTo>
                <a:cubicBezTo>
                  <a:pt x="60" y="26"/>
                  <a:pt x="57" y="20"/>
                  <a:pt x="52" y="15"/>
                </a:cubicBezTo>
                <a:cubicBezTo>
                  <a:pt x="47" y="10"/>
                  <a:pt x="41" y="7"/>
                  <a:pt x="33" y="7"/>
                </a:cubicBezTo>
                <a:cubicBezTo>
                  <a:pt x="26" y="7"/>
                  <a:pt x="19" y="10"/>
                  <a:pt x="14" y="15"/>
                </a:cubicBezTo>
                <a:cubicBezTo>
                  <a:pt x="10" y="20"/>
                  <a:pt x="7" y="26"/>
                  <a:pt x="7" y="34"/>
                </a:cubicBezTo>
                <a:cubicBezTo>
                  <a:pt x="7" y="39"/>
                  <a:pt x="8" y="43"/>
                  <a:pt x="11" y="47"/>
                </a:cubicBezTo>
                <a:cubicBezTo>
                  <a:pt x="13" y="52"/>
                  <a:pt x="17" y="55"/>
                  <a:pt x="21" y="57"/>
                </a:cubicBezTo>
                <a:cubicBezTo>
                  <a:pt x="23" y="58"/>
                  <a:pt x="23" y="58"/>
                  <a:pt x="23" y="58"/>
                </a:cubicBezTo>
                <a:cubicBezTo>
                  <a:pt x="23" y="60"/>
                  <a:pt x="23" y="60"/>
                  <a:pt x="23" y="60"/>
                </a:cubicBezTo>
                <a:cubicBezTo>
                  <a:pt x="23" y="67"/>
                  <a:pt x="23" y="67"/>
                  <a:pt x="23" y="67"/>
                </a:cubicBezTo>
                <a:cubicBezTo>
                  <a:pt x="29" y="67"/>
                  <a:pt x="29" y="67"/>
                  <a:pt x="29" y="67"/>
                </a:cubicBezTo>
                <a:cubicBezTo>
                  <a:pt x="29" y="51"/>
                  <a:pt x="29" y="51"/>
                  <a:pt x="29" y="51"/>
                </a:cubicBezTo>
                <a:cubicBezTo>
                  <a:pt x="22" y="40"/>
                  <a:pt x="22" y="40"/>
                  <a:pt x="22" y="40"/>
                </a:cubicBezTo>
                <a:cubicBezTo>
                  <a:pt x="25" y="38"/>
                  <a:pt x="25" y="38"/>
                  <a:pt x="25" y="38"/>
                </a:cubicBezTo>
                <a:cubicBezTo>
                  <a:pt x="26" y="40"/>
                  <a:pt x="26" y="40"/>
                  <a:pt x="26" y="40"/>
                </a:cubicBezTo>
                <a:close/>
                <a:moveTo>
                  <a:pt x="40" y="42"/>
                </a:moveTo>
                <a:cubicBezTo>
                  <a:pt x="40" y="42"/>
                  <a:pt x="40" y="42"/>
                  <a:pt x="39" y="42"/>
                </a:cubicBezTo>
                <a:cubicBezTo>
                  <a:pt x="38" y="43"/>
                  <a:pt x="37" y="42"/>
                  <a:pt x="36" y="41"/>
                </a:cubicBezTo>
                <a:cubicBezTo>
                  <a:pt x="35" y="42"/>
                  <a:pt x="34" y="43"/>
                  <a:pt x="33" y="42"/>
                </a:cubicBezTo>
                <a:cubicBezTo>
                  <a:pt x="32" y="42"/>
                  <a:pt x="31" y="42"/>
                  <a:pt x="30" y="41"/>
                </a:cubicBezTo>
                <a:cubicBezTo>
                  <a:pt x="29" y="42"/>
                  <a:pt x="28" y="42"/>
                  <a:pt x="28" y="42"/>
                </a:cubicBezTo>
                <a:cubicBezTo>
                  <a:pt x="27" y="42"/>
                  <a:pt x="27" y="42"/>
                  <a:pt x="27" y="42"/>
                </a:cubicBezTo>
                <a:cubicBezTo>
                  <a:pt x="32" y="50"/>
                  <a:pt x="32" y="50"/>
                  <a:pt x="32" y="50"/>
                </a:cubicBezTo>
                <a:cubicBezTo>
                  <a:pt x="32" y="50"/>
                  <a:pt x="32" y="50"/>
                  <a:pt x="32" y="50"/>
                </a:cubicBezTo>
                <a:cubicBezTo>
                  <a:pt x="32" y="51"/>
                  <a:pt x="32" y="51"/>
                  <a:pt x="32" y="51"/>
                </a:cubicBezTo>
                <a:cubicBezTo>
                  <a:pt x="32" y="67"/>
                  <a:pt x="32" y="67"/>
                  <a:pt x="32" y="67"/>
                </a:cubicBezTo>
                <a:cubicBezTo>
                  <a:pt x="35" y="67"/>
                  <a:pt x="35" y="67"/>
                  <a:pt x="35" y="67"/>
                </a:cubicBezTo>
                <a:cubicBezTo>
                  <a:pt x="35" y="51"/>
                  <a:pt x="35" y="51"/>
                  <a:pt x="35" y="51"/>
                </a:cubicBezTo>
                <a:cubicBezTo>
                  <a:pt x="35" y="50"/>
                  <a:pt x="35" y="50"/>
                  <a:pt x="35" y="50"/>
                </a:cubicBezTo>
                <a:cubicBezTo>
                  <a:pt x="35" y="50"/>
                  <a:pt x="35" y="50"/>
                  <a:pt x="35" y="50"/>
                </a:cubicBezTo>
                <a:cubicBezTo>
                  <a:pt x="40" y="42"/>
                  <a:pt x="40" y="42"/>
                  <a:pt x="40" y="42"/>
                </a:cubicBezTo>
                <a:close/>
                <a:moveTo>
                  <a:pt x="43" y="96"/>
                </a:moveTo>
                <a:cubicBezTo>
                  <a:pt x="24" y="98"/>
                  <a:pt x="24" y="98"/>
                  <a:pt x="24" y="98"/>
                </a:cubicBezTo>
                <a:cubicBezTo>
                  <a:pt x="25" y="103"/>
                  <a:pt x="29" y="106"/>
                  <a:pt x="34" y="106"/>
                </a:cubicBezTo>
                <a:cubicBezTo>
                  <a:pt x="39" y="106"/>
                  <a:pt x="43" y="102"/>
                  <a:pt x="43" y="97"/>
                </a:cubicBezTo>
                <a:cubicBezTo>
                  <a:pt x="43" y="96"/>
                  <a:pt x="43" y="96"/>
                  <a:pt x="43" y="96"/>
                </a:cubicBezTo>
                <a:close/>
                <a:moveTo>
                  <a:pt x="50" y="85"/>
                </a:moveTo>
                <a:cubicBezTo>
                  <a:pt x="17" y="88"/>
                  <a:pt x="17" y="88"/>
                  <a:pt x="17" y="88"/>
                </a:cubicBezTo>
                <a:cubicBezTo>
                  <a:pt x="17" y="88"/>
                  <a:pt x="17" y="89"/>
                  <a:pt x="17" y="89"/>
                </a:cubicBezTo>
                <a:cubicBezTo>
                  <a:pt x="17" y="89"/>
                  <a:pt x="17" y="89"/>
                  <a:pt x="17" y="89"/>
                </a:cubicBezTo>
                <a:cubicBezTo>
                  <a:pt x="50" y="87"/>
                  <a:pt x="50" y="87"/>
                  <a:pt x="50" y="87"/>
                </a:cubicBezTo>
                <a:cubicBezTo>
                  <a:pt x="50" y="86"/>
                  <a:pt x="50" y="86"/>
                  <a:pt x="50" y="86"/>
                </a:cubicBezTo>
                <a:cubicBezTo>
                  <a:pt x="50" y="85"/>
                  <a:pt x="50" y="85"/>
                  <a:pt x="50" y="85"/>
                </a:cubicBezTo>
                <a:close/>
                <a:moveTo>
                  <a:pt x="50" y="73"/>
                </a:moveTo>
                <a:cubicBezTo>
                  <a:pt x="17" y="75"/>
                  <a:pt x="17" y="75"/>
                  <a:pt x="17" y="75"/>
                </a:cubicBezTo>
                <a:cubicBezTo>
                  <a:pt x="17" y="76"/>
                  <a:pt x="17" y="76"/>
                  <a:pt x="17" y="76"/>
                </a:cubicBezTo>
                <a:cubicBezTo>
                  <a:pt x="17" y="77"/>
                  <a:pt x="17" y="77"/>
                  <a:pt x="17" y="77"/>
                </a:cubicBezTo>
                <a:cubicBezTo>
                  <a:pt x="50" y="74"/>
                  <a:pt x="50" y="74"/>
                  <a:pt x="50" y="74"/>
                </a:cubicBezTo>
                <a:cubicBezTo>
                  <a:pt x="50" y="74"/>
                  <a:pt x="50" y="73"/>
                  <a:pt x="50" y="73"/>
                </a:cubicBezTo>
                <a:cubicBezTo>
                  <a:pt x="50" y="73"/>
                  <a:pt x="50" y="73"/>
                  <a:pt x="50" y="73"/>
                </a:cubicBezTo>
                <a:close/>
              </a:path>
            </a:pathLst>
          </a:custGeom>
          <a:solidFill>
            <a:srgbClr val="248C9C">
              <a:alpha val="100000"/>
            </a:srgbClr>
          </a:solidFill>
          <a:ln w="9525">
            <a:noFill/>
          </a:ln>
        </p:spPr>
        <p:txBody>
          <a:bodyPr/>
          <a:lstStyle/>
          <a:p>
            <a:endParaRPr lang="zh-CN" altLang="en-US"/>
          </a:p>
        </p:txBody>
      </p:sp>
      <p:sp>
        <p:nvSpPr>
          <p:cNvPr id="136203" name="Freeform 6"/>
          <p:cNvSpPr>
            <a:spLocks noEditPoints="1"/>
          </p:cNvSpPr>
          <p:nvPr/>
        </p:nvSpPr>
        <p:spPr>
          <a:xfrm>
            <a:off x="7629525" y="3733800"/>
            <a:ext cx="295275" cy="385763"/>
          </a:xfrm>
          <a:custGeom>
            <a:avLst/>
            <a:gdLst>
              <a:gd name="txL" fmla="*/ 0 w 118"/>
              <a:gd name="txT" fmla="*/ 0 h 115"/>
              <a:gd name="txR" fmla="*/ 118 w 118"/>
              <a:gd name="txB" fmla="*/ 115 h 115"/>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18" h="115">
                <a:moveTo>
                  <a:pt x="18" y="77"/>
                </a:moveTo>
                <a:cubicBezTo>
                  <a:pt x="27" y="76"/>
                  <a:pt x="37" y="75"/>
                  <a:pt x="36" y="72"/>
                </a:cubicBezTo>
                <a:cubicBezTo>
                  <a:pt x="35" y="70"/>
                  <a:pt x="29" y="66"/>
                  <a:pt x="24" y="63"/>
                </a:cubicBezTo>
                <a:cubicBezTo>
                  <a:pt x="10" y="54"/>
                  <a:pt x="10" y="49"/>
                  <a:pt x="24" y="41"/>
                </a:cubicBezTo>
                <a:cubicBezTo>
                  <a:pt x="30" y="38"/>
                  <a:pt x="36" y="35"/>
                  <a:pt x="42" y="34"/>
                </a:cubicBezTo>
                <a:cubicBezTo>
                  <a:pt x="38" y="45"/>
                  <a:pt x="38" y="45"/>
                  <a:pt x="38" y="45"/>
                </a:cubicBezTo>
                <a:cubicBezTo>
                  <a:pt x="32" y="46"/>
                  <a:pt x="29" y="49"/>
                  <a:pt x="29" y="53"/>
                </a:cubicBezTo>
                <a:cubicBezTo>
                  <a:pt x="30" y="57"/>
                  <a:pt x="37" y="61"/>
                  <a:pt x="45" y="60"/>
                </a:cubicBezTo>
                <a:cubicBezTo>
                  <a:pt x="53" y="59"/>
                  <a:pt x="59" y="55"/>
                  <a:pt x="58" y="51"/>
                </a:cubicBezTo>
                <a:cubicBezTo>
                  <a:pt x="58" y="49"/>
                  <a:pt x="56" y="47"/>
                  <a:pt x="54" y="46"/>
                </a:cubicBezTo>
                <a:cubicBezTo>
                  <a:pt x="57" y="32"/>
                  <a:pt x="57" y="32"/>
                  <a:pt x="57" y="32"/>
                </a:cubicBezTo>
                <a:cubicBezTo>
                  <a:pt x="81" y="31"/>
                  <a:pt x="104" y="42"/>
                  <a:pt x="110" y="60"/>
                </a:cubicBezTo>
                <a:cubicBezTo>
                  <a:pt x="118" y="81"/>
                  <a:pt x="101" y="103"/>
                  <a:pt x="72" y="109"/>
                </a:cubicBezTo>
                <a:cubicBezTo>
                  <a:pt x="46" y="115"/>
                  <a:pt x="21" y="107"/>
                  <a:pt x="9" y="91"/>
                </a:cubicBezTo>
                <a:cubicBezTo>
                  <a:pt x="0" y="78"/>
                  <a:pt x="5" y="77"/>
                  <a:pt x="18" y="77"/>
                </a:cubicBezTo>
                <a:close/>
                <a:moveTo>
                  <a:pt x="39" y="46"/>
                </a:moveTo>
                <a:cubicBezTo>
                  <a:pt x="38" y="50"/>
                  <a:pt x="36" y="53"/>
                  <a:pt x="35" y="56"/>
                </a:cubicBezTo>
                <a:cubicBezTo>
                  <a:pt x="37" y="57"/>
                  <a:pt x="40" y="58"/>
                  <a:pt x="43" y="58"/>
                </a:cubicBezTo>
                <a:cubicBezTo>
                  <a:pt x="45" y="58"/>
                  <a:pt x="47" y="57"/>
                  <a:pt x="48" y="57"/>
                </a:cubicBezTo>
                <a:cubicBezTo>
                  <a:pt x="49" y="55"/>
                  <a:pt x="50" y="52"/>
                  <a:pt x="50" y="50"/>
                </a:cubicBezTo>
                <a:cubicBezTo>
                  <a:pt x="46" y="49"/>
                  <a:pt x="43" y="48"/>
                  <a:pt x="39" y="46"/>
                </a:cubicBezTo>
                <a:close/>
                <a:moveTo>
                  <a:pt x="50" y="24"/>
                </a:moveTo>
                <a:cubicBezTo>
                  <a:pt x="51" y="25"/>
                  <a:pt x="53" y="25"/>
                  <a:pt x="55" y="26"/>
                </a:cubicBezTo>
                <a:cubicBezTo>
                  <a:pt x="71" y="20"/>
                  <a:pt x="57" y="6"/>
                  <a:pt x="61" y="0"/>
                </a:cubicBezTo>
                <a:cubicBezTo>
                  <a:pt x="55" y="2"/>
                  <a:pt x="42" y="10"/>
                  <a:pt x="50" y="24"/>
                </a:cubicBezTo>
                <a:close/>
                <a:moveTo>
                  <a:pt x="51" y="24"/>
                </a:moveTo>
                <a:cubicBezTo>
                  <a:pt x="46" y="12"/>
                  <a:pt x="51" y="7"/>
                  <a:pt x="59" y="2"/>
                </a:cubicBezTo>
                <a:cubicBezTo>
                  <a:pt x="52" y="8"/>
                  <a:pt x="49" y="15"/>
                  <a:pt x="52" y="24"/>
                </a:cubicBezTo>
                <a:cubicBezTo>
                  <a:pt x="52" y="24"/>
                  <a:pt x="51" y="24"/>
                  <a:pt x="51" y="24"/>
                </a:cubicBezTo>
                <a:close/>
                <a:moveTo>
                  <a:pt x="40" y="45"/>
                </a:moveTo>
                <a:cubicBezTo>
                  <a:pt x="50" y="49"/>
                  <a:pt x="50" y="49"/>
                  <a:pt x="50" y="49"/>
                </a:cubicBezTo>
                <a:cubicBezTo>
                  <a:pt x="55" y="27"/>
                  <a:pt x="55" y="27"/>
                  <a:pt x="55" y="27"/>
                </a:cubicBezTo>
                <a:cubicBezTo>
                  <a:pt x="49" y="25"/>
                  <a:pt x="49" y="25"/>
                  <a:pt x="49" y="25"/>
                </a:cubicBezTo>
                <a:cubicBezTo>
                  <a:pt x="40" y="45"/>
                  <a:pt x="40" y="45"/>
                  <a:pt x="40" y="45"/>
                </a:cubicBezTo>
                <a:close/>
                <a:moveTo>
                  <a:pt x="42" y="44"/>
                </a:moveTo>
                <a:cubicBezTo>
                  <a:pt x="45" y="45"/>
                  <a:pt x="45" y="45"/>
                  <a:pt x="45" y="45"/>
                </a:cubicBezTo>
                <a:cubicBezTo>
                  <a:pt x="51" y="27"/>
                  <a:pt x="51" y="27"/>
                  <a:pt x="51" y="27"/>
                </a:cubicBezTo>
                <a:cubicBezTo>
                  <a:pt x="50" y="27"/>
                  <a:pt x="50" y="27"/>
                  <a:pt x="50" y="27"/>
                </a:cubicBezTo>
                <a:cubicBezTo>
                  <a:pt x="42" y="44"/>
                  <a:pt x="42" y="44"/>
                  <a:pt x="42" y="44"/>
                </a:cubicBezTo>
                <a:close/>
                <a:moveTo>
                  <a:pt x="30" y="84"/>
                </a:moveTo>
                <a:cubicBezTo>
                  <a:pt x="25" y="84"/>
                  <a:pt x="21" y="86"/>
                  <a:pt x="21" y="89"/>
                </a:cubicBezTo>
                <a:cubicBezTo>
                  <a:pt x="21" y="91"/>
                  <a:pt x="25" y="93"/>
                  <a:pt x="30" y="93"/>
                </a:cubicBezTo>
                <a:cubicBezTo>
                  <a:pt x="35" y="93"/>
                  <a:pt x="39" y="91"/>
                  <a:pt x="39" y="89"/>
                </a:cubicBezTo>
                <a:cubicBezTo>
                  <a:pt x="39" y="86"/>
                  <a:pt x="35" y="84"/>
                  <a:pt x="30" y="84"/>
                </a:cubicBezTo>
                <a:close/>
                <a:moveTo>
                  <a:pt x="95" y="59"/>
                </a:moveTo>
                <a:cubicBezTo>
                  <a:pt x="90" y="59"/>
                  <a:pt x="86" y="62"/>
                  <a:pt x="86" y="64"/>
                </a:cubicBezTo>
                <a:cubicBezTo>
                  <a:pt x="86" y="67"/>
                  <a:pt x="90" y="69"/>
                  <a:pt x="95" y="69"/>
                </a:cubicBezTo>
                <a:cubicBezTo>
                  <a:pt x="100" y="69"/>
                  <a:pt x="104" y="67"/>
                  <a:pt x="104" y="64"/>
                </a:cubicBezTo>
                <a:cubicBezTo>
                  <a:pt x="104" y="62"/>
                  <a:pt x="100" y="59"/>
                  <a:pt x="95" y="59"/>
                </a:cubicBezTo>
                <a:close/>
                <a:moveTo>
                  <a:pt x="93" y="74"/>
                </a:moveTo>
                <a:cubicBezTo>
                  <a:pt x="88" y="74"/>
                  <a:pt x="84" y="77"/>
                  <a:pt x="84" y="79"/>
                </a:cubicBezTo>
                <a:cubicBezTo>
                  <a:pt x="84" y="82"/>
                  <a:pt x="88" y="84"/>
                  <a:pt x="93" y="84"/>
                </a:cubicBezTo>
                <a:cubicBezTo>
                  <a:pt x="98" y="84"/>
                  <a:pt x="102" y="82"/>
                  <a:pt x="102" y="79"/>
                </a:cubicBezTo>
                <a:cubicBezTo>
                  <a:pt x="102" y="77"/>
                  <a:pt x="98" y="74"/>
                  <a:pt x="93" y="74"/>
                </a:cubicBezTo>
                <a:close/>
                <a:moveTo>
                  <a:pt x="78" y="87"/>
                </a:moveTo>
                <a:cubicBezTo>
                  <a:pt x="73" y="87"/>
                  <a:pt x="69" y="89"/>
                  <a:pt x="69" y="91"/>
                </a:cubicBezTo>
                <a:cubicBezTo>
                  <a:pt x="69" y="94"/>
                  <a:pt x="73" y="96"/>
                  <a:pt x="78" y="96"/>
                </a:cubicBezTo>
                <a:cubicBezTo>
                  <a:pt x="83" y="96"/>
                  <a:pt x="87" y="94"/>
                  <a:pt x="87" y="91"/>
                </a:cubicBezTo>
                <a:cubicBezTo>
                  <a:pt x="87" y="89"/>
                  <a:pt x="83" y="87"/>
                  <a:pt x="78" y="87"/>
                </a:cubicBezTo>
                <a:close/>
                <a:moveTo>
                  <a:pt x="52" y="91"/>
                </a:moveTo>
                <a:cubicBezTo>
                  <a:pt x="47" y="91"/>
                  <a:pt x="43" y="94"/>
                  <a:pt x="43" y="96"/>
                </a:cubicBezTo>
                <a:cubicBezTo>
                  <a:pt x="43" y="99"/>
                  <a:pt x="47" y="101"/>
                  <a:pt x="52" y="101"/>
                </a:cubicBezTo>
                <a:cubicBezTo>
                  <a:pt x="57" y="101"/>
                  <a:pt x="61" y="99"/>
                  <a:pt x="61" y="96"/>
                </a:cubicBezTo>
                <a:cubicBezTo>
                  <a:pt x="61" y="94"/>
                  <a:pt x="57" y="91"/>
                  <a:pt x="52" y="91"/>
                </a:cubicBezTo>
                <a:close/>
              </a:path>
            </a:pathLst>
          </a:custGeom>
          <a:solidFill>
            <a:srgbClr val="248C9C">
              <a:alpha val="100000"/>
            </a:srgbClr>
          </a:solidFill>
          <a:ln w="9525">
            <a:noFill/>
          </a:ln>
        </p:spPr>
        <p:txBody>
          <a:bodyPr/>
          <a:lstStyle/>
          <a:p>
            <a:endParaRPr lang="zh-CN" altLang="en-US"/>
          </a:p>
        </p:txBody>
      </p:sp>
      <p:sp>
        <p:nvSpPr>
          <p:cNvPr id="136204" name="Freeform 18"/>
          <p:cNvSpPr>
            <a:spLocks noEditPoints="1"/>
          </p:cNvSpPr>
          <p:nvPr/>
        </p:nvSpPr>
        <p:spPr>
          <a:xfrm>
            <a:off x="7694613" y="4800600"/>
            <a:ext cx="306387" cy="415925"/>
          </a:xfrm>
          <a:custGeom>
            <a:avLst/>
            <a:gdLst>
              <a:gd name="txL" fmla="*/ 0 w 98"/>
              <a:gd name="txT" fmla="*/ 0 h 100"/>
              <a:gd name="txR" fmla="*/ 98 w 98"/>
              <a:gd name="txB" fmla="*/ 100 h 100"/>
            </a:gdLst>
            <a:ahLst/>
            <a:cxnLst>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98" h="100">
                <a:moveTo>
                  <a:pt x="40" y="24"/>
                </a:moveTo>
                <a:cubicBezTo>
                  <a:pt x="41" y="20"/>
                  <a:pt x="42" y="16"/>
                  <a:pt x="41" y="12"/>
                </a:cubicBezTo>
                <a:cubicBezTo>
                  <a:pt x="33" y="5"/>
                  <a:pt x="26" y="2"/>
                  <a:pt x="18" y="0"/>
                </a:cubicBezTo>
                <a:cubicBezTo>
                  <a:pt x="18" y="1"/>
                  <a:pt x="17" y="2"/>
                  <a:pt x="16" y="2"/>
                </a:cubicBezTo>
                <a:cubicBezTo>
                  <a:pt x="20" y="7"/>
                  <a:pt x="23" y="11"/>
                  <a:pt x="27" y="16"/>
                </a:cubicBezTo>
                <a:cubicBezTo>
                  <a:pt x="24" y="22"/>
                  <a:pt x="20" y="25"/>
                  <a:pt x="14" y="27"/>
                </a:cubicBezTo>
                <a:cubicBezTo>
                  <a:pt x="10" y="23"/>
                  <a:pt x="6" y="18"/>
                  <a:pt x="2" y="14"/>
                </a:cubicBezTo>
                <a:cubicBezTo>
                  <a:pt x="2" y="15"/>
                  <a:pt x="1" y="16"/>
                  <a:pt x="0" y="16"/>
                </a:cubicBezTo>
                <a:cubicBezTo>
                  <a:pt x="0" y="24"/>
                  <a:pt x="3" y="31"/>
                  <a:pt x="9" y="40"/>
                </a:cubicBezTo>
                <a:cubicBezTo>
                  <a:pt x="15" y="42"/>
                  <a:pt x="21" y="41"/>
                  <a:pt x="27" y="39"/>
                </a:cubicBezTo>
                <a:cubicBezTo>
                  <a:pt x="36" y="48"/>
                  <a:pt x="36" y="48"/>
                  <a:pt x="36" y="48"/>
                </a:cubicBezTo>
                <a:cubicBezTo>
                  <a:pt x="3" y="81"/>
                  <a:pt x="3" y="81"/>
                  <a:pt x="3" y="81"/>
                </a:cubicBezTo>
                <a:cubicBezTo>
                  <a:pt x="4" y="91"/>
                  <a:pt x="10" y="93"/>
                  <a:pt x="17" y="94"/>
                </a:cubicBezTo>
                <a:cubicBezTo>
                  <a:pt x="49" y="62"/>
                  <a:pt x="49" y="62"/>
                  <a:pt x="49" y="62"/>
                </a:cubicBezTo>
                <a:cubicBezTo>
                  <a:pt x="59" y="72"/>
                  <a:pt x="59" y="72"/>
                  <a:pt x="59" y="72"/>
                </a:cubicBezTo>
                <a:cubicBezTo>
                  <a:pt x="57" y="76"/>
                  <a:pt x="57" y="76"/>
                  <a:pt x="57" y="76"/>
                </a:cubicBezTo>
                <a:cubicBezTo>
                  <a:pt x="56" y="80"/>
                  <a:pt x="56" y="83"/>
                  <a:pt x="56" y="87"/>
                </a:cubicBezTo>
                <a:cubicBezTo>
                  <a:pt x="64" y="95"/>
                  <a:pt x="72" y="98"/>
                  <a:pt x="79" y="100"/>
                </a:cubicBezTo>
                <a:cubicBezTo>
                  <a:pt x="80" y="99"/>
                  <a:pt x="81" y="98"/>
                  <a:pt x="82" y="97"/>
                </a:cubicBezTo>
                <a:cubicBezTo>
                  <a:pt x="78" y="93"/>
                  <a:pt x="74" y="88"/>
                  <a:pt x="70" y="84"/>
                </a:cubicBezTo>
                <a:cubicBezTo>
                  <a:pt x="73" y="78"/>
                  <a:pt x="77" y="74"/>
                  <a:pt x="83" y="72"/>
                </a:cubicBezTo>
                <a:cubicBezTo>
                  <a:pt x="87" y="77"/>
                  <a:pt x="91" y="81"/>
                  <a:pt x="95" y="86"/>
                </a:cubicBezTo>
                <a:cubicBezTo>
                  <a:pt x="96" y="85"/>
                  <a:pt x="97" y="84"/>
                  <a:pt x="98" y="83"/>
                </a:cubicBezTo>
                <a:cubicBezTo>
                  <a:pt x="97" y="76"/>
                  <a:pt x="95" y="68"/>
                  <a:pt x="88" y="59"/>
                </a:cubicBezTo>
                <a:cubicBezTo>
                  <a:pt x="82" y="57"/>
                  <a:pt x="76" y="58"/>
                  <a:pt x="70" y="61"/>
                </a:cubicBezTo>
                <a:cubicBezTo>
                  <a:pt x="60" y="51"/>
                  <a:pt x="60" y="51"/>
                  <a:pt x="60" y="51"/>
                </a:cubicBezTo>
                <a:cubicBezTo>
                  <a:pt x="71" y="41"/>
                  <a:pt x="71" y="41"/>
                  <a:pt x="71" y="41"/>
                </a:cubicBezTo>
                <a:cubicBezTo>
                  <a:pt x="81" y="51"/>
                  <a:pt x="81" y="51"/>
                  <a:pt x="81" y="51"/>
                </a:cubicBezTo>
                <a:cubicBezTo>
                  <a:pt x="98" y="35"/>
                  <a:pt x="98" y="35"/>
                  <a:pt x="98" y="35"/>
                </a:cubicBezTo>
                <a:cubicBezTo>
                  <a:pt x="89" y="26"/>
                  <a:pt x="81" y="18"/>
                  <a:pt x="73" y="10"/>
                </a:cubicBezTo>
                <a:cubicBezTo>
                  <a:pt x="66" y="7"/>
                  <a:pt x="60" y="5"/>
                  <a:pt x="54" y="2"/>
                </a:cubicBezTo>
                <a:cubicBezTo>
                  <a:pt x="50" y="6"/>
                  <a:pt x="47" y="9"/>
                  <a:pt x="43" y="13"/>
                </a:cubicBezTo>
                <a:cubicBezTo>
                  <a:pt x="57" y="27"/>
                  <a:pt x="57" y="27"/>
                  <a:pt x="57" y="27"/>
                </a:cubicBezTo>
                <a:cubicBezTo>
                  <a:pt x="47" y="37"/>
                  <a:pt x="47" y="37"/>
                  <a:pt x="47" y="37"/>
                </a:cubicBezTo>
                <a:cubicBezTo>
                  <a:pt x="38" y="28"/>
                  <a:pt x="38" y="28"/>
                  <a:pt x="38" y="28"/>
                </a:cubicBezTo>
                <a:cubicBezTo>
                  <a:pt x="40" y="24"/>
                  <a:pt x="40" y="24"/>
                  <a:pt x="40" y="24"/>
                </a:cubicBezTo>
                <a:close/>
                <a:moveTo>
                  <a:pt x="76" y="8"/>
                </a:moveTo>
                <a:cubicBezTo>
                  <a:pt x="77" y="7"/>
                  <a:pt x="78" y="6"/>
                  <a:pt x="79" y="5"/>
                </a:cubicBezTo>
                <a:cubicBezTo>
                  <a:pt x="86" y="7"/>
                  <a:pt x="91" y="12"/>
                  <a:pt x="93" y="19"/>
                </a:cubicBezTo>
                <a:cubicBezTo>
                  <a:pt x="92" y="20"/>
                  <a:pt x="91" y="21"/>
                  <a:pt x="90" y="22"/>
                </a:cubicBezTo>
                <a:cubicBezTo>
                  <a:pt x="85" y="17"/>
                  <a:pt x="80" y="13"/>
                  <a:pt x="76" y="8"/>
                </a:cubicBezTo>
                <a:close/>
              </a:path>
            </a:pathLst>
          </a:custGeom>
          <a:solidFill>
            <a:srgbClr val="248C9C">
              <a:alpha val="100000"/>
            </a:srgbClr>
          </a:solidFill>
          <a:ln w="9525">
            <a:noFill/>
          </a:ln>
        </p:spPr>
        <p:txBody>
          <a:bodyPr/>
          <a:lstStyle/>
          <a:p>
            <a:endParaRPr lang="zh-CN" altLang="en-US"/>
          </a:p>
        </p:txBody>
      </p:sp>
      <p:sp>
        <p:nvSpPr>
          <p:cNvPr id="136205" name="Freeform 7"/>
          <p:cNvSpPr>
            <a:spLocks noEditPoints="1"/>
          </p:cNvSpPr>
          <p:nvPr/>
        </p:nvSpPr>
        <p:spPr>
          <a:xfrm>
            <a:off x="7620000" y="2667000"/>
            <a:ext cx="292100" cy="447675"/>
          </a:xfrm>
          <a:custGeom>
            <a:avLst/>
            <a:gdLst>
              <a:gd name="txL" fmla="*/ 0 w 80"/>
              <a:gd name="txT" fmla="*/ 0 h 92"/>
              <a:gd name="txR" fmla="*/ 80 w 80"/>
              <a:gd name="txB" fmla="*/ 92 h 92"/>
            </a:gdLst>
            <a:ahLst/>
            <a:cxnLst>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80" h="92">
                <a:moveTo>
                  <a:pt x="62" y="22"/>
                </a:moveTo>
                <a:cubicBezTo>
                  <a:pt x="37" y="43"/>
                  <a:pt x="37" y="43"/>
                  <a:pt x="37" y="43"/>
                </a:cubicBezTo>
                <a:cubicBezTo>
                  <a:pt x="37" y="33"/>
                  <a:pt x="37" y="33"/>
                  <a:pt x="37" y="33"/>
                </a:cubicBezTo>
                <a:cubicBezTo>
                  <a:pt x="22" y="36"/>
                  <a:pt x="10" y="44"/>
                  <a:pt x="5" y="58"/>
                </a:cubicBezTo>
                <a:cubicBezTo>
                  <a:pt x="0" y="58"/>
                  <a:pt x="0" y="58"/>
                  <a:pt x="0" y="58"/>
                </a:cubicBezTo>
                <a:cubicBezTo>
                  <a:pt x="2" y="34"/>
                  <a:pt x="14" y="16"/>
                  <a:pt x="37" y="10"/>
                </a:cubicBezTo>
                <a:cubicBezTo>
                  <a:pt x="37" y="0"/>
                  <a:pt x="37" y="0"/>
                  <a:pt x="37" y="0"/>
                </a:cubicBezTo>
                <a:cubicBezTo>
                  <a:pt x="62" y="22"/>
                  <a:pt x="62" y="22"/>
                  <a:pt x="62" y="22"/>
                </a:cubicBezTo>
                <a:close/>
                <a:moveTo>
                  <a:pt x="44" y="59"/>
                </a:moveTo>
                <a:cubicBezTo>
                  <a:pt x="44" y="49"/>
                  <a:pt x="44" y="49"/>
                  <a:pt x="44" y="49"/>
                </a:cubicBezTo>
                <a:cubicBezTo>
                  <a:pt x="16" y="71"/>
                  <a:pt x="16" y="71"/>
                  <a:pt x="16" y="71"/>
                </a:cubicBezTo>
                <a:cubicBezTo>
                  <a:pt x="44" y="92"/>
                  <a:pt x="44" y="92"/>
                  <a:pt x="44" y="92"/>
                </a:cubicBezTo>
                <a:cubicBezTo>
                  <a:pt x="44" y="82"/>
                  <a:pt x="44" y="82"/>
                  <a:pt x="44" y="82"/>
                </a:cubicBezTo>
                <a:cubicBezTo>
                  <a:pt x="66" y="77"/>
                  <a:pt x="78" y="59"/>
                  <a:pt x="80" y="37"/>
                </a:cubicBezTo>
                <a:cubicBezTo>
                  <a:pt x="75" y="37"/>
                  <a:pt x="75" y="37"/>
                  <a:pt x="75" y="37"/>
                </a:cubicBezTo>
                <a:cubicBezTo>
                  <a:pt x="69" y="49"/>
                  <a:pt x="57" y="56"/>
                  <a:pt x="44" y="59"/>
                </a:cubicBezTo>
                <a:close/>
              </a:path>
            </a:pathLst>
          </a:custGeom>
          <a:solidFill>
            <a:srgbClr val="248C9C">
              <a:alpha val="100000"/>
            </a:srgbClr>
          </a:solidFill>
          <a:ln w="9525">
            <a:noFill/>
          </a:ln>
        </p:spPr>
        <p:txBody>
          <a:bodyPr/>
          <a:lstStyle/>
          <a:p>
            <a:endParaRPr lang="zh-CN" altLang="en-US"/>
          </a:p>
        </p:txBody>
      </p:sp>
      <p:sp>
        <p:nvSpPr>
          <p:cNvPr id="136206" name="燕尾形 43"/>
          <p:cNvSpPr/>
          <p:nvPr/>
        </p:nvSpPr>
        <p:spPr>
          <a:xfrm>
            <a:off x="306388" y="609600"/>
            <a:ext cx="277812" cy="407988"/>
          </a:xfrm>
          <a:prstGeom prst="chevron">
            <a:avLst>
              <a:gd name="adj" fmla="val 59097"/>
            </a:avLst>
          </a:prstGeom>
          <a:solidFill>
            <a:srgbClr val="FF0000"/>
          </a:solidFill>
          <a:ln w="9525">
            <a:noFill/>
          </a:ln>
        </p:spPr>
        <p:txBody>
          <a:bodyPr anchor="ctr"/>
          <a:lstStyle/>
          <a:p>
            <a:pPr algn="ctr"/>
            <a:endParaRPr lang="zh-CN" altLang="en-US" dirty="0">
              <a:latin typeface="Arial" panose="020B0604020202020204" pitchFamily="34" charset="0"/>
              <a:sym typeface="+mn-lt"/>
            </a:endParaRPr>
          </a:p>
        </p:txBody>
      </p:sp>
      <p:sp>
        <p:nvSpPr>
          <p:cNvPr id="136207" name="燕尾形 44"/>
          <p:cNvSpPr/>
          <p:nvPr/>
        </p:nvSpPr>
        <p:spPr>
          <a:xfrm>
            <a:off x="569913" y="609600"/>
            <a:ext cx="277812" cy="407988"/>
          </a:xfrm>
          <a:prstGeom prst="chevron">
            <a:avLst>
              <a:gd name="adj" fmla="val 59097"/>
            </a:avLst>
          </a:prstGeom>
          <a:solidFill>
            <a:srgbClr val="FF0000"/>
          </a:solidFill>
          <a:ln w="9525">
            <a:noFill/>
          </a:ln>
        </p:spPr>
        <p:txBody>
          <a:bodyPr anchor="ctr"/>
          <a:lstStyle/>
          <a:p>
            <a:pPr algn="ctr"/>
            <a:endParaRPr lang="zh-CN" altLang="en-US" dirty="0">
              <a:solidFill>
                <a:srgbClr val="000000"/>
              </a:solidFill>
              <a:latin typeface="Arial" panose="020B0604020202020204" pitchFamily="34" charset="0"/>
              <a:sym typeface="+mn-lt"/>
            </a:endParaRPr>
          </a:p>
        </p:txBody>
      </p:sp>
      <p:sp>
        <p:nvSpPr>
          <p:cNvPr id="136208" name="Rectangle 3"/>
          <p:cNvSpPr txBox="1"/>
          <p:nvPr/>
        </p:nvSpPr>
        <p:spPr>
          <a:xfrm>
            <a:off x="762000" y="520700"/>
            <a:ext cx="6781800" cy="774700"/>
          </a:xfrm>
          <a:prstGeom prst="rect">
            <a:avLst/>
          </a:prstGeom>
          <a:noFill/>
          <a:ln w="9525">
            <a:noFill/>
          </a:ln>
        </p:spPr>
        <p:txBody>
          <a:bodyPr/>
          <a:lstStyle/>
          <a:p>
            <a:pPr marL="342900" indent="-342900">
              <a:spcBef>
                <a:spcPct val="20000"/>
              </a:spcBef>
            </a:pPr>
            <a:r>
              <a:rPr lang="zh-CN" altLang="en-US" sz="3200" b="1" dirty="0">
                <a:latin typeface="黑体" panose="02010609060101010101" pitchFamily="49" charset="-122"/>
                <a:ea typeface="黑体" panose="02010609060101010101" pitchFamily="49" charset="-122"/>
              </a:rPr>
              <a:t>（一）打造优质课堂夯基础</a:t>
            </a:r>
            <a:endParaRPr lang="en-US" altLang="zh-CN" sz="3200" b="1" dirty="0">
              <a:latin typeface="黑体" panose="02010609060101010101" pitchFamily="49" charset="-122"/>
              <a:ea typeface="黑体" panose="02010609060101010101" pitchFamily="49" charset="-122"/>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3"/>
          <p:cNvSpPr txBox="1"/>
          <p:nvPr/>
        </p:nvSpPr>
        <p:spPr>
          <a:xfrm>
            <a:off x="373063" y="457200"/>
            <a:ext cx="6780212" cy="1146175"/>
          </a:xfrm>
          <a:prstGeom prst="rect">
            <a:avLst/>
          </a:prstGeom>
          <a:noFill/>
          <a:ln w="9525">
            <a:noFill/>
          </a:ln>
        </p:spPr>
        <p:txBody>
          <a:bodyPr/>
          <a:lstStyle/>
          <a:p>
            <a:pPr marL="342900" indent="-342900">
              <a:spcBef>
                <a:spcPct val="20000"/>
              </a:spcBef>
            </a:pPr>
            <a:r>
              <a:rPr lang="zh-CN" altLang="en-US" sz="3200" b="1" dirty="0">
                <a:latin typeface="黑体" panose="02010609060101010101" pitchFamily="49" charset="-122"/>
                <a:ea typeface="黑体" panose="02010609060101010101" pitchFamily="49" charset="-122"/>
              </a:rPr>
              <a:t>（一）打造优质课堂夯基础</a:t>
            </a:r>
            <a:endParaRPr lang="en-US" altLang="zh-CN" sz="3200" b="1" dirty="0">
              <a:latin typeface="黑体" panose="02010609060101010101" pitchFamily="49" charset="-122"/>
              <a:ea typeface="黑体" panose="02010609060101010101" pitchFamily="49" charset="-122"/>
            </a:endParaRPr>
          </a:p>
        </p:txBody>
      </p:sp>
      <p:sp>
        <p:nvSpPr>
          <p:cNvPr id="137219" name="Rectangle 3"/>
          <p:cNvSpPr txBox="1"/>
          <p:nvPr/>
        </p:nvSpPr>
        <p:spPr>
          <a:xfrm>
            <a:off x="-76200" y="1219200"/>
            <a:ext cx="6858000" cy="1295400"/>
          </a:xfrm>
          <a:prstGeom prst="rect">
            <a:avLst/>
          </a:prstGeom>
          <a:noFill/>
          <a:ln w="9525">
            <a:noFill/>
          </a:ln>
        </p:spPr>
        <p:txBody>
          <a:bodyPr/>
          <a:lstStyle/>
          <a:p>
            <a:pPr marL="342900" indent="-342900" algn="ctr" eaLnBrk="0" hangingPunct="0">
              <a:lnSpc>
                <a:spcPct val="120000"/>
              </a:lnSpc>
            </a:pPr>
            <a:r>
              <a:rPr lang="en-US" altLang="zh-CN" sz="3200" dirty="0">
                <a:latin typeface="黑体" panose="02010609060101010101" pitchFamily="49" charset="-122"/>
                <a:ea typeface="黑体" panose="02010609060101010101" pitchFamily="49" charset="-122"/>
              </a:rPr>
              <a:t>4</a:t>
            </a:r>
            <a:r>
              <a:rPr lang="zh-CN" altLang="en-US" sz="3200" dirty="0">
                <a:latin typeface="黑体" panose="02010609060101010101" pitchFamily="49" charset="-122"/>
                <a:ea typeface="黑体" panose="02010609060101010101" pitchFamily="49" charset="-122"/>
              </a:rPr>
              <a:t>、拓宽眼界</a:t>
            </a:r>
            <a:r>
              <a:rPr lang="en-US" altLang="zh-CN" sz="3200" dirty="0">
                <a:latin typeface="黑体" panose="02010609060101010101" pitchFamily="49" charset="-122"/>
                <a:ea typeface="黑体" panose="02010609060101010101" pitchFamily="49" charset="-122"/>
              </a:rPr>
              <a:t>——</a:t>
            </a:r>
            <a:r>
              <a:rPr lang="zh-CN" altLang="en-US" sz="3200" dirty="0">
                <a:solidFill>
                  <a:srgbClr val="000000"/>
                </a:solidFill>
                <a:latin typeface="黑体" panose="02010609060101010101" pitchFamily="49" charset="-122"/>
                <a:ea typeface="黑体" panose="02010609060101010101" pitchFamily="49" charset="-122"/>
              </a:rPr>
              <a:t>整合课程资源</a:t>
            </a:r>
            <a:endParaRPr lang="en-US" altLang="en-US" sz="3200" dirty="0">
              <a:solidFill>
                <a:srgbClr val="000000"/>
              </a:solidFill>
              <a:latin typeface="黑体" panose="02010609060101010101" pitchFamily="49" charset="-122"/>
              <a:ea typeface="黑体" panose="02010609060101010101" pitchFamily="49" charset="-122"/>
              <a:sym typeface="+mn-lt"/>
            </a:endParaRPr>
          </a:p>
        </p:txBody>
      </p:sp>
      <p:sp>
        <p:nvSpPr>
          <p:cNvPr id="137220" name="矩形 5"/>
          <p:cNvSpPr/>
          <p:nvPr/>
        </p:nvSpPr>
        <p:spPr>
          <a:xfrm>
            <a:off x="531813" y="2209800"/>
            <a:ext cx="4649787" cy="519113"/>
          </a:xfrm>
          <a:prstGeom prst="rect">
            <a:avLst/>
          </a:prstGeom>
          <a:noFill/>
          <a:ln w="9525">
            <a:noFill/>
          </a:ln>
        </p:spPr>
        <p:txBody>
          <a:bodyPr wrap="none">
            <a:spAutoFit/>
          </a:bodyPr>
          <a:lstStyle/>
          <a:p>
            <a:r>
              <a:rPr lang="zh-CN" altLang="en-US" sz="2800" b="1" dirty="0">
                <a:latin typeface="黑体" panose="02010609060101010101" pitchFamily="49" charset="-122"/>
                <a:ea typeface="黑体" panose="02010609060101010101" pitchFamily="49" charset="-122"/>
              </a:rPr>
              <a:t>（</a:t>
            </a:r>
            <a:r>
              <a:rPr lang="en-US" altLang="zh-CN" sz="2800" b="1" dirty="0">
                <a:latin typeface="黑体" panose="02010609060101010101" pitchFamily="49" charset="-122"/>
                <a:ea typeface="黑体" panose="02010609060101010101" pitchFamily="49" charset="-122"/>
              </a:rPr>
              <a:t>1</a:t>
            </a:r>
            <a:r>
              <a:rPr lang="zh-CN" altLang="en-US" sz="2800" b="1" dirty="0">
                <a:latin typeface="黑体" panose="02010609060101010101" pitchFamily="49" charset="-122"/>
                <a:ea typeface="黑体" panose="02010609060101010101" pitchFamily="49" charset="-122"/>
              </a:rPr>
              <a:t>）关注学习史学研究成果</a:t>
            </a:r>
            <a:endParaRPr lang="en-US" altLang="zh-CN" sz="2800" b="1" dirty="0">
              <a:latin typeface="黑体" panose="02010609060101010101" pitchFamily="49" charset="-122"/>
              <a:ea typeface="黑体" panose="02010609060101010101" pitchFamily="49" charset="-122"/>
            </a:endParaRPr>
          </a:p>
        </p:txBody>
      </p:sp>
      <p:sp>
        <p:nvSpPr>
          <p:cNvPr id="137221" name="矩形 5"/>
          <p:cNvSpPr/>
          <p:nvPr/>
        </p:nvSpPr>
        <p:spPr>
          <a:xfrm>
            <a:off x="531813" y="3062288"/>
            <a:ext cx="4649787" cy="519112"/>
          </a:xfrm>
          <a:prstGeom prst="rect">
            <a:avLst/>
          </a:prstGeom>
          <a:noFill/>
          <a:ln w="9525">
            <a:noFill/>
          </a:ln>
        </p:spPr>
        <p:txBody>
          <a:bodyPr wrap="none">
            <a:spAutoFit/>
          </a:bodyPr>
          <a:lstStyle/>
          <a:p>
            <a:r>
              <a:rPr lang="zh-CN" altLang="en-US" sz="2800" b="1" dirty="0">
                <a:latin typeface="黑体" panose="02010609060101010101" pitchFamily="49" charset="-122"/>
                <a:ea typeface="黑体" panose="02010609060101010101" pitchFamily="49" charset="-122"/>
              </a:rPr>
              <a:t>（</a:t>
            </a:r>
            <a:r>
              <a:rPr lang="en-US" altLang="zh-CN" sz="2800" b="1" dirty="0">
                <a:latin typeface="黑体" panose="02010609060101010101" pitchFamily="49" charset="-122"/>
                <a:ea typeface="黑体" panose="02010609060101010101" pitchFamily="49" charset="-122"/>
              </a:rPr>
              <a:t>2</a:t>
            </a:r>
            <a:r>
              <a:rPr lang="zh-CN" altLang="en-US" sz="2800" b="1" dirty="0">
                <a:latin typeface="黑体" panose="02010609060101010101" pitchFamily="49" charset="-122"/>
                <a:ea typeface="黑体" panose="02010609060101010101" pitchFamily="49" charset="-122"/>
              </a:rPr>
              <a:t>）典型历史地图引入课中</a:t>
            </a:r>
            <a:endParaRPr lang="en-US" altLang="zh-CN" sz="2800" b="1" dirty="0">
              <a:latin typeface="黑体" panose="02010609060101010101" pitchFamily="49" charset="-122"/>
              <a:ea typeface="黑体" panose="02010609060101010101" pitchFamily="49" charset="-122"/>
            </a:endParaRPr>
          </a:p>
        </p:txBody>
      </p:sp>
      <p:sp>
        <p:nvSpPr>
          <p:cNvPr id="137222" name="矩形 5"/>
          <p:cNvSpPr/>
          <p:nvPr/>
        </p:nvSpPr>
        <p:spPr>
          <a:xfrm>
            <a:off x="533400" y="3962400"/>
            <a:ext cx="4649788" cy="519113"/>
          </a:xfrm>
          <a:prstGeom prst="rect">
            <a:avLst/>
          </a:prstGeom>
          <a:noFill/>
          <a:ln w="9525">
            <a:noFill/>
          </a:ln>
        </p:spPr>
        <p:txBody>
          <a:bodyPr wrap="none">
            <a:spAutoFit/>
          </a:bodyPr>
          <a:lstStyle/>
          <a:p>
            <a:r>
              <a:rPr lang="zh-CN" altLang="en-US" sz="2800" b="1" dirty="0">
                <a:latin typeface="黑体" panose="02010609060101010101" pitchFamily="49" charset="-122"/>
                <a:ea typeface="黑体" panose="02010609060101010101" pitchFamily="49" charset="-122"/>
              </a:rPr>
              <a:t>（</a:t>
            </a:r>
            <a:r>
              <a:rPr lang="en-US" altLang="zh-CN" sz="2800" b="1" dirty="0">
                <a:latin typeface="黑体" panose="02010609060101010101" pitchFamily="49" charset="-122"/>
                <a:ea typeface="黑体" panose="02010609060101010101" pitchFamily="49" charset="-122"/>
              </a:rPr>
              <a:t>3</a:t>
            </a:r>
            <a:r>
              <a:rPr lang="zh-CN" altLang="en-US" sz="2800" b="1" dirty="0">
                <a:latin typeface="黑体" panose="02010609060101010101" pitchFamily="49" charset="-122"/>
                <a:ea typeface="黑体" panose="02010609060101010101" pitchFamily="49" charset="-122"/>
              </a:rPr>
              <a:t>）典型历史事件详细介绍</a:t>
            </a:r>
            <a:endParaRPr lang="en-US" altLang="zh-CN" sz="2800" b="1" dirty="0">
              <a:latin typeface="黑体" panose="02010609060101010101" pitchFamily="49" charset="-122"/>
              <a:ea typeface="黑体" panose="02010609060101010101" pitchFamily="49" charset="-122"/>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3"/>
          <p:cNvSpPr txBox="1"/>
          <p:nvPr/>
        </p:nvSpPr>
        <p:spPr>
          <a:xfrm>
            <a:off x="228600" y="381000"/>
            <a:ext cx="6780213" cy="1146175"/>
          </a:xfrm>
          <a:prstGeom prst="rect">
            <a:avLst/>
          </a:prstGeom>
          <a:noFill/>
          <a:ln w="9525">
            <a:noFill/>
          </a:ln>
        </p:spPr>
        <p:txBody>
          <a:bodyPr/>
          <a:lstStyle/>
          <a:p>
            <a:pPr marL="342900" indent="-342900">
              <a:spcBef>
                <a:spcPct val="20000"/>
              </a:spcBef>
            </a:pPr>
            <a:r>
              <a:rPr lang="zh-CN" altLang="en-US" sz="3200" b="1" dirty="0">
                <a:latin typeface="黑体" panose="02010609060101010101" pitchFamily="49" charset="-122"/>
                <a:ea typeface="黑体" panose="02010609060101010101" pitchFamily="49" charset="-122"/>
              </a:rPr>
              <a:t>（一）打造优质课堂夯基础</a:t>
            </a:r>
            <a:endParaRPr lang="en-US" altLang="zh-CN" sz="3200" b="1" dirty="0">
              <a:latin typeface="黑体" panose="02010609060101010101" pitchFamily="49" charset="-122"/>
              <a:ea typeface="黑体" panose="02010609060101010101" pitchFamily="49" charset="-122"/>
            </a:endParaRPr>
          </a:p>
        </p:txBody>
      </p:sp>
      <p:sp>
        <p:nvSpPr>
          <p:cNvPr id="138243" name="文本框 99"/>
          <p:cNvSpPr txBox="1"/>
          <p:nvPr/>
        </p:nvSpPr>
        <p:spPr>
          <a:xfrm>
            <a:off x="228600" y="2206625"/>
            <a:ext cx="8745538" cy="3508375"/>
          </a:xfrm>
          <a:prstGeom prst="rect">
            <a:avLst/>
          </a:prstGeom>
          <a:noFill/>
          <a:ln w="9525">
            <a:noFill/>
          </a:ln>
        </p:spPr>
        <p:txBody>
          <a:bodyPr>
            <a:spAutoFit/>
          </a:bodyPr>
          <a:lstStyle/>
          <a:p>
            <a:pPr marL="200025" indent="-200025"/>
            <a:r>
              <a:rPr lang="zh-CN" altLang="en-US" sz="2800" b="1" dirty="0">
                <a:solidFill>
                  <a:srgbClr val="000000"/>
                </a:solidFill>
                <a:latin typeface="宋体" panose="02010600030101010101" pitchFamily="2" charset="-122"/>
              </a:rPr>
              <a:t>（2014·天津文综）从秦至清的两千多年中，许多皇帝或由于年幼庸弱，或由于当时形势和力量对比的变化，因而受制于母后、外戚、宦官、权臣、地方割据势力等，导致权力的萎缩或丧失，这种现象实质上是</a:t>
            </a:r>
            <a:endParaRPr lang="en-US" altLang="zh-CN" sz="2800" b="1" dirty="0">
              <a:solidFill>
                <a:srgbClr val="000000"/>
              </a:solidFill>
              <a:latin typeface="宋体" panose="02010600030101010101" pitchFamily="2" charset="-122"/>
            </a:endParaRPr>
          </a:p>
          <a:p>
            <a:pPr marL="200025" indent="-200025"/>
            <a:r>
              <a:rPr lang="zh-CN" altLang="en-US" sz="2800" b="1" dirty="0">
                <a:solidFill>
                  <a:srgbClr val="000000"/>
                </a:solidFill>
                <a:latin typeface="宋体" panose="02010600030101010101" pitchFamily="2" charset="-122"/>
              </a:rPr>
              <a:t> A．君主专制被颠覆	</a:t>
            </a:r>
            <a:endParaRPr lang="en-US" altLang="zh-CN" sz="2800" b="1" dirty="0">
              <a:solidFill>
                <a:srgbClr val="000000"/>
              </a:solidFill>
              <a:latin typeface="宋体" panose="02010600030101010101" pitchFamily="2" charset="-122"/>
            </a:endParaRPr>
          </a:p>
          <a:p>
            <a:pPr marL="200025" indent="-200025"/>
            <a:r>
              <a:rPr lang="zh-CN" altLang="en-US" sz="2800" b="1" dirty="0">
                <a:solidFill>
                  <a:srgbClr val="000000"/>
                </a:solidFill>
                <a:latin typeface="宋体" panose="02010600030101010101" pitchFamily="2" charset="-122"/>
              </a:rPr>
              <a:t> B．中央集权体制遭到破坏</a:t>
            </a:r>
          </a:p>
          <a:p>
            <a:pPr marL="200025" indent="-200025"/>
            <a:r>
              <a:rPr lang="zh-CN" altLang="en-US" sz="2800" b="1" dirty="0">
                <a:solidFill>
                  <a:srgbClr val="000000"/>
                </a:solidFill>
                <a:latin typeface="宋体" panose="02010600030101010101" pitchFamily="2" charset="-122"/>
              </a:rPr>
              <a:t> </a:t>
            </a:r>
            <a:r>
              <a:rPr lang="zh-CN" altLang="en-US" sz="2800" b="1" dirty="0">
                <a:solidFill>
                  <a:srgbClr val="FF0000"/>
                </a:solidFill>
                <a:latin typeface="宋体" panose="02010600030101010101" pitchFamily="2" charset="-122"/>
              </a:rPr>
              <a:t>C．君权至上的后果</a:t>
            </a:r>
            <a:r>
              <a:rPr lang="zh-CN" altLang="en-US" sz="2800" b="1" dirty="0">
                <a:solidFill>
                  <a:srgbClr val="000000"/>
                </a:solidFill>
                <a:latin typeface="宋体" panose="02010600030101010101" pitchFamily="2" charset="-122"/>
              </a:rPr>
              <a:t>	</a:t>
            </a:r>
            <a:endParaRPr lang="en-US" altLang="zh-CN" sz="2800" b="1" dirty="0">
              <a:solidFill>
                <a:srgbClr val="000000"/>
              </a:solidFill>
              <a:latin typeface="宋体" panose="02010600030101010101" pitchFamily="2" charset="-122"/>
            </a:endParaRPr>
          </a:p>
          <a:p>
            <a:pPr marL="200025" indent="-200025"/>
            <a:r>
              <a:rPr lang="zh-CN" altLang="en-US" sz="2800" b="1" dirty="0">
                <a:solidFill>
                  <a:srgbClr val="000000"/>
                </a:solidFill>
                <a:latin typeface="宋体" panose="02010600030101010101" pitchFamily="2" charset="-122"/>
              </a:rPr>
              <a:t> D．君主权力受到制约</a:t>
            </a:r>
          </a:p>
        </p:txBody>
      </p:sp>
      <p:sp>
        <p:nvSpPr>
          <p:cNvPr id="138244" name="Rectangle 3"/>
          <p:cNvSpPr txBox="1"/>
          <p:nvPr/>
        </p:nvSpPr>
        <p:spPr>
          <a:xfrm>
            <a:off x="-76200" y="1295400"/>
            <a:ext cx="6858000" cy="1295400"/>
          </a:xfrm>
          <a:prstGeom prst="rect">
            <a:avLst/>
          </a:prstGeom>
          <a:noFill/>
          <a:ln w="9525">
            <a:noFill/>
          </a:ln>
        </p:spPr>
        <p:txBody>
          <a:bodyPr/>
          <a:lstStyle/>
          <a:p>
            <a:pPr marL="342900" indent="-342900" algn="ctr" eaLnBrk="0" hangingPunct="0">
              <a:lnSpc>
                <a:spcPct val="120000"/>
              </a:lnSpc>
            </a:pPr>
            <a:r>
              <a:rPr lang="en-US" altLang="zh-CN" sz="3200" dirty="0">
                <a:latin typeface="黑体" panose="02010609060101010101" pitchFamily="49" charset="-122"/>
                <a:ea typeface="黑体" panose="02010609060101010101" pitchFamily="49" charset="-122"/>
              </a:rPr>
              <a:t>4</a:t>
            </a:r>
            <a:r>
              <a:rPr lang="zh-CN" altLang="en-US" sz="3200" dirty="0">
                <a:latin typeface="黑体" panose="02010609060101010101" pitchFamily="49" charset="-122"/>
                <a:ea typeface="黑体" panose="02010609060101010101" pitchFamily="49" charset="-122"/>
              </a:rPr>
              <a:t>、拓宽眼界</a:t>
            </a:r>
            <a:r>
              <a:rPr lang="en-US" altLang="zh-CN" sz="3200" dirty="0">
                <a:latin typeface="黑体" panose="02010609060101010101" pitchFamily="49" charset="-122"/>
                <a:ea typeface="黑体" panose="02010609060101010101" pitchFamily="49" charset="-122"/>
              </a:rPr>
              <a:t>——</a:t>
            </a:r>
            <a:r>
              <a:rPr lang="zh-CN" altLang="en-US" sz="3200" dirty="0">
                <a:solidFill>
                  <a:srgbClr val="000000"/>
                </a:solidFill>
                <a:latin typeface="黑体" panose="02010609060101010101" pitchFamily="49" charset="-122"/>
                <a:ea typeface="黑体" panose="02010609060101010101" pitchFamily="49" charset="-122"/>
              </a:rPr>
              <a:t>整合课程资源</a:t>
            </a:r>
            <a:endParaRPr lang="en-US" altLang="en-US" sz="3200" dirty="0">
              <a:solidFill>
                <a:srgbClr val="000000"/>
              </a:solidFill>
              <a:latin typeface="黑体" panose="02010609060101010101" pitchFamily="49" charset="-122"/>
              <a:ea typeface="黑体" panose="02010609060101010101" pitchFamily="49" charset="-122"/>
              <a:sym typeface="+mn-lt"/>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3"/>
          <p:cNvSpPr txBox="1"/>
          <p:nvPr/>
        </p:nvSpPr>
        <p:spPr>
          <a:xfrm>
            <a:off x="373063" y="149225"/>
            <a:ext cx="6780212" cy="1146175"/>
          </a:xfrm>
          <a:prstGeom prst="rect">
            <a:avLst/>
          </a:prstGeom>
          <a:noFill/>
          <a:ln w="9525">
            <a:noFill/>
          </a:ln>
        </p:spPr>
        <p:txBody>
          <a:bodyPr/>
          <a:lstStyle/>
          <a:p>
            <a:pPr marL="342900" indent="-342900">
              <a:spcBef>
                <a:spcPct val="20000"/>
              </a:spcBef>
            </a:pPr>
            <a:r>
              <a:rPr lang="zh-CN" altLang="en-US" sz="3200" b="1" dirty="0">
                <a:latin typeface="黑体" panose="02010609060101010101" pitchFamily="49" charset="-122"/>
                <a:ea typeface="黑体" panose="02010609060101010101" pitchFamily="49" charset="-122"/>
              </a:rPr>
              <a:t>（一）打造优质课堂夯基础</a:t>
            </a:r>
            <a:endParaRPr lang="en-US" altLang="zh-CN" sz="3200" b="1" dirty="0">
              <a:latin typeface="黑体" panose="02010609060101010101" pitchFamily="49" charset="-122"/>
              <a:ea typeface="黑体" panose="02010609060101010101" pitchFamily="49" charset="-122"/>
            </a:endParaRPr>
          </a:p>
        </p:txBody>
      </p:sp>
      <p:sp>
        <p:nvSpPr>
          <p:cNvPr id="5" name="矩形 4"/>
          <p:cNvSpPr/>
          <p:nvPr/>
        </p:nvSpPr>
        <p:spPr>
          <a:xfrm>
            <a:off x="228600" y="1581150"/>
            <a:ext cx="8305800" cy="4362450"/>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a:ln>
                  <a:noFill/>
                </a:ln>
                <a:solidFill>
                  <a:srgbClr val="000000"/>
                </a:solidFill>
                <a:effectLst/>
                <a:uLnTx/>
                <a:uFillTx/>
                <a:latin typeface="宋体" panose="02010600030101010101" pitchFamily="2" charset="-122"/>
                <a:ea typeface="+mn-ea"/>
                <a:cs typeface="+mn-cs"/>
              </a:rPr>
              <a:t>（</a:t>
            </a:r>
            <a:r>
              <a:rPr kumimoji="0" lang="en-US" altLang="zh-CN" sz="2800" b="1" i="0" u="none" strike="noStrike" kern="1200" cap="none" spc="0" normalizeH="0" baseline="0" noProof="0" dirty="0">
                <a:ln>
                  <a:noFill/>
                </a:ln>
                <a:solidFill>
                  <a:srgbClr val="000000"/>
                </a:solidFill>
                <a:effectLst/>
                <a:uLnTx/>
                <a:uFillTx/>
                <a:latin typeface="宋体" panose="02010600030101010101" pitchFamily="2" charset="-122"/>
                <a:ea typeface="+mn-ea"/>
                <a:cs typeface="+mn-cs"/>
              </a:rPr>
              <a:t>2015•</a:t>
            </a:r>
            <a:r>
              <a:rPr kumimoji="0" lang="zh-CN" altLang="en-US" sz="2800" b="1" i="0" u="none" strike="noStrike" kern="1200" cap="none" spc="0" normalizeH="0" baseline="0" noProof="0" dirty="0">
                <a:ln>
                  <a:noFill/>
                </a:ln>
                <a:solidFill>
                  <a:srgbClr val="000000"/>
                </a:solidFill>
                <a:effectLst/>
                <a:uLnTx/>
                <a:uFillTx/>
                <a:latin typeface="宋体" panose="02010600030101010101" pitchFamily="2" charset="-122"/>
                <a:ea typeface="+mn-ea"/>
                <a:cs typeface="+mn-cs"/>
              </a:rPr>
              <a:t>新课标全国</a:t>
            </a:r>
            <a:r>
              <a:rPr kumimoji="0" lang="en-US" altLang="zh-CN" sz="2800" b="1" i="0" u="none" strike="noStrike" kern="1200" cap="none" spc="0" normalizeH="0" baseline="0" noProof="0" dirty="0">
                <a:ln>
                  <a:noFill/>
                </a:ln>
                <a:solidFill>
                  <a:srgbClr val="000000"/>
                </a:solidFill>
                <a:effectLst/>
                <a:uLnTx/>
                <a:uFillTx/>
                <a:latin typeface="宋体" panose="02010600030101010101" pitchFamily="2" charset="-122"/>
                <a:ea typeface="+mn-ea"/>
                <a:cs typeface="+mn-cs"/>
              </a:rPr>
              <a:t>Ⅰ</a:t>
            </a:r>
            <a:r>
              <a:rPr kumimoji="0" lang="zh-CN" altLang="en-US" sz="2800" b="1" i="0" u="none" strike="noStrike" kern="1200" cap="none" spc="0" normalizeH="0" baseline="0" noProof="0" dirty="0">
                <a:ln>
                  <a:noFill/>
                </a:ln>
                <a:solidFill>
                  <a:srgbClr val="000000"/>
                </a:solidFill>
                <a:effectLst/>
                <a:uLnTx/>
                <a:uFillTx/>
                <a:latin typeface="宋体" panose="02010600030101010101" pitchFamily="2" charset="-122"/>
                <a:ea typeface="+mn-ea"/>
                <a:cs typeface="+mn-cs"/>
              </a:rPr>
              <a:t>卷文综</a:t>
            </a:r>
            <a:r>
              <a:rPr kumimoji="0" lang="en-US" altLang="zh-CN" sz="2800" b="1" i="0" u="none" strike="noStrike" kern="1200" cap="none" spc="0" normalizeH="0" baseline="0" noProof="0" dirty="0">
                <a:ln>
                  <a:noFill/>
                </a:ln>
                <a:solidFill>
                  <a:srgbClr val="000000"/>
                </a:solidFill>
                <a:effectLst/>
                <a:uLnTx/>
                <a:uFillTx/>
                <a:latin typeface="宋体" panose="02010600030101010101" pitchFamily="2" charset="-122"/>
                <a:ea typeface="+mn-ea"/>
                <a:cs typeface="+mn-cs"/>
              </a:rPr>
              <a:t>•25</a:t>
            </a:r>
            <a:r>
              <a:rPr kumimoji="0" lang="zh-CN" altLang="en-US" sz="2800" b="1" i="0" u="none" strike="noStrike" kern="1200" cap="none" spc="0" normalizeH="0" baseline="0" noProof="0" dirty="0">
                <a:ln>
                  <a:noFill/>
                </a:ln>
                <a:solidFill>
                  <a:srgbClr val="000000"/>
                </a:solidFill>
                <a:effectLst/>
                <a:uLnTx/>
                <a:uFillTx/>
                <a:latin typeface="宋体" panose="02010600030101010101" pitchFamily="2" charset="-122"/>
                <a:ea typeface="+mn-ea"/>
                <a:cs typeface="+mn-cs"/>
              </a:rPr>
              <a:t>）两汉时期，皇帝的舅舅、外祖父按例封侯；若皇帝幼小，执政大臣也主要从他们之中选择。这被当时人视为“安宗庙，重社稷”的“汉家之制”。汉代出现外戚干政的背景是</a:t>
            </a:r>
            <a:endParaRPr kumimoji="0" lang="en-US" altLang="zh-CN" sz="2800" b="1" i="0" u="none" strike="noStrike" kern="1200" cap="none" spc="0" normalizeH="0" baseline="0" noProof="0" dirty="0">
              <a:ln>
                <a:noFill/>
              </a:ln>
              <a:solidFill>
                <a:srgbClr val="000000"/>
              </a:solidFill>
              <a:effectLst/>
              <a:uLnTx/>
              <a:uFillTx/>
              <a:latin typeface="宋体" panose="02010600030101010101" pitchFamily="2" charset="-122"/>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800" b="1" i="0" u="none" strike="noStrike" kern="1200" cap="none" spc="0" normalizeH="0" baseline="0" noProof="0" dirty="0">
                <a:ln>
                  <a:noFill/>
                </a:ln>
                <a:solidFill>
                  <a:srgbClr val="000000"/>
                </a:solidFill>
                <a:effectLst/>
                <a:uLnTx/>
                <a:uFillTx/>
                <a:latin typeface="宋体" panose="02010600030101010101" pitchFamily="2" charset="-122"/>
                <a:ea typeface="+mn-ea"/>
                <a:cs typeface="+mn-cs"/>
              </a:rPr>
              <a:t>A</a:t>
            </a:r>
            <a:r>
              <a:rPr kumimoji="0" lang="zh-CN" altLang="en-US" sz="2800" b="1" i="0" u="none" strike="noStrike" kern="1200" cap="none" spc="0" normalizeH="0" baseline="0" noProof="0" dirty="0">
                <a:ln>
                  <a:noFill/>
                </a:ln>
                <a:solidFill>
                  <a:srgbClr val="000000"/>
                </a:solidFill>
                <a:effectLst/>
                <a:uLnTx/>
                <a:uFillTx/>
                <a:latin typeface="宋体" panose="02010600030101010101" pitchFamily="2" charset="-122"/>
                <a:ea typeface="+mn-ea"/>
                <a:cs typeface="+mn-cs"/>
              </a:rPr>
              <a:t>．皇帝依靠外戚抑制相权      	</a:t>
            </a:r>
            <a:endParaRPr kumimoji="0" lang="en-US" altLang="zh-CN" sz="2800" b="1" i="0" u="none" strike="noStrike" kern="1200" cap="none" spc="0" normalizeH="0" baseline="0" noProof="0" dirty="0">
              <a:ln>
                <a:noFill/>
              </a:ln>
              <a:solidFill>
                <a:srgbClr val="000000"/>
              </a:solidFill>
              <a:effectLst/>
              <a:uLnTx/>
              <a:uFillTx/>
              <a:latin typeface="宋体" panose="02010600030101010101" pitchFamily="2" charset="-122"/>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800" b="1" i="0" u="none" strike="noStrike" kern="1200" cap="none" spc="0" normalizeH="0" baseline="0" noProof="0" dirty="0">
                <a:ln>
                  <a:noFill/>
                </a:ln>
                <a:solidFill>
                  <a:srgbClr val="000000"/>
                </a:solidFill>
                <a:effectLst/>
                <a:uLnTx/>
                <a:uFillTx/>
                <a:latin typeface="宋体" panose="02010600030101010101" pitchFamily="2" charset="-122"/>
                <a:ea typeface="+mn-ea"/>
                <a:cs typeface="+mn-cs"/>
              </a:rPr>
              <a:t>B</a:t>
            </a:r>
            <a:r>
              <a:rPr kumimoji="0" lang="zh-CN" altLang="en-US" sz="2800" b="1" i="0" u="none" strike="noStrike" kern="1200" cap="none" spc="0" normalizeH="0" baseline="0" noProof="0" dirty="0">
                <a:ln>
                  <a:noFill/>
                </a:ln>
                <a:solidFill>
                  <a:srgbClr val="000000"/>
                </a:solidFill>
                <a:effectLst/>
                <a:uLnTx/>
                <a:uFillTx/>
                <a:latin typeface="宋体" panose="02010600030101010101" pitchFamily="2" charset="-122"/>
                <a:ea typeface="+mn-ea"/>
                <a:cs typeface="+mn-cs"/>
              </a:rPr>
              <a:t>．“家天下”观念根深蒂固</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800" b="1" i="0" u="none" strike="noStrike" kern="1200" cap="none" spc="0" normalizeH="0" baseline="0" noProof="0" dirty="0">
                <a:ln>
                  <a:noFill/>
                </a:ln>
                <a:solidFill>
                  <a:srgbClr val="FF0000"/>
                </a:solidFill>
                <a:effectLst/>
                <a:uLnTx/>
                <a:uFillTx/>
                <a:latin typeface="宋体" panose="02010600030101010101" pitchFamily="2" charset="-122"/>
                <a:ea typeface="+mn-ea"/>
                <a:cs typeface="+mn-cs"/>
              </a:rPr>
              <a:t>C</a:t>
            </a:r>
            <a:r>
              <a:rPr kumimoji="0" lang="zh-CN" altLang="en-US" sz="2800" b="1" i="0" u="none" strike="noStrike" kern="1200" cap="none" spc="0" normalizeH="0" baseline="0" noProof="0" dirty="0">
                <a:ln>
                  <a:noFill/>
                </a:ln>
                <a:solidFill>
                  <a:srgbClr val="FF0000"/>
                </a:solidFill>
                <a:effectLst/>
                <a:uLnTx/>
                <a:uFillTx/>
                <a:latin typeface="宋体" panose="02010600030101010101" pitchFamily="2" charset="-122"/>
                <a:ea typeface="+mn-ea"/>
                <a:cs typeface="+mn-cs"/>
              </a:rPr>
              <a:t>．母族亲属关系受到重视        </a:t>
            </a:r>
            <a:r>
              <a:rPr kumimoji="0" lang="zh-CN" altLang="en-US" sz="2800" b="1" i="0" u="none" strike="noStrike" kern="1200" cap="none" spc="0" normalizeH="0" baseline="0" noProof="0" dirty="0">
                <a:ln>
                  <a:noFill/>
                </a:ln>
                <a:solidFill>
                  <a:srgbClr val="000000"/>
                </a:solidFill>
                <a:effectLst/>
                <a:uLnTx/>
                <a:uFillTx/>
                <a:latin typeface="宋体" panose="02010600030101010101" pitchFamily="2" charset="-122"/>
                <a:ea typeface="+mn-ea"/>
                <a:cs typeface="+mn-cs"/>
              </a:rPr>
              <a:t>	</a:t>
            </a:r>
            <a:endParaRPr kumimoji="0" lang="en-US" altLang="zh-CN" sz="2800" b="1" i="0" u="none" strike="noStrike" kern="1200" cap="none" spc="0" normalizeH="0" baseline="0" noProof="0" dirty="0">
              <a:ln>
                <a:noFill/>
              </a:ln>
              <a:solidFill>
                <a:srgbClr val="000000"/>
              </a:solidFill>
              <a:effectLst/>
              <a:uLnTx/>
              <a:uFillTx/>
              <a:latin typeface="宋体" panose="02010600030101010101" pitchFamily="2" charset="-122"/>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800" b="1" i="0" u="none" strike="noStrike" kern="1200" cap="none" spc="0" normalizeH="0" baseline="0" noProof="0" dirty="0">
                <a:ln>
                  <a:noFill/>
                </a:ln>
                <a:solidFill>
                  <a:srgbClr val="000000"/>
                </a:solidFill>
                <a:effectLst/>
                <a:uLnTx/>
                <a:uFillTx/>
                <a:latin typeface="宋体" panose="02010600030101010101" pitchFamily="2" charset="-122"/>
                <a:ea typeface="+mn-ea"/>
                <a:cs typeface="+mn-cs"/>
              </a:rPr>
              <a:t>D</a:t>
            </a:r>
            <a:r>
              <a:rPr kumimoji="0" lang="zh-CN" altLang="en-US" sz="2800" b="1" i="0" u="none" strike="noStrike" kern="1200" cap="none" spc="0" normalizeH="0" baseline="0" noProof="0" dirty="0">
                <a:ln>
                  <a:noFill/>
                </a:ln>
                <a:solidFill>
                  <a:srgbClr val="000000"/>
                </a:solidFill>
                <a:effectLst/>
                <a:uLnTx/>
                <a:uFillTx/>
                <a:latin typeface="宋体" panose="02010600030101010101" pitchFamily="2" charset="-122"/>
                <a:ea typeface="+mn-ea"/>
                <a:cs typeface="+mn-cs"/>
              </a:rPr>
              <a:t>．刘氏同姓诸侯王势力强大</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800" b="1" i="0" u="none" strike="noStrike" kern="1200" cap="none" spc="0" normalizeH="0" baseline="0" noProof="0" dirty="0">
              <a:ln>
                <a:noFill/>
              </a:ln>
              <a:solidFill>
                <a:srgbClr val="000000"/>
              </a:solidFill>
              <a:effectLst/>
              <a:uLnTx/>
              <a:uFillTx/>
              <a:latin typeface="宋体" panose="02010600030101010101" pitchFamily="2" charset="-122"/>
              <a:ea typeface="+mn-ea"/>
              <a:cs typeface="+mn-cs"/>
            </a:endParaRPr>
          </a:p>
        </p:txBody>
      </p:sp>
      <p:graphicFrame>
        <p:nvGraphicFramePr>
          <p:cNvPr id="158733" name="表格 158732"/>
          <p:cNvGraphicFramePr/>
          <p:nvPr/>
        </p:nvGraphicFramePr>
        <p:xfrm>
          <a:off x="152400" y="2819400"/>
          <a:ext cx="8686800" cy="1066800"/>
        </p:xfrm>
        <a:graphic>
          <a:graphicData uri="http://schemas.openxmlformats.org/drawingml/2006/table">
            <a:tbl>
              <a:tblPr/>
              <a:tblGrid>
                <a:gridCol w="8686800"/>
              </a:tblGrid>
              <a:tr h="1066800">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1800" kern="1200">
                          <a:solidFill>
                            <a:schemeClr val="tx1"/>
                          </a:solidFill>
                          <a:latin typeface="+mn-lt"/>
                          <a:ea typeface="+mn-ea"/>
                          <a:cs typeface="+mn-cs"/>
                        </a:defRPr>
                      </a:lvl5pPr>
                    </a:lstStyle>
                    <a:p>
                      <a:pPr marL="0" lvl="0" indent="0" eaLnBrk="1" hangingPunct="1">
                        <a:lnSpc>
                          <a:spcPct val="105000"/>
                        </a:lnSpc>
                        <a:spcBef>
                          <a:spcPct val="0"/>
                        </a:spcBef>
                        <a:buClr>
                          <a:schemeClr val="accent1"/>
                        </a:buClr>
                        <a:buSzPct val="65000"/>
                        <a:buFont typeface="Wingdings" panose="05000000000000000000" pitchFamily="2" charset="2"/>
                        <a:buNone/>
                      </a:pPr>
                      <a:r>
                        <a:rPr lang="zh-CN" altLang="en-US" sz="2800" b="1" i="1" dirty="0">
                          <a:solidFill>
                            <a:srgbClr val="0000FF"/>
                          </a:solidFill>
                          <a:latin typeface="华文行楷" pitchFamily="2" charset="-122"/>
                          <a:ea typeface="华文行楷" pitchFamily="2" charset="-122"/>
                        </a:rPr>
                        <a:t>中学教材中没有涉及的外戚干政，在专业古代政治史中其实是一个很常规的知识点</a:t>
                      </a:r>
                      <a:r>
                        <a:rPr lang="zh-CN" altLang="zh-CN" sz="2800" b="1" i="1" dirty="0">
                          <a:solidFill>
                            <a:srgbClr val="0000FF"/>
                          </a:solidFill>
                          <a:latin typeface="华文行楷" pitchFamily="2" charset="-122"/>
                          <a:ea typeface="华文行楷" pitchFamily="2" charset="-122"/>
                        </a:rPr>
                        <a:t>。</a:t>
                      </a:r>
                    </a:p>
                  </a:txBody>
                  <a:tcPr marL="91436" marR="91436" marT="45714" marB="45714">
                    <a:lnL cap="flat">
                      <a:noFill/>
                    </a:lnL>
                    <a:lnR cap="flat">
                      <a:noFill/>
                    </a:lnR>
                    <a:lnT cap="flat">
                      <a:noFill/>
                    </a:lnT>
                    <a:lnB cap="flat">
                      <a:noFill/>
                    </a:lnB>
                    <a:lnTlToBr>
                      <a:noFill/>
                    </a:lnTlToBr>
                    <a:lnBlToTr>
                      <a:noFill/>
                    </a:lnBlToTr>
                    <a:solidFill>
                      <a:srgbClr val="92CDD2"/>
                    </a:solidFill>
                  </a:tcPr>
                </a:tc>
              </a:tr>
            </a:tbl>
          </a:graphicData>
        </a:graphic>
      </p:graphicFrame>
      <p:sp>
        <p:nvSpPr>
          <p:cNvPr id="139270" name="Rectangle 3"/>
          <p:cNvSpPr txBox="1"/>
          <p:nvPr/>
        </p:nvSpPr>
        <p:spPr>
          <a:xfrm>
            <a:off x="-76200" y="838200"/>
            <a:ext cx="6858000" cy="1295400"/>
          </a:xfrm>
          <a:prstGeom prst="rect">
            <a:avLst/>
          </a:prstGeom>
          <a:noFill/>
          <a:ln w="9525">
            <a:noFill/>
          </a:ln>
        </p:spPr>
        <p:txBody>
          <a:bodyPr/>
          <a:lstStyle/>
          <a:p>
            <a:pPr marL="342900" indent="-342900" algn="ctr" eaLnBrk="0" hangingPunct="0">
              <a:lnSpc>
                <a:spcPct val="120000"/>
              </a:lnSpc>
            </a:pPr>
            <a:r>
              <a:rPr lang="en-US" altLang="zh-CN" sz="3200" dirty="0">
                <a:latin typeface="黑体" panose="02010609060101010101" pitchFamily="49" charset="-122"/>
                <a:ea typeface="黑体" panose="02010609060101010101" pitchFamily="49" charset="-122"/>
              </a:rPr>
              <a:t>4</a:t>
            </a:r>
            <a:r>
              <a:rPr lang="zh-CN" altLang="en-US" sz="3200" dirty="0">
                <a:latin typeface="黑体" panose="02010609060101010101" pitchFamily="49" charset="-122"/>
                <a:ea typeface="黑体" panose="02010609060101010101" pitchFamily="49" charset="-122"/>
              </a:rPr>
              <a:t>、拓宽眼界</a:t>
            </a:r>
            <a:r>
              <a:rPr lang="en-US" altLang="zh-CN" sz="3200" dirty="0">
                <a:latin typeface="黑体" panose="02010609060101010101" pitchFamily="49" charset="-122"/>
                <a:ea typeface="黑体" panose="02010609060101010101" pitchFamily="49" charset="-122"/>
              </a:rPr>
              <a:t>——</a:t>
            </a:r>
            <a:r>
              <a:rPr lang="zh-CN" altLang="en-US" sz="3200" dirty="0">
                <a:solidFill>
                  <a:srgbClr val="000000"/>
                </a:solidFill>
                <a:latin typeface="黑体" panose="02010609060101010101" pitchFamily="49" charset="-122"/>
                <a:ea typeface="黑体" panose="02010609060101010101" pitchFamily="49" charset="-122"/>
              </a:rPr>
              <a:t>整合课程资源</a:t>
            </a:r>
            <a:endParaRPr lang="en-US" altLang="en-US" sz="3200" dirty="0">
              <a:solidFill>
                <a:srgbClr val="000000"/>
              </a:solidFill>
              <a:latin typeface="黑体" panose="02010609060101010101" pitchFamily="49" charset="-122"/>
              <a:ea typeface="黑体" panose="02010609060101010101" pitchFamily="49" charset="-122"/>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8733"/>
                                        </p:tgtEl>
                                        <p:attrNameLst>
                                          <p:attrName>style.visibility</p:attrName>
                                        </p:attrNameLst>
                                      </p:cBhvr>
                                      <p:to>
                                        <p:strVal val="visible"/>
                                      </p:to>
                                    </p:set>
                                    <p:animEffect transition="in" filter="blinds(horizontal)">
                                      <p:cBhvr>
                                        <p:cTn id="7" dur="500"/>
                                        <p:tgtEl>
                                          <p:spTgt spid="1587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图片 6" descr="无标题55"/>
          <p:cNvPicPr>
            <a:picLocks noChangeAspect="1"/>
          </p:cNvPicPr>
          <p:nvPr/>
        </p:nvPicPr>
        <p:blipFill>
          <a:blip r:embed="rId2"/>
          <a:stretch>
            <a:fillRect/>
          </a:stretch>
        </p:blipFill>
        <p:spPr>
          <a:xfrm>
            <a:off x="914400" y="990600"/>
            <a:ext cx="6919913" cy="3657600"/>
          </a:xfrm>
          <a:prstGeom prst="rect">
            <a:avLst/>
          </a:prstGeom>
          <a:noFill/>
          <a:ln w="9525">
            <a:noFill/>
          </a:ln>
        </p:spPr>
      </p:pic>
      <p:pic>
        <p:nvPicPr>
          <p:cNvPr id="141315" name="图片 8" descr="无标题44"/>
          <p:cNvPicPr>
            <a:picLocks noChangeAspect="1"/>
          </p:cNvPicPr>
          <p:nvPr/>
        </p:nvPicPr>
        <p:blipFill>
          <a:blip r:embed="rId3"/>
          <a:stretch>
            <a:fillRect/>
          </a:stretch>
        </p:blipFill>
        <p:spPr>
          <a:xfrm>
            <a:off x="879475" y="4648200"/>
            <a:ext cx="6969125" cy="1244600"/>
          </a:xfrm>
          <a:prstGeom prst="rect">
            <a:avLst/>
          </a:prstGeom>
          <a:noFill/>
          <a:ln w="9525">
            <a:noFill/>
          </a:ln>
        </p:spPr>
      </p:pic>
      <p:graphicFrame>
        <p:nvGraphicFramePr>
          <p:cNvPr id="160773" name="表格 160772"/>
          <p:cNvGraphicFramePr/>
          <p:nvPr/>
        </p:nvGraphicFramePr>
        <p:xfrm>
          <a:off x="3352800" y="5791200"/>
          <a:ext cx="5622925" cy="914400"/>
        </p:xfrm>
        <a:graphic>
          <a:graphicData uri="http://schemas.openxmlformats.org/drawingml/2006/table">
            <a:tbl>
              <a:tblPr/>
              <a:tblGrid>
                <a:gridCol w="5622925"/>
              </a:tblGrid>
              <a:tr h="914400">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1800" kern="1200">
                          <a:solidFill>
                            <a:schemeClr val="tx1"/>
                          </a:solidFill>
                          <a:latin typeface="+mn-lt"/>
                          <a:ea typeface="+mn-ea"/>
                          <a:cs typeface="+mn-cs"/>
                        </a:defRPr>
                      </a:lvl5pPr>
                    </a:lstStyle>
                    <a:p>
                      <a:pPr marL="0" lvl="0" indent="0" eaLnBrk="1" hangingPunct="1">
                        <a:lnSpc>
                          <a:spcPct val="150000"/>
                        </a:lnSpc>
                        <a:spcBef>
                          <a:spcPct val="0"/>
                        </a:spcBef>
                        <a:buClr>
                          <a:schemeClr val="accent1"/>
                        </a:buClr>
                        <a:buSzPct val="65000"/>
                        <a:buFont typeface="Wingdings" panose="05000000000000000000" pitchFamily="2" charset="2"/>
                        <a:buNone/>
                      </a:pPr>
                      <a:r>
                        <a:rPr lang="en-US" altLang="zh-CN" sz="3200" b="1">
                          <a:solidFill>
                            <a:srgbClr val="000000"/>
                          </a:solidFill>
                          <a:latin typeface="宋体" panose="02010600030101010101" pitchFamily="2" charset="-122"/>
                        </a:rPr>
                        <a:t>——</a:t>
                      </a:r>
                      <a:r>
                        <a:rPr lang="zh-CN" altLang="zh-CN" sz="3200" b="1" dirty="0">
                          <a:solidFill>
                            <a:srgbClr val="000000"/>
                          </a:solidFill>
                          <a:latin typeface="宋体" panose="02010600030101010101" pitchFamily="2" charset="-122"/>
                        </a:rPr>
                        <a:t>张帆《中国古代简史》</a:t>
                      </a:r>
                    </a:p>
                  </a:txBody>
                  <a:tcPr marL="91450" marR="91450" marT="45714" marB="45714">
                    <a:lnL cap="flat">
                      <a:noFill/>
                    </a:lnL>
                    <a:lnR cap="flat">
                      <a:noFill/>
                    </a:lnR>
                    <a:lnT cap="flat">
                      <a:noFill/>
                    </a:lnT>
                    <a:lnB cap="flat">
                      <a:noFill/>
                    </a:lnB>
                    <a:lnTlToBr>
                      <a:noFill/>
                    </a:lnTlToBr>
                    <a:lnBlToTr>
                      <a:noFill/>
                    </a:lnBlToTr>
                    <a:noFill/>
                  </a:tcPr>
                </a:tc>
              </a:tr>
            </a:tbl>
          </a:graphicData>
        </a:graphic>
      </p:graphicFrame>
      <p:sp>
        <p:nvSpPr>
          <p:cNvPr id="9" name="Line 10"/>
          <p:cNvSpPr/>
          <p:nvPr/>
        </p:nvSpPr>
        <p:spPr>
          <a:xfrm flipV="1">
            <a:off x="1497013" y="4953000"/>
            <a:ext cx="6553200" cy="0"/>
          </a:xfrm>
          <a:prstGeom prst="line">
            <a:avLst/>
          </a:prstGeom>
          <a:ln w="38100" cap="flat" cmpd="sng">
            <a:solidFill>
              <a:srgbClr val="FF0000"/>
            </a:solidFill>
            <a:prstDash val="solid"/>
            <a:headEnd type="none" w="med" len="med"/>
            <a:tailEnd type="none" w="med" len="med"/>
          </a:ln>
        </p:spPr>
      </p:sp>
      <p:sp>
        <p:nvSpPr>
          <p:cNvPr id="10" name="Line 10"/>
          <p:cNvSpPr/>
          <p:nvPr/>
        </p:nvSpPr>
        <p:spPr>
          <a:xfrm flipV="1">
            <a:off x="1209675" y="5257800"/>
            <a:ext cx="6867525" cy="12700"/>
          </a:xfrm>
          <a:prstGeom prst="line">
            <a:avLst/>
          </a:prstGeom>
          <a:ln w="38100" cap="flat" cmpd="sng">
            <a:solidFill>
              <a:srgbClr val="FF0000"/>
            </a:solidFill>
            <a:prstDash val="solid"/>
            <a:headEnd type="none" w="med" len="med"/>
            <a:tailEnd type="none" w="med" len="med"/>
          </a:ln>
        </p:spPr>
      </p:sp>
      <p:sp>
        <p:nvSpPr>
          <p:cNvPr id="11" name="Line 10"/>
          <p:cNvSpPr/>
          <p:nvPr/>
        </p:nvSpPr>
        <p:spPr>
          <a:xfrm>
            <a:off x="4953000" y="3810000"/>
            <a:ext cx="2792413" cy="36513"/>
          </a:xfrm>
          <a:prstGeom prst="line">
            <a:avLst/>
          </a:prstGeom>
          <a:ln w="38100" cap="flat" cmpd="sng">
            <a:solidFill>
              <a:srgbClr val="FF0000"/>
            </a:solidFill>
            <a:prstDash val="solid"/>
            <a:headEnd type="none" w="med" len="med"/>
            <a:tailEnd type="none" w="med" len="med"/>
          </a:ln>
        </p:spPr>
      </p:sp>
      <p:sp>
        <p:nvSpPr>
          <p:cNvPr id="12" name="Line 10"/>
          <p:cNvSpPr/>
          <p:nvPr/>
        </p:nvSpPr>
        <p:spPr>
          <a:xfrm>
            <a:off x="850900" y="4114800"/>
            <a:ext cx="5888038" cy="95250"/>
          </a:xfrm>
          <a:prstGeom prst="line">
            <a:avLst/>
          </a:prstGeom>
          <a:ln w="38100" cap="flat" cmpd="sng">
            <a:solidFill>
              <a:srgbClr val="FF0000"/>
            </a:solidFill>
            <a:prstDash val="solid"/>
            <a:headEnd type="none" w="med" len="med"/>
            <a:tailEnd type="none" w="med" len="med"/>
          </a:ln>
        </p:spPr>
      </p:sp>
      <p:sp>
        <p:nvSpPr>
          <p:cNvPr id="141322" name="矩形 5"/>
          <p:cNvSpPr/>
          <p:nvPr/>
        </p:nvSpPr>
        <p:spPr>
          <a:xfrm>
            <a:off x="381000" y="381000"/>
            <a:ext cx="3937635" cy="521970"/>
          </a:xfrm>
          <a:prstGeom prst="rect">
            <a:avLst/>
          </a:prstGeom>
          <a:noFill/>
          <a:ln w="9525">
            <a:noFill/>
          </a:ln>
        </p:spPr>
        <p:txBody>
          <a:bodyPr wrap="none">
            <a:spAutoFit/>
          </a:bodyPr>
          <a:lstStyle/>
          <a:p>
            <a:r>
              <a:rPr lang="zh-CN" altLang="en-US" sz="2800" b="1" dirty="0">
                <a:latin typeface="黑体" panose="02010609060101010101" pitchFamily="49" charset="-122"/>
                <a:ea typeface="黑体" panose="02010609060101010101" pitchFamily="49" charset="-122"/>
              </a:rPr>
              <a:t>（</a:t>
            </a:r>
            <a:r>
              <a:rPr lang="en-US" altLang="zh-CN" sz="2800" b="1" dirty="0">
                <a:latin typeface="黑体" panose="02010609060101010101" pitchFamily="49" charset="-122"/>
                <a:ea typeface="黑体" panose="02010609060101010101" pitchFamily="49" charset="-122"/>
              </a:rPr>
              <a:t>1</a:t>
            </a:r>
            <a:r>
              <a:rPr lang="zh-CN" altLang="en-US" sz="2800" b="1" dirty="0">
                <a:latin typeface="黑体" panose="02010609060101010101" pitchFamily="49" charset="-122"/>
                <a:ea typeface="黑体" panose="02010609060101010101" pitchFamily="49" charset="-122"/>
              </a:rPr>
              <a:t>）关注史学研究成果</a:t>
            </a:r>
            <a:endParaRPr lang="en-US" altLang="zh-CN" sz="2800" b="1"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内容占位符 2"/>
          <p:cNvSpPr txBox="1"/>
          <p:nvPr/>
        </p:nvSpPr>
        <p:spPr>
          <a:xfrm>
            <a:off x="76200" y="1066800"/>
            <a:ext cx="9144000" cy="2895600"/>
          </a:xfrm>
          <a:prstGeom prst="rect">
            <a:avLst/>
          </a:prstGeom>
          <a:noFill/>
          <a:ln w="9525">
            <a:noFill/>
          </a:ln>
        </p:spPr>
        <p:txBody>
          <a:bodyPr lIns="82566" tIns="41283" rIns="82566" bIns="41283"/>
          <a:lstStyle/>
          <a:p>
            <a:pPr defTabSz="932180" eaLnBrk="0" hangingPunct="0">
              <a:spcBef>
                <a:spcPct val="20000"/>
              </a:spcBef>
            </a:pPr>
            <a:r>
              <a:rPr lang="en-US" altLang="zh-CN" sz="2800" b="1" dirty="0">
                <a:latin typeface="黑体" panose="02010609060101010101" pitchFamily="49" charset="-122"/>
                <a:ea typeface="黑体" panose="02010609060101010101" pitchFamily="49" charset="-122"/>
                <a:sym typeface="+mn-ea"/>
              </a:rPr>
              <a:t>关注史学研究综述类文章；史学研究热点的代表性文章。</a:t>
            </a:r>
            <a:br>
              <a:rPr lang="en-US" altLang="zh-CN" sz="2800" b="1" dirty="0">
                <a:latin typeface="黑体" panose="02010609060101010101" pitchFamily="49" charset="-122"/>
                <a:ea typeface="黑体" panose="02010609060101010101" pitchFamily="49" charset="-122"/>
                <a:sym typeface="+mn-ea"/>
              </a:rPr>
            </a:br>
            <a:endParaRPr lang="en-US" altLang="zh-CN" sz="2800" b="1" dirty="0">
              <a:latin typeface="黑体" panose="02010609060101010101" pitchFamily="49" charset="-122"/>
              <a:ea typeface="黑体" panose="02010609060101010101" pitchFamily="49" charset="-122"/>
            </a:endParaRPr>
          </a:p>
          <a:p>
            <a:pPr defTabSz="932180" eaLnBrk="0" hangingPunct="0">
              <a:lnSpc>
                <a:spcPct val="200000"/>
              </a:lnSpc>
              <a:spcBef>
                <a:spcPct val="20000"/>
              </a:spcBef>
            </a:pPr>
            <a:r>
              <a:rPr lang="en-US" altLang="zh-CN" sz="2800" b="1" dirty="0">
                <a:latin typeface="黑体" panose="02010609060101010101" pitchFamily="49" charset="-122"/>
                <a:ea typeface="黑体" panose="02010609060101010101" pitchFamily="49" charset="-122"/>
                <a:sym typeface="+mn-ea"/>
              </a:rPr>
              <a:t>《历史研究》（中国社科院）</a:t>
            </a:r>
            <a:br>
              <a:rPr lang="en-US" altLang="zh-CN" sz="2800" b="1" dirty="0">
                <a:latin typeface="黑体" panose="02010609060101010101" pitchFamily="49" charset="-122"/>
                <a:ea typeface="黑体" panose="02010609060101010101" pitchFamily="49" charset="-122"/>
                <a:sym typeface="+mn-ea"/>
              </a:rPr>
            </a:br>
            <a:r>
              <a:rPr lang="en-US" altLang="zh-CN" sz="2800" b="1" dirty="0">
                <a:latin typeface="黑体" panose="02010609060101010101" pitchFamily="49" charset="-122"/>
                <a:ea typeface="黑体" panose="02010609060101010101" pitchFamily="49" charset="-122"/>
                <a:sym typeface="+mn-ea"/>
              </a:rPr>
              <a:t>《</a:t>
            </a:r>
            <a:r>
              <a:rPr lang="zh-CN" altLang="en-US" sz="2800" b="1" dirty="0">
                <a:latin typeface="黑体" panose="02010609060101010101" pitchFamily="49" charset="-122"/>
                <a:ea typeface="黑体" panose="02010609060101010101" pitchFamily="49" charset="-122"/>
                <a:sym typeface="+mn-ea"/>
              </a:rPr>
              <a:t>中学历史教学参考</a:t>
            </a:r>
            <a:r>
              <a:rPr lang="en-US" altLang="zh-CN" sz="2800" b="1" dirty="0">
                <a:latin typeface="黑体" panose="02010609060101010101" pitchFamily="49" charset="-122"/>
                <a:ea typeface="黑体" panose="02010609060101010101" pitchFamily="49" charset="-122"/>
                <a:sym typeface="+mn-ea"/>
              </a:rPr>
              <a:t>》</a:t>
            </a:r>
          </a:p>
          <a:p>
            <a:pPr defTabSz="932180" eaLnBrk="0" hangingPunct="0">
              <a:lnSpc>
                <a:spcPct val="200000"/>
              </a:lnSpc>
              <a:spcBef>
                <a:spcPct val="20000"/>
              </a:spcBef>
            </a:pPr>
            <a:r>
              <a:rPr lang="en-US" altLang="zh-CN" sz="2800" b="1" dirty="0">
                <a:latin typeface="黑体" panose="02010609060101010101" pitchFamily="49" charset="-122"/>
                <a:ea typeface="黑体" panose="02010609060101010101" pitchFamily="49" charset="-122"/>
                <a:sym typeface="+mn-ea"/>
              </a:rPr>
              <a:t>《</a:t>
            </a:r>
            <a:r>
              <a:rPr lang="zh-CN" altLang="en-US" sz="2800" b="1" dirty="0">
                <a:latin typeface="黑体" panose="02010609060101010101" pitchFamily="49" charset="-122"/>
                <a:ea typeface="黑体" panose="02010609060101010101" pitchFamily="49" charset="-122"/>
                <a:sym typeface="+mn-ea"/>
              </a:rPr>
              <a:t>历史教学</a:t>
            </a:r>
            <a:r>
              <a:rPr lang="en-US" altLang="zh-CN" sz="2800" b="1" dirty="0">
                <a:latin typeface="黑体" panose="02010609060101010101" pitchFamily="49" charset="-122"/>
                <a:ea typeface="黑体" panose="02010609060101010101" pitchFamily="49" charset="-122"/>
                <a:sym typeface="+mn-ea"/>
              </a:rPr>
              <a:t>》</a:t>
            </a:r>
            <a:br>
              <a:rPr lang="en-US" altLang="zh-CN" sz="2800" b="1" dirty="0">
                <a:latin typeface="黑体" panose="02010609060101010101" pitchFamily="49" charset="-122"/>
                <a:ea typeface="黑体" panose="02010609060101010101" pitchFamily="49" charset="-122"/>
                <a:sym typeface="+mn-ea"/>
              </a:rPr>
            </a:br>
            <a:r>
              <a:rPr lang="en-US" altLang="zh-CN" sz="2800" b="1" dirty="0">
                <a:latin typeface="黑体" panose="02010609060101010101" pitchFamily="49" charset="-122"/>
                <a:ea typeface="黑体" panose="02010609060101010101" pitchFamily="49" charset="-122"/>
                <a:sym typeface="+mn-ea"/>
              </a:rPr>
              <a:t>《国家人文历史》</a:t>
            </a:r>
          </a:p>
          <a:p>
            <a:pPr defTabSz="932180" eaLnBrk="0" hangingPunct="0">
              <a:lnSpc>
                <a:spcPct val="200000"/>
              </a:lnSpc>
              <a:spcBef>
                <a:spcPct val="20000"/>
              </a:spcBef>
            </a:pPr>
            <a:r>
              <a:rPr lang="en-US" altLang="zh-CN" sz="2800" b="1" dirty="0">
                <a:latin typeface="黑体" panose="02010609060101010101" pitchFamily="49" charset="-122"/>
                <a:ea typeface="黑体" panose="02010609060101010101" pitchFamily="49" charset="-122"/>
                <a:sym typeface="+mn-ea"/>
              </a:rPr>
              <a:t>《新华文摘》</a:t>
            </a:r>
          </a:p>
          <a:p>
            <a:pPr defTabSz="932180" eaLnBrk="0" hangingPunct="0">
              <a:lnSpc>
                <a:spcPct val="200000"/>
              </a:lnSpc>
              <a:spcBef>
                <a:spcPct val="20000"/>
              </a:spcBef>
            </a:pPr>
            <a:endParaRPr lang="en-US" altLang="zh-CN" sz="2800" b="1" dirty="0">
              <a:latin typeface="黑体" panose="02010609060101010101" pitchFamily="49" charset="-122"/>
              <a:ea typeface="黑体" panose="02010609060101010101" pitchFamily="49" charset="-122"/>
            </a:endParaRPr>
          </a:p>
        </p:txBody>
      </p:sp>
      <p:sp>
        <p:nvSpPr>
          <p:cNvPr id="146435" name="矩形 5"/>
          <p:cNvSpPr/>
          <p:nvPr/>
        </p:nvSpPr>
        <p:spPr>
          <a:xfrm>
            <a:off x="228600" y="228600"/>
            <a:ext cx="3937635" cy="521970"/>
          </a:xfrm>
          <a:prstGeom prst="rect">
            <a:avLst/>
          </a:prstGeom>
          <a:noFill/>
          <a:ln w="9525">
            <a:noFill/>
          </a:ln>
        </p:spPr>
        <p:txBody>
          <a:bodyPr wrap="none">
            <a:spAutoFit/>
          </a:bodyPr>
          <a:lstStyle/>
          <a:p>
            <a:r>
              <a:rPr lang="zh-CN" altLang="en-US" sz="2800" b="1" dirty="0">
                <a:latin typeface="黑体" panose="02010609060101010101" pitchFamily="49" charset="-122"/>
                <a:ea typeface="黑体" panose="02010609060101010101" pitchFamily="49" charset="-122"/>
              </a:rPr>
              <a:t>（</a:t>
            </a:r>
            <a:r>
              <a:rPr lang="en-US" altLang="zh-CN" sz="2800" b="1" dirty="0">
                <a:latin typeface="黑体" panose="02010609060101010101" pitchFamily="49" charset="-122"/>
                <a:ea typeface="黑体" panose="02010609060101010101" pitchFamily="49" charset="-122"/>
              </a:rPr>
              <a:t>1</a:t>
            </a:r>
            <a:r>
              <a:rPr lang="zh-CN" altLang="en-US" sz="2800" b="1" dirty="0">
                <a:latin typeface="黑体" panose="02010609060101010101" pitchFamily="49" charset="-122"/>
                <a:ea typeface="黑体" panose="02010609060101010101" pitchFamily="49" charset="-122"/>
              </a:rPr>
              <a:t>）关注史学研究成果</a:t>
            </a:r>
            <a:endParaRPr lang="en-US" altLang="zh-CN" sz="2800" b="1"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9202">
                                            <p:txEl>
                                              <p:pRg st="0" end="0"/>
                                            </p:txEl>
                                          </p:spTgt>
                                        </p:tgtEl>
                                        <p:attrNameLst>
                                          <p:attrName>style.visibility</p:attrName>
                                        </p:attrNameLst>
                                      </p:cBhvr>
                                      <p:to>
                                        <p:strVal val="visible"/>
                                      </p:to>
                                    </p:set>
                                    <p:animEffect transition="in" filter="box(in)">
                                      <p:cBhvr>
                                        <p:cTn id="7" dur="2000"/>
                                        <p:tgtEl>
                                          <p:spTgt spid="1792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79202">
                                            <p:txEl>
                                              <p:pRg st="1" end="1"/>
                                            </p:txEl>
                                          </p:spTgt>
                                        </p:tgtEl>
                                        <p:attrNameLst>
                                          <p:attrName>style.visibility</p:attrName>
                                        </p:attrNameLst>
                                      </p:cBhvr>
                                      <p:to>
                                        <p:strVal val="visible"/>
                                      </p:to>
                                    </p:set>
                                    <p:animEffect transition="in" filter="box(in)">
                                      <p:cBhvr>
                                        <p:cTn id="12" dur="2000"/>
                                        <p:tgtEl>
                                          <p:spTgt spid="1792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79202">
                                            <p:txEl>
                                              <p:pRg st="2" end="2"/>
                                            </p:txEl>
                                          </p:spTgt>
                                        </p:tgtEl>
                                        <p:attrNameLst>
                                          <p:attrName>style.visibility</p:attrName>
                                        </p:attrNameLst>
                                      </p:cBhvr>
                                      <p:to>
                                        <p:strVal val="visible"/>
                                      </p:to>
                                    </p:set>
                                    <p:animEffect transition="in" filter="box(in)">
                                      <p:cBhvr>
                                        <p:cTn id="17" dur="2000"/>
                                        <p:tgtEl>
                                          <p:spTgt spid="17920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79202">
                                            <p:txEl>
                                              <p:pRg st="3" end="3"/>
                                            </p:txEl>
                                          </p:spTgt>
                                        </p:tgtEl>
                                        <p:attrNameLst>
                                          <p:attrName>style.visibility</p:attrName>
                                        </p:attrNameLst>
                                      </p:cBhvr>
                                      <p:to>
                                        <p:strVal val="visible"/>
                                      </p:to>
                                    </p:set>
                                    <p:animEffect transition="in" filter="box(in)">
                                      <p:cBhvr>
                                        <p:cTn id="22" dur="2000"/>
                                        <p:tgtEl>
                                          <p:spTgt spid="17920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矩形 1"/>
          <p:cNvSpPr/>
          <p:nvPr/>
        </p:nvSpPr>
        <p:spPr>
          <a:xfrm>
            <a:off x="228600" y="1970088"/>
            <a:ext cx="8686800" cy="2678112"/>
          </a:xfrm>
          <a:prstGeom prst="rect">
            <a:avLst/>
          </a:prstGeom>
          <a:noFill/>
          <a:ln w="9525">
            <a:noFill/>
          </a:ln>
        </p:spPr>
        <p:txBody>
          <a:bodyPr>
            <a:spAutoFit/>
          </a:bodyPr>
          <a:lstStyle/>
          <a:p>
            <a:r>
              <a:rPr lang="zh-CN" altLang="en-US" sz="2800" b="1" dirty="0">
                <a:latin typeface="Arial" panose="020B0604020202020204" pitchFamily="34" charset="0"/>
              </a:rPr>
              <a:t>    高考比重非常大，是我们重视概括能力的原因。而学生的概括能力普遍差，更是我们重视概括能力的原因。首先，要引导学生知道：概括不是什么？概括不是摘抄原文，不是具体罗列，不是细节描述！然后，再让学生知道：概括到底是什么？概括是高度浓缩，概括是</a:t>
            </a:r>
            <a:r>
              <a:rPr lang="zh-CN" altLang="en-US" sz="2800" b="1" dirty="0">
                <a:solidFill>
                  <a:srgbClr val="0000FF"/>
                </a:solidFill>
                <a:latin typeface="Arial" panose="020B0604020202020204" pitchFamily="34" charset="0"/>
              </a:rPr>
              <a:t>准确提炼</a:t>
            </a:r>
            <a:r>
              <a:rPr lang="zh-CN" altLang="en-US" sz="2800" b="1" dirty="0">
                <a:latin typeface="Arial" panose="020B0604020202020204" pitchFamily="34" charset="0"/>
              </a:rPr>
              <a:t>，概括是</a:t>
            </a:r>
            <a:r>
              <a:rPr lang="zh-CN" altLang="en-US" sz="2800" b="1" dirty="0">
                <a:solidFill>
                  <a:srgbClr val="FF0000"/>
                </a:solidFill>
                <a:latin typeface="Arial" panose="020B0604020202020204" pitchFamily="34" charset="0"/>
              </a:rPr>
              <a:t>切中本质</a:t>
            </a:r>
            <a:r>
              <a:rPr lang="zh-CN" altLang="en-US" sz="2800" b="1" dirty="0">
                <a:latin typeface="Arial" panose="020B0604020202020204" pitchFamily="34" charset="0"/>
              </a:rPr>
              <a:t>。</a:t>
            </a:r>
          </a:p>
        </p:txBody>
      </p:sp>
      <p:sp>
        <p:nvSpPr>
          <p:cNvPr id="25603" name="TextBox 7"/>
          <p:cNvSpPr txBox="1"/>
          <p:nvPr/>
        </p:nvSpPr>
        <p:spPr>
          <a:xfrm>
            <a:off x="1447800" y="1016000"/>
            <a:ext cx="5867400" cy="584200"/>
          </a:xfrm>
          <a:prstGeom prst="rect">
            <a:avLst/>
          </a:prstGeom>
          <a:solidFill>
            <a:srgbClr val="92CDD2"/>
          </a:solidFill>
          <a:ln w="9525">
            <a:noFill/>
          </a:ln>
        </p:spPr>
        <p:txBody>
          <a:bodyPr>
            <a:spAutoFit/>
          </a:bodyPr>
          <a:lstStyle/>
          <a:p>
            <a:r>
              <a:rPr lang="zh-CN" altLang="en-US" sz="3200" b="1" dirty="0">
                <a:solidFill>
                  <a:srgbClr val="000000"/>
                </a:solidFill>
                <a:latin typeface="Arial" panose="020B0604020202020204" pitchFamily="34" charset="0"/>
              </a:rPr>
              <a:t>认识一     </a:t>
            </a:r>
            <a:r>
              <a:rPr lang="zh-CN" altLang="en-US" sz="3200" b="1" dirty="0">
                <a:solidFill>
                  <a:srgbClr val="0000FF"/>
                </a:solidFill>
                <a:latin typeface="Arial" panose="020B0604020202020204" pitchFamily="34" charset="0"/>
              </a:rPr>
              <a:t>概括</a:t>
            </a:r>
            <a:r>
              <a:rPr lang="zh-CN" altLang="en-US" sz="3200" b="1" dirty="0">
                <a:solidFill>
                  <a:srgbClr val="000000"/>
                </a:solidFill>
                <a:latin typeface="Arial" panose="020B0604020202020204" pitchFamily="34" charset="0"/>
              </a:rPr>
              <a:t>能力进一步强化</a:t>
            </a:r>
            <a:endParaRPr lang="zh-CN" altLang="en-US" sz="3200" b="1" dirty="0">
              <a:solidFill>
                <a:srgbClr val="000000"/>
              </a:solidFill>
              <a:latin typeface="微软雅黑" panose="020B0503020204020204" pitchFamily="34" charset="-122"/>
              <a:ea typeface="微软雅黑" panose="020B0503020204020204" pitchFamily="34" charset="-122"/>
            </a:endParaRPr>
          </a:p>
        </p:txBody>
      </p:sp>
      <p:sp>
        <p:nvSpPr>
          <p:cNvPr id="25604" name="矩形 5"/>
          <p:cNvSpPr/>
          <p:nvPr/>
        </p:nvSpPr>
        <p:spPr>
          <a:xfrm>
            <a:off x="228600" y="152400"/>
            <a:ext cx="4108450" cy="646113"/>
          </a:xfrm>
          <a:prstGeom prst="rect">
            <a:avLst/>
          </a:prstGeom>
          <a:noFill/>
          <a:ln w="9525">
            <a:noFill/>
          </a:ln>
        </p:spPr>
        <p:txBody>
          <a:bodyPr wrap="none">
            <a:spAutoFit/>
          </a:bodyPr>
          <a:lstStyle/>
          <a:p>
            <a:r>
              <a:rPr lang="zh-CN" altLang="en-US" sz="3600" dirty="0">
                <a:solidFill>
                  <a:srgbClr val="000000"/>
                </a:solidFill>
                <a:latin typeface="楷体" panose="02010609060101010101" pitchFamily="49" charset="-122"/>
                <a:ea typeface="楷体" panose="02010609060101010101" pitchFamily="49" charset="-122"/>
              </a:rPr>
              <a:t>一、研考纲明方向 </a:t>
            </a:r>
            <a:endParaRPr lang="zh-CN" altLang="en-US" dirty="0">
              <a:latin typeface="楷体" panose="02010609060101010101" pitchFamily="49" charset="-122"/>
              <a:ea typeface="楷体" panose="02010609060101010101" pitchFamily="49" charset="-122"/>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extBox 6"/>
          <p:cNvSpPr txBox="1"/>
          <p:nvPr/>
        </p:nvSpPr>
        <p:spPr>
          <a:xfrm>
            <a:off x="4114800" y="609600"/>
            <a:ext cx="4778375" cy="5254625"/>
          </a:xfrm>
          <a:prstGeom prst="rect">
            <a:avLst/>
          </a:prstGeom>
          <a:noFill/>
          <a:ln w="9525">
            <a:noFill/>
          </a:ln>
        </p:spPr>
        <p:txBody>
          <a:bodyPr lIns="82589" tIns="41294" rIns="82589" bIns="41294">
            <a:spAutoFit/>
          </a:bodyPr>
          <a:lstStyle/>
          <a:p>
            <a:pPr defTabSz="825500"/>
            <a:r>
              <a:rPr lang="en-US" altLang="zh-CN" sz="2800" b="1" dirty="0">
                <a:latin typeface="Arial" panose="020B0604020202020204" pitchFamily="34" charset="0"/>
              </a:rPr>
              <a:t>《</a:t>
            </a:r>
            <a:r>
              <a:rPr lang="zh-CN" altLang="en-US" sz="2800" b="1" dirty="0">
                <a:latin typeface="Arial" panose="020B0604020202020204" pitchFamily="34" charset="0"/>
              </a:rPr>
              <a:t>中国古代简史</a:t>
            </a:r>
            <a:r>
              <a:rPr lang="en-US" altLang="zh-CN" sz="2800" b="1" dirty="0">
                <a:latin typeface="Arial" panose="020B0604020202020204" pitchFamily="34" charset="0"/>
              </a:rPr>
              <a:t>》</a:t>
            </a:r>
            <a:r>
              <a:rPr lang="zh-CN" altLang="en-US" sz="2800" b="1" dirty="0">
                <a:latin typeface="Arial" panose="020B0604020202020204" pitchFamily="34" charset="0"/>
              </a:rPr>
              <a:t>的突出特点是：注重贯通理解并兼顾断代知识、提供最新研究成果和个人史识、注重历史知识的系统性并兼顾生动性，在以朝代顺序为主线的同时突出历史发展的内在阶段特征，关注中原王朝与少数民族政权在历史发展进程中自不同的地位。</a:t>
            </a:r>
            <a:r>
              <a:rPr lang="en-US" altLang="zh-CN" sz="2800" b="1" dirty="0">
                <a:latin typeface="Arial" panose="020B0604020202020204" pitchFamily="34" charset="0"/>
              </a:rPr>
              <a:t>《</a:t>
            </a:r>
            <a:r>
              <a:rPr lang="zh-CN" altLang="en-US" sz="2800" b="1" dirty="0">
                <a:latin typeface="Arial" panose="020B0604020202020204" pitchFamily="34" charset="0"/>
              </a:rPr>
              <a:t>中国古代简史</a:t>
            </a:r>
            <a:r>
              <a:rPr lang="en-US" altLang="zh-CN" sz="2800" b="1" dirty="0">
                <a:latin typeface="Arial" panose="020B0604020202020204" pitchFamily="34" charset="0"/>
              </a:rPr>
              <a:t>》</a:t>
            </a:r>
            <a:r>
              <a:rPr lang="zh-CN" altLang="en-US" sz="2800" b="1" dirty="0">
                <a:latin typeface="Arial" panose="020B0604020202020204" pitchFamily="34" charset="0"/>
              </a:rPr>
              <a:t>作为讲义，在北大文科公共课上广受好评。</a:t>
            </a:r>
            <a:endParaRPr lang="zh-CN" altLang="en-US" sz="2800" b="1" dirty="0">
              <a:latin typeface="Palatino Linotype" panose="02040502050505030304" pitchFamily="18" charset="0"/>
              <a:ea typeface="隶书" panose="02010509060101010101" pitchFamily="49" charset="-122"/>
            </a:endParaRPr>
          </a:p>
        </p:txBody>
      </p:sp>
      <p:pic>
        <p:nvPicPr>
          <p:cNvPr id="147459" name="Picture 4" descr="D:\Users\lszqx\Desktop\u=260885314,3692987618&amp;fm=26&amp;gp=0 (1).jpg"/>
          <p:cNvPicPr>
            <a:picLocks noChangeAspect="1"/>
          </p:cNvPicPr>
          <p:nvPr/>
        </p:nvPicPr>
        <p:blipFill>
          <a:blip r:embed="rId3"/>
          <a:stretch>
            <a:fillRect/>
          </a:stretch>
        </p:blipFill>
        <p:spPr>
          <a:xfrm>
            <a:off x="88900" y="304800"/>
            <a:ext cx="3819525" cy="6096000"/>
          </a:xfrm>
          <a:prstGeom prst="rect">
            <a:avLst/>
          </a:prstGeom>
          <a:noFill/>
          <a:ln w="9525">
            <a:noFill/>
          </a:ln>
        </p:spPr>
      </p:pic>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extBox 6"/>
          <p:cNvSpPr txBox="1"/>
          <p:nvPr/>
        </p:nvSpPr>
        <p:spPr>
          <a:xfrm>
            <a:off x="4572000" y="228600"/>
            <a:ext cx="4572000" cy="6362700"/>
          </a:xfrm>
          <a:prstGeom prst="rect">
            <a:avLst/>
          </a:prstGeom>
          <a:noFill/>
          <a:ln w="9525">
            <a:noFill/>
          </a:ln>
        </p:spPr>
        <p:txBody>
          <a:bodyPr lIns="82589" tIns="41294" rIns="82589" bIns="41294">
            <a:spAutoFit/>
          </a:bodyPr>
          <a:lstStyle/>
          <a:p>
            <a:pPr defTabSz="825500"/>
            <a:r>
              <a:rPr lang="zh-CN" altLang="en-US" sz="2400" b="1" dirty="0">
                <a:latin typeface="Arial" panose="020B0604020202020204" pitchFamily="34" charset="0"/>
              </a:rPr>
              <a:t>“积一代之智慧”的巨著，这部</a:t>
            </a:r>
            <a:r>
              <a:rPr lang="en-US" altLang="zh-CN" sz="2400" b="1" dirty="0">
                <a:latin typeface="Arial" panose="020B0604020202020204" pitchFamily="34" charset="0"/>
              </a:rPr>
              <a:t>《</a:t>
            </a:r>
            <a:r>
              <a:rPr lang="zh-CN" altLang="en-US" sz="2400" b="1" dirty="0">
                <a:latin typeface="Arial" panose="020B0604020202020204" pitchFamily="34" charset="0"/>
              </a:rPr>
              <a:t>中国通史</a:t>
            </a:r>
            <a:r>
              <a:rPr lang="en-US" altLang="zh-CN" sz="2400" b="1" dirty="0">
                <a:latin typeface="Arial" panose="020B0604020202020204" pitchFamily="34" charset="0"/>
              </a:rPr>
              <a:t>》</a:t>
            </a:r>
            <a:r>
              <a:rPr lang="zh-CN" altLang="en-US" sz="2400" b="1" dirty="0">
                <a:latin typeface="Arial" panose="020B0604020202020204" pitchFamily="34" charset="0"/>
              </a:rPr>
              <a:t>，由著名历史学家</a:t>
            </a:r>
            <a:r>
              <a:rPr lang="zh-CN" altLang="en-US" sz="2400" b="1" dirty="0">
                <a:latin typeface="Arial" panose="020B0604020202020204" pitchFamily="34" charset="0"/>
                <a:hlinkClick r:id="rId3"/>
              </a:rPr>
              <a:t>白寿彝</a:t>
            </a:r>
            <a:r>
              <a:rPr lang="zh-CN" altLang="en-US" sz="2400" b="1" dirty="0">
                <a:latin typeface="Arial" panose="020B0604020202020204" pitchFamily="34" charset="0"/>
              </a:rPr>
              <a:t>总主编，有</a:t>
            </a:r>
            <a:r>
              <a:rPr lang="en-US" altLang="zh-CN" sz="2400" b="1" dirty="0">
                <a:latin typeface="Arial" panose="020B0604020202020204" pitchFamily="34" charset="0"/>
              </a:rPr>
              <a:t>22</a:t>
            </a:r>
            <a:r>
              <a:rPr lang="zh-CN" altLang="en-US" sz="2400" b="1" dirty="0">
                <a:latin typeface="Arial" panose="020B0604020202020204" pitchFamily="34" charset="0"/>
              </a:rPr>
              <a:t>位分卷主编、近</a:t>
            </a:r>
            <a:r>
              <a:rPr lang="en-US" altLang="zh-CN" sz="2400" b="1" dirty="0">
                <a:latin typeface="Arial" panose="020B0604020202020204" pitchFamily="34" charset="0"/>
              </a:rPr>
              <a:t>500</a:t>
            </a:r>
            <a:r>
              <a:rPr lang="zh-CN" altLang="en-US" sz="2400" b="1" dirty="0">
                <a:latin typeface="Arial" panose="020B0604020202020204" pitchFamily="34" charset="0"/>
              </a:rPr>
              <a:t>人共同撰写，是迄今参与编纂人数最多、规模最大的中国通史。堪称是本世纪最大的史学工程之一。</a:t>
            </a:r>
            <a:r>
              <a:rPr lang="en-US" altLang="zh-CN" sz="2400" b="1" dirty="0">
                <a:latin typeface="Arial" panose="020B0604020202020204" pitchFamily="34" charset="0"/>
              </a:rPr>
              <a:t>《</a:t>
            </a:r>
            <a:r>
              <a:rPr lang="zh-CN" altLang="en-US" sz="2400" b="1" dirty="0">
                <a:latin typeface="Arial" panose="020B0604020202020204" pitchFamily="34" charset="0"/>
              </a:rPr>
              <a:t>中国通史</a:t>
            </a:r>
            <a:r>
              <a:rPr lang="en-US" altLang="zh-CN" sz="2400" b="1" dirty="0">
                <a:latin typeface="Arial" panose="020B0604020202020204" pitchFamily="34" charset="0"/>
              </a:rPr>
              <a:t>》</a:t>
            </a:r>
            <a:r>
              <a:rPr lang="zh-CN" altLang="en-US" sz="2400" b="1" dirty="0">
                <a:latin typeface="Arial" panose="020B0604020202020204" pitchFamily="34" charset="0"/>
              </a:rPr>
              <a:t>具有鲜明的理论体系，创造性地提出了关于中国历史发展的重要理论认识，显示出了对中国历史的深刻理解。力图全面、立体、系统地展现</a:t>
            </a:r>
            <a:r>
              <a:rPr lang="zh-CN" altLang="en-US" sz="2400" b="1" dirty="0">
                <a:solidFill>
                  <a:srgbClr val="0000FF"/>
                </a:solidFill>
                <a:latin typeface="Arial" panose="020B0604020202020204" pitchFamily="34" charset="0"/>
              </a:rPr>
              <a:t>中国从原始时期到近代的各个历史时期的全貌</a:t>
            </a:r>
            <a:r>
              <a:rPr lang="zh-CN" altLang="en-US" sz="2400" b="1" dirty="0">
                <a:latin typeface="Arial" panose="020B0604020202020204" pitchFamily="34" charset="0"/>
              </a:rPr>
              <a:t>。</a:t>
            </a:r>
            <a:r>
              <a:rPr lang="en-US" altLang="zh-CN" sz="2400" b="1" dirty="0">
                <a:latin typeface="Arial" panose="020B0604020202020204" pitchFamily="34" charset="0"/>
              </a:rPr>
              <a:t>《</a:t>
            </a:r>
            <a:r>
              <a:rPr lang="zh-CN" altLang="en-US" sz="2400" b="1" dirty="0">
                <a:latin typeface="Arial" panose="020B0604020202020204" pitchFamily="34" charset="0"/>
              </a:rPr>
              <a:t>中国通史</a:t>
            </a:r>
            <a:r>
              <a:rPr lang="en-US" altLang="zh-CN" sz="2400" b="1" dirty="0">
                <a:latin typeface="Arial" panose="020B0604020202020204" pitchFamily="34" charset="0"/>
              </a:rPr>
              <a:t>》</a:t>
            </a:r>
            <a:r>
              <a:rPr lang="zh-CN" altLang="en-US" sz="2400" b="1" dirty="0">
                <a:latin typeface="Arial" panose="020B0604020202020204" pitchFamily="34" charset="0"/>
              </a:rPr>
              <a:t>以马克思主义唯物史观为指导，充分反映</a:t>
            </a:r>
            <a:r>
              <a:rPr lang="en-US" altLang="zh-CN" sz="2400" b="1" dirty="0">
                <a:latin typeface="Arial" panose="020B0604020202020204" pitchFamily="34" charset="0"/>
              </a:rPr>
              <a:t>20</a:t>
            </a:r>
            <a:r>
              <a:rPr lang="zh-CN" altLang="en-US" sz="2400" b="1" dirty="0">
                <a:latin typeface="Arial" panose="020B0604020202020204" pitchFamily="34" charset="0"/>
              </a:rPr>
              <a:t>世纪学术界最新研究成果，代表了当代中国史学研究的最高水平和集体智慧。</a:t>
            </a:r>
            <a:endParaRPr lang="zh-CN" altLang="en-US" sz="2400" b="1" dirty="0">
              <a:latin typeface="Palatino Linotype" panose="02040502050505030304" pitchFamily="18" charset="0"/>
              <a:ea typeface="隶书" panose="02010509060101010101" pitchFamily="49" charset="-122"/>
            </a:endParaRPr>
          </a:p>
        </p:txBody>
      </p:sp>
      <p:pic>
        <p:nvPicPr>
          <p:cNvPr id="148483" name="Picture 5" descr="D:\Users\lszqx\Desktop\timg (4).jpg"/>
          <p:cNvPicPr>
            <a:picLocks noChangeAspect="1"/>
          </p:cNvPicPr>
          <p:nvPr/>
        </p:nvPicPr>
        <p:blipFill>
          <a:blip r:embed="rId4"/>
          <a:stretch>
            <a:fillRect/>
          </a:stretch>
        </p:blipFill>
        <p:spPr>
          <a:xfrm>
            <a:off x="381000" y="685800"/>
            <a:ext cx="3475038" cy="5181600"/>
          </a:xfrm>
          <a:prstGeom prst="rect">
            <a:avLst/>
          </a:prstGeom>
          <a:noFill/>
          <a:ln w="9525">
            <a:noFill/>
          </a:ln>
        </p:spPr>
      </p:pic>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矩形 4"/>
          <p:cNvSpPr/>
          <p:nvPr/>
        </p:nvSpPr>
        <p:spPr>
          <a:xfrm>
            <a:off x="457200" y="1474788"/>
            <a:ext cx="7696200" cy="3630612"/>
          </a:xfrm>
          <a:prstGeom prst="rect">
            <a:avLst/>
          </a:prstGeom>
          <a:noFill/>
          <a:ln w="9525">
            <a:noFill/>
          </a:ln>
        </p:spPr>
        <p:txBody>
          <a:bodyPr>
            <a:spAutoFit/>
          </a:bodyPr>
          <a:lstStyle/>
          <a:p>
            <a:r>
              <a:rPr lang="zh-CN" altLang="en-US" sz="2800" b="1" dirty="0">
                <a:solidFill>
                  <a:srgbClr val="FF0000"/>
                </a:solidFill>
                <a:latin typeface="Arial" panose="020B0604020202020204" pitchFamily="34" charset="0"/>
              </a:rPr>
              <a:t>南朝时期</a:t>
            </a:r>
            <a:r>
              <a:rPr lang="zh-CN" altLang="en-US" sz="2800" b="1" dirty="0">
                <a:latin typeface="Arial" panose="020B0604020202020204" pitchFamily="34" charset="0"/>
              </a:rPr>
              <a:t>，政府推行一种“土断”制度，即清查大量被“私门”、“大户”吞噬的人口，把他们编入国家户籍。这一制度</a:t>
            </a:r>
            <a:endParaRPr lang="en-US" altLang="zh-CN" sz="2800" b="1" dirty="0">
              <a:latin typeface="Arial" panose="020B0604020202020204" pitchFamily="34" charset="0"/>
            </a:endParaRPr>
          </a:p>
          <a:p>
            <a:r>
              <a:rPr lang="en-US" altLang="zh-CN" sz="2800" b="1" dirty="0">
                <a:latin typeface="Arial" panose="020B0604020202020204" pitchFamily="34" charset="0"/>
              </a:rPr>
              <a:t>A</a:t>
            </a:r>
            <a:r>
              <a:rPr lang="zh-CN" altLang="en-US" sz="2800" b="1" dirty="0">
                <a:latin typeface="Arial" panose="020B0604020202020204" pitchFamily="34" charset="0"/>
              </a:rPr>
              <a:t>．造成了国家户籍制度的混乱               </a:t>
            </a:r>
            <a:endParaRPr lang="en-US" altLang="zh-CN" sz="2800" b="1" dirty="0">
              <a:latin typeface="Arial" panose="020B0604020202020204" pitchFamily="34" charset="0"/>
            </a:endParaRPr>
          </a:p>
          <a:p>
            <a:r>
              <a:rPr lang="en-US" altLang="zh-CN" sz="2800" b="1" dirty="0">
                <a:latin typeface="Arial" panose="020B0604020202020204" pitchFamily="34" charset="0"/>
              </a:rPr>
              <a:t>B</a:t>
            </a:r>
            <a:r>
              <a:rPr lang="zh-CN" altLang="en-US" sz="2800" b="1" dirty="0">
                <a:latin typeface="Arial" panose="020B0604020202020204" pitchFamily="34" charset="0"/>
              </a:rPr>
              <a:t>．使得</a:t>
            </a:r>
            <a:r>
              <a:rPr lang="zh-CN" altLang="en-US" sz="2800" b="1" dirty="0">
                <a:solidFill>
                  <a:srgbClr val="FF0000"/>
                </a:solidFill>
                <a:latin typeface="Arial" panose="020B0604020202020204" pitchFamily="34" charset="0"/>
              </a:rPr>
              <a:t>均田制</a:t>
            </a:r>
            <a:r>
              <a:rPr lang="zh-CN" altLang="en-US" sz="2800" b="1" dirty="0">
                <a:latin typeface="Arial" panose="020B0604020202020204" pitchFamily="34" charset="0"/>
              </a:rPr>
              <a:t>得到进一步推广</a:t>
            </a:r>
          </a:p>
          <a:p>
            <a:r>
              <a:rPr lang="en-US" altLang="zh-CN" sz="2800" b="1" dirty="0">
                <a:latin typeface="Arial" panose="020B0604020202020204" pitchFamily="34" charset="0"/>
              </a:rPr>
              <a:t>C</a:t>
            </a:r>
            <a:r>
              <a:rPr lang="zh-CN" altLang="en-US" sz="2800" b="1" dirty="0">
                <a:latin typeface="Arial" panose="020B0604020202020204" pitchFamily="34" charset="0"/>
              </a:rPr>
              <a:t>．使政府脱离了对门阀的依赖               </a:t>
            </a:r>
            <a:endParaRPr lang="en-US" altLang="zh-CN" sz="2800" b="1" dirty="0">
              <a:latin typeface="Arial" panose="020B0604020202020204" pitchFamily="34" charset="0"/>
            </a:endParaRPr>
          </a:p>
          <a:p>
            <a:r>
              <a:rPr lang="en-US" altLang="zh-CN" sz="2800" b="1" dirty="0">
                <a:latin typeface="Arial" panose="020B0604020202020204" pitchFamily="34" charset="0"/>
              </a:rPr>
              <a:t>D</a:t>
            </a:r>
            <a:r>
              <a:rPr lang="zh-CN" altLang="en-US" sz="2800" b="1" dirty="0">
                <a:latin typeface="Arial" panose="020B0604020202020204" pitchFamily="34" charset="0"/>
              </a:rPr>
              <a:t>．瓦解了士族门阀的经济力量</a:t>
            </a:r>
          </a:p>
          <a:p>
            <a:endParaRPr lang="en-US" altLang="zh-CN" dirty="0">
              <a:latin typeface="Arial" panose="020B0604020202020204" pitchFamily="34" charset="0"/>
            </a:endParaRPr>
          </a:p>
          <a:p>
            <a:endParaRPr lang="zh-CN" altLang="en-US" dirty="0">
              <a:latin typeface="Arial" panose="020B0604020202020204" pitchFamily="34" charset="0"/>
            </a:endParaRPr>
          </a:p>
        </p:txBody>
      </p:sp>
      <p:sp>
        <p:nvSpPr>
          <p:cNvPr id="149507" name="矩形 5"/>
          <p:cNvSpPr/>
          <p:nvPr/>
        </p:nvSpPr>
        <p:spPr>
          <a:xfrm>
            <a:off x="381000" y="471488"/>
            <a:ext cx="4649788" cy="519112"/>
          </a:xfrm>
          <a:prstGeom prst="rect">
            <a:avLst/>
          </a:prstGeom>
          <a:noFill/>
          <a:ln w="9525">
            <a:noFill/>
          </a:ln>
        </p:spPr>
        <p:txBody>
          <a:bodyPr wrap="none">
            <a:spAutoFit/>
          </a:bodyPr>
          <a:lstStyle/>
          <a:p>
            <a:r>
              <a:rPr lang="zh-CN" altLang="en-US" sz="2800" b="1" dirty="0">
                <a:latin typeface="黑体" panose="02010609060101010101" pitchFamily="49" charset="-122"/>
                <a:ea typeface="黑体" panose="02010609060101010101" pitchFamily="49" charset="-122"/>
              </a:rPr>
              <a:t>（</a:t>
            </a:r>
            <a:r>
              <a:rPr lang="en-US" altLang="zh-CN" sz="2800" b="1" dirty="0">
                <a:latin typeface="黑体" panose="02010609060101010101" pitchFamily="49" charset="-122"/>
                <a:ea typeface="黑体" panose="02010609060101010101" pitchFamily="49" charset="-122"/>
              </a:rPr>
              <a:t>2</a:t>
            </a:r>
            <a:r>
              <a:rPr lang="zh-CN" altLang="en-US" sz="2800" b="1" dirty="0">
                <a:latin typeface="黑体" panose="02010609060101010101" pitchFamily="49" charset="-122"/>
                <a:ea typeface="黑体" panose="02010609060101010101" pitchFamily="49" charset="-122"/>
              </a:rPr>
              <a:t>）典型历史地图引入课中</a:t>
            </a:r>
            <a:endParaRPr lang="en-US" altLang="zh-CN" sz="2800" b="1" dirty="0">
              <a:latin typeface="黑体" panose="02010609060101010101" pitchFamily="49" charset="-122"/>
              <a:ea typeface="黑体" panose="02010609060101010101" pitchFamily="49" charset="-122"/>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333"/>
          <p:cNvPicPr>
            <a:picLocks noChangeAspect="1" noChangeArrowheads="1"/>
          </p:cNvPicPr>
          <p:nvPr/>
        </p:nvPicPr>
        <p:blipFill>
          <a:blip r:embed="rId2"/>
          <a:srcRect/>
          <a:stretch>
            <a:fillRect/>
          </a:stretch>
        </p:blipFill>
        <p:spPr bwMode="auto">
          <a:xfrm>
            <a:off x="0" y="0"/>
            <a:ext cx="9004300" cy="71008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东晋十六国形势图"/>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矩形 1"/>
          <p:cNvSpPr/>
          <p:nvPr/>
        </p:nvSpPr>
        <p:spPr>
          <a:xfrm>
            <a:off x="3733800" y="768350"/>
            <a:ext cx="5181600" cy="5632450"/>
          </a:xfrm>
          <a:prstGeom prst="rect">
            <a:avLst/>
          </a:prstGeom>
          <a:noFill/>
          <a:ln w="9525">
            <a:noFill/>
          </a:ln>
        </p:spPr>
        <p:txBody>
          <a:bodyPr>
            <a:spAutoFit/>
          </a:bodyPr>
          <a:lstStyle/>
          <a:p>
            <a:r>
              <a:rPr lang="zh-CN" altLang="en-US" sz="2400" b="1" dirty="0">
                <a:latin typeface="楷体" panose="02010609060101010101" pitchFamily="49" charset="-122"/>
                <a:ea typeface="楷体" panose="02010609060101010101" pitchFamily="49" charset="-122"/>
              </a:rPr>
              <a:t>    七国之乱是发生在西汉景帝时期的一次诸侯国叛乱。汉景帝即位后，御史大夫晁错提议削弱诸侯王势力、加强中央集权。景帝三年（前</a:t>
            </a:r>
            <a:r>
              <a:rPr lang="en-US" altLang="zh-CN" sz="2400" b="1" dirty="0">
                <a:latin typeface="楷体" panose="02010609060101010101" pitchFamily="49" charset="-122"/>
                <a:ea typeface="楷体" panose="02010609060101010101" pitchFamily="49" charset="-122"/>
              </a:rPr>
              <a:t>154</a:t>
            </a:r>
            <a:r>
              <a:rPr lang="zh-CN" altLang="en-US" sz="2400" b="1" dirty="0">
                <a:latin typeface="楷体" panose="02010609060101010101" pitchFamily="49" charset="-122"/>
                <a:ea typeface="楷体" panose="02010609060101010101" pitchFamily="49" charset="-122"/>
              </a:rPr>
              <a:t>），汉景帝采用晁错的</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削藩策</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先后下诏削夺楚、赵等诸侯国的封地。这时吴王刘濞就联合楚王刘戊、赵王刘遂、济南王刘辟光、淄川王刘贤、胶西王刘昂、胶东王刘雄渠等刘姓宗室诸侯王，以“清君侧”为名发动叛乱。由于梁国的坚守和汉将周亚夫所率汉军的进击，叛乱在三个月内被平定。</a:t>
            </a:r>
          </a:p>
          <a:p>
            <a:r>
              <a:rPr lang="zh-CN" altLang="en-US" sz="2400" b="1" dirty="0">
                <a:latin typeface="楷体" panose="02010609060101010101" pitchFamily="49" charset="-122"/>
                <a:ea typeface="楷体" panose="02010609060101010101" pitchFamily="49" charset="-122"/>
              </a:rPr>
              <a:t>    七国之乱是地方割据势力与中央专制皇权之间矛盾的爆发。</a:t>
            </a:r>
            <a:r>
              <a:rPr lang="zh-CN" altLang="en-US" sz="2400" b="1" dirty="0">
                <a:solidFill>
                  <a:srgbClr val="0000FF"/>
                </a:solidFill>
                <a:latin typeface="楷体" panose="02010609060101010101" pitchFamily="49" charset="-122"/>
                <a:ea typeface="楷体" panose="02010609060101010101" pitchFamily="49" charset="-122"/>
              </a:rPr>
              <a:t>七国之乱的平定，中央集权得到巩固和加强</a:t>
            </a:r>
            <a:r>
              <a:rPr lang="zh-CN" altLang="en-US" sz="2400" b="1" dirty="0">
                <a:solidFill>
                  <a:srgbClr val="0000FF"/>
                </a:solidFill>
                <a:latin typeface="Arial" panose="020B0604020202020204" pitchFamily="34" charset="0"/>
              </a:rPr>
              <a:t>。</a:t>
            </a:r>
          </a:p>
        </p:txBody>
      </p:sp>
      <p:pic>
        <p:nvPicPr>
          <p:cNvPr id="154627" name="Picture 2" descr="D:\Users\lszqx\Desktop\242dd42a2834349b8c75e58cceea15ce36d3be4c.jpg"/>
          <p:cNvPicPr>
            <a:picLocks noChangeAspect="1"/>
          </p:cNvPicPr>
          <p:nvPr/>
        </p:nvPicPr>
        <p:blipFill>
          <a:blip r:embed="rId2"/>
          <a:stretch>
            <a:fillRect/>
          </a:stretch>
        </p:blipFill>
        <p:spPr>
          <a:xfrm>
            <a:off x="76200" y="1219200"/>
            <a:ext cx="3505200" cy="5105400"/>
          </a:xfrm>
          <a:prstGeom prst="rect">
            <a:avLst/>
          </a:prstGeom>
          <a:noFill/>
          <a:ln w="9525">
            <a:noFill/>
          </a:ln>
        </p:spPr>
      </p:pic>
      <p:sp>
        <p:nvSpPr>
          <p:cNvPr id="154628" name="矩形 5"/>
          <p:cNvSpPr/>
          <p:nvPr/>
        </p:nvSpPr>
        <p:spPr>
          <a:xfrm>
            <a:off x="-152400" y="14288"/>
            <a:ext cx="4649788" cy="519112"/>
          </a:xfrm>
          <a:prstGeom prst="rect">
            <a:avLst/>
          </a:prstGeom>
          <a:noFill/>
          <a:ln w="9525">
            <a:noFill/>
          </a:ln>
        </p:spPr>
        <p:txBody>
          <a:bodyPr wrap="none">
            <a:spAutoFit/>
          </a:bodyPr>
          <a:lstStyle/>
          <a:p>
            <a:r>
              <a:rPr lang="zh-CN" altLang="en-US" sz="2800" b="1" dirty="0">
                <a:latin typeface="黑体" panose="02010609060101010101" pitchFamily="49" charset="-122"/>
                <a:ea typeface="黑体" panose="02010609060101010101" pitchFamily="49" charset="-122"/>
              </a:rPr>
              <a:t>（</a:t>
            </a:r>
            <a:r>
              <a:rPr lang="en-US" altLang="zh-CN" sz="2800" b="1" dirty="0">
                <a:latin typeface="黑体" panose="02010609060101010101" pitchFamily="49" charset="-122"/>
                <a:ea typeface="黑体" panose="02010609060101010101" pitchFamily="49" charset="-122"/>
              </a:rPr>
              <a:t>3</a:t>
            </a:r>
            <a:r>
              <a:rPr lang="zh-CN" altLang="en-US" sz="2800" b="1" dirty="0">
                <a:latin typeface="黑体" panose="02010609060101010101" pitchFamily="49" charset="-122"/>
                <a:ea typeface="黑体" panose="02010609060101010101" pitchFamily="49" charset="-122"/>
              </a:rPr>
              <a:t>）典型历史事件详细介绍</a:t>
            </a:r>
            <a:endParaRPr lang="en-US" altLang="zh-CN" sz="2800" b="1" dirty="0">
              <a:latin typeface="黑体" panose="02010609060101010101" pitchFamily="49" charset="-122"/>
              <a:ea typeface="黑体" panose="02010609060101010101" pitchFamily="49" charset="-122"/>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矩形 3"/>
          <p:cNvSpPr/>
          <p:nvPr/>
        </p:nvSpPr>
        <p:spPr>
          <a:xfrm>
            <a:off x="533400" y="685800"/>
            <a:ext cx="7948613" cy="1006475"/>
          </a:xfrm>
          <a:prstGeom prst="rect">
            <a:avLst/>
          </a:prstGeom>
          <a:noFill/>
          <a:ln w="9525">
            <a:noFill/>
          </a:ln>
        </p:spPr>
        <p:txBody>
          <a:bodyPr>
            <a:spAutoFit/>
          </a:bodyPr>
          <a:lstStyle/>
          <a:p>
            <a:r>
              <a:rPr lang="zh-CN" altLang="en-US" sz="3200" b="1" dirty="0">
                <a:latin typeface="楷体" panose="02010609060101010101" pitchFamily="49" charset="-122"/>
                <a:ea typeface="楷体" panose="02010609060101010101" pitchFamily="49" charset="-122"/>
              </a:rPr>
              <a:t>考纲中新增加：</a:t>
            </a:r>
            <a:r>
              <a:rPr lang="zh-CN" altLang="en-US" sz="2800" b="1" dirty="0">
                <a:latin typeface="楷体" panose="02010609060101010101" pitchFamily="49" charset="-122"/>
                <a:ea typeface="楷体" panose="02010609060101010101" pitchFamily="49" charset="-122"/>
              </a:rPr>
              <a:t>“辨别历史事实与历史叙述；理解历史叙述与历史结论”。</a:t>
            </a:r>
          </a:p>
        </p:txBody>
      </p:sp>
      <p:sp>
        <p:nvSpPr>
          <p:cNvPr id="155651" name="矩形 6"/>
          <p:cNvSpPr/>
          <p:nvPr/>
        </p:nvSpPr>
        <p:spPr>
          <a:xfrm>
            <a:off x="457200" y="1916113"/>
            <a:ext cx="8104188" cy="4789487"/>
          </a:xfrm>
          <a:prstGeom prst="rect">
            <a:avLst/>
          </a:prstGeom>
          <a:noFill/>
          <a:ln w="9525">
            <a:noFill/>
          </a:ln>
        </p:spPr>
        <p:txBody>
          <a:bodyPr>
            <a:spAutoFit/>
          </a:bodyPr>
          <a:lstStyle/>
          <a:p>
            <a:r>
              <a:rPr lang="zh-CN" altLang="en-US" sz="2000" b="1" dirty="0">
                <a:latin typeface="Arial" panose="020B0604020202020204" pitchFamily="34" charset="0"/>
              </a:rPr>
              <a:t>  </a:t>
            </a:r>
            <a:r>
              <a:rPr lang="zh-CN" altLang="en-US" sz="2800" b="1" dirty="0">
                <a:latin typeface="Arial" panose="020B0604020202020204" pitchFamily="34" charset="0"/>
              </a:rPr>
              <a:t>（新课标全国</a:t>
            </a:r>
            <a:r>
              <a:rPr lang="en-US" altLang="zh-CN" sz="2800" b="1" dirty="0">
                <a:latin typeface="Arial" panose="020B0604020202020204" pitchFamily="34" charset="0"/>
              </a:rPr>
              <a:t>Ⅲ</a:t>
            </a:r>
            <a:r>
              <a:rPr lang="zh-CN" altLang="en-US" sz="2800" b="1" dirty="0">
                <a:latin typeface="Arial" panose="020B0604020202020204" pitchFamily="34" charset="0"/>
              </a:rPr>
              <a:t>卷   </a:t>
            </a:r>
            <a:r>
              <a:rPr lang="en-US" altLang="zh-CN" sz="2800" b="1" dirty="0">
                <a:latin typeface="Arial" panose="020B0604020202020204" pitchFamily="34" charset="0"/>
              </a:rPr>
              <a:t>27</a:t>
            </a:r>
            <a:r>
              <a:rPr lang="zh-CN" altLang="en-US" sz="2800" b="1" dirty="0">
                <a:latin typeface="Arial" panose="020B0604020202020204" pitchFamily="34" charset="0"/>
              </a:rPr>
              <a:t>题）“关于宋太祖驾崩前夜宋太宗（时为晋王）的活动，北宋时期有不同记载。</a:t>
            </a:r>
            <a:r>
              <a:rPr lang="en-US" altLang="zh-CN" sz="2800" b="1" dirty="0">
                <a:latin typeface="Arial" panose="020B0604020202020204" pitchFamily="34" charset="0"/>
              </a:rPr>
              <a:t>《</a:t>
            </a:r>
            <a:r>
              <a:rPr lang="zh-CN" altLang="en-US" sz="2800" b="1" dirty="0">
                <a:latin typeface="Arial" panose="020B0604020202020204" pitchFamily="34" charset="0"/>
              </a:rPr>
              <a:t>续湘山野录</a:t>
            </a:r>
            <a:r>
              <a:rPr lang="en-US" altLang="zh-CN" sz="2800" b="1" dirty="0">
                <a:latin typeface="Arial" panose="020B0604020202020204" pitchFamily="34" charset="0"/>
              </a:rPr>
              <a:t>》</a:t>
            </a:r>
            <a:r>
              <a:rPr lang="zh-CN" altLang="en-US" sz="2800" b="1" dirty="0">
                <a:latin typeface="Arial" panose="020B0604020202020204" pitchFamily="34" charset="0"/>
              </a:rPr>
              <a:t>记载，宋太宗当晚曾与其兄宋太祖在宫中饮酒，并宿于宫中；</a:t>
            </a:r>
            <a:r>
              <a:rPr lang="en-US" altLang="zh-CN" sz="2800" b="1" dirty="0">
                <a:latin typeface="Arial" panose="020B0604020202020204" pitchFamily="34" charset="0"/>
              </a:rPr>
              <a:t>《</a:t>
            </a:r>
            <a:r>
              <a:rPr lang="zh-CN" altLang="en-US" sz="2800" b="1" dirty="0">
                <a:latin typeface="Arial" panose="020B0604020202020204" pitchFamily="34" charset="0"/>
              </a:rPr>
              <a:t>涑水记闻</a:t>
            </a:r>
            <a:r>
              <a:rPr lang="en-US" altLang="zh-CN" sz="2800" b="1" dirty="0">
                <a:latin typeface="Arial" panose="020B0604020202020204" pitchFamily="34" charset="0"/>
              </a:rPr>
              <a:t>》</a:t>
            </a:r>
            <a:r>
              <a:rPr lang="zh-CN" altLang="en-US" sz="2800" b="1" dirty="0">
                <a:latin typeface="Arial" panose="020B0604020202020204" pitchFamily="34" charset="0"/>
              </a:rPr>
              <a:t>则称，那晚宋太宗并未进宫。”</a:t>
            </a:r>
            <a:endParaRPr lang="en-US" altLang="zh-CN" sz="2800" b="1" dirty="0">
              <a:latin typeface="Arial" panose="020B0604020202020204" pitchFamily="34" charset="0"/>
            </a:endParaRPr>
          </a:p>
          <a:p>
            <a:r>
              <a:rPr lang="en-US" altLang="zh-CN" sz="2800" b="1" dirty="0">
                <a:latin typeface="Arial" panose="020B0604020202020204" pitchFamily="34" charset="0"/>
              </a:rPr>
              <a:t>A</a:t>
            </a:r>
            <a:r>
              <a:rPr lang="zh-CN" altLang="en-US" sz="2800" b="1" dirty="0">
                <a:latin typeface="Arial" panose="020B0604020202020204" pitchFamily="34" charset="0"/>
              </a:rPr>
              <a:t>．历史事实都是通过历史叙述呈现</a:t>
            </a:r>
          </a:p>
          <a:p>
            <a:r>
              <a:rPr lang="en-US" altLang="zh-CN" sz="2800" b="1" dirty="0">
                <a:latin typeface="Arial" panose="020B0604020202020204" pitchFamily="34" charset="0"/>
              </a:rPr>
              <a:t>B</a:t>
            </a:r>
            <a:r>
              <a:rPr lang="zh-CN" altLang="en-US" sz="2800" b="1" dirty="0">
                <a:latin typeface="Arial" panose="020B0604020202020204" pitchFamily="34" charset="0"/>
              </a:rPr>
              <a:t>．同一历史事实会有不同历史记载</a:t>
            </a:r>
          </a:p>
          <a:p>
            <a:r>
              <a:rPr lang="en-US" altLang="zh-CN" sz="2800" b="1" dirty="0">
                <a:latin typeface="Arial" panose="020B0604020202020204" pitchFamily="34" charset="0"/>
              </a:rPr>
              <a:t>C</a:t>
            </a:r>
            <a:r>
              <a:rPr lang="zh-CN" altLang="en-US" sz="2800" b="1" dirty="0">
                <a:latin typeface="Arial" panose="020B0604020202020204" pitchFamily="34" charset="0"/>
              </a:rPr>
              <a:t>．历史叙述不能客观准确再现历史事实</a:t>
            </a:r>
          </a:p>
          <a:p>
            <a:r>
              <a:rPr lang="en-US" altLang="zh-CN" sz="2800" b="1" dirty="0">
                <a:latin typeface="Arial" panose="020B0604020202020204" pitchFamily="34" charset="0"/>
              </a:rPr>
              <a:t>D</a:t>
            </a:r>
            <a:r>
              <a:rPr lang="zh-CN" altLang="en-US" sz="2800" b="1" dirty="0">
                <a:latin typeface="Arial" panose="020B0604020202020204" pitchFamily="34" charset="0"/>
              </a:rPr>
              <a:t>．综合多种历史叙述即可确认历史事实</a:t>
            </a:r>
          </a:p>
          <a:p>
            <a:endParaRPr lang="en-US" altLang="zh-CN" sz="2800" b="1" dirty="0">
              <a:latin typeface="Arial" panose="020B0604020202020204" pitchFamily="34" charset="0"/>
            </a:endParaRPr>
          </a:p>
          <a:p>
            <a:r>
              <a:rPr lang="en-US" altLang="zh-CN" sz="2000" b="1" dirty="0">
                <a:latin typeface="Arial" panose="020B0604020202020204" pitchFamily="34" charset="0"/>
              </a:rPr>
              <a:t>                                         </a:t>
            </a:r>
            <a:r>
              <a:rPr lang="zh-CN" altLang="en-US" sz="2800" b="1" dirty="0">
                <a:solidFill>
                  <a:srgbClr val="FF0000"/>
                </a:solidFill>
                <a:latin typeface="Arial" panose="020B0604020202020204" pitchFamily="34" charset="0"/>
              </a:rPr>
              <a:t>宋朝著名悬案：斧声烛影事件</a:t>
            </a:r>
          </a:p>
        </p:txBody>
      </p:sp>
      <p:sp>
        <p:nvSpPr>
          <p:cNvPr id="155652" name="矩形 5"/>
          <p:cNvSpPr/>
          <p:nvPr/>
        </p:nvSpPr>
        <p:spPr>
          <a:xfrm>
            <a:off x="152400" y="0"/>
            <a:ext cx="4649788" cy="519113"/>
          </a:xfrm>
          <a:prstGeom prst="rect">
            <a:avLst/>
          </a:prstGeom>
          <a:noFill/>
          <a:ln w="9525">
            <a:noFill/>
          </a:ln>
        </p:spPr>
        <p:txBody>
          <a:bodyPr wrap="none">
            <a:spAutoFit/>
          </a:bodyPr>
          <a:lstStyle/>
          <a:p>
            <a:r>
              <a:rPr lang="zh-CN" altLang="en-US" sz="2800" b="1" dirty="0">
                <a:latin typeface="黑体" panose="02010609060101010101" pitchFamily="49" charset="-122"/>
                <a:ea typeface="黑体" panose="02010609060101010101" pitchFamily="49" charset="-122"/>
              </a:rPr>
              <a:t>（</a:t>
            </a:r>
            <a:r>
              <a:rPr lang="en-US" altLang="zh-CN" sz="2800" b="1" dirty="0">
                <a:latin typeface="黑体" panose="02010609060101010101" pitchFamily="49" charset="-122"/>
                <a:ea typeface="黑体" panose="02010609060101010101" pitchFamily="49" charset="-122"/>
              </a:rPr>
              <a:t>3</a:t>
            </a:r>
            <a:r>
              <a:rPr lang="zh-CN" altLang="en-US" sz="2800" b="1" dirty="0">
                <a:latin typeface="黑体" panose="02010609060101010101" pitchFamily="49" charset="-122"/>
                <a:ea typeface="黑体" panose="02010609060101010101" pitchFamily="49" charset="-122"/>
              </a:rPr>
              <a:t>）典型历史事件详细介绍</a:t>
            </a:r>
            <a:endParaRPr lang="en-US" altLang="zh-CN" sz="2800" b="1" dirty="0">
              <a:latin typeface="黑体" panose="02010609060101010101" pitchFamily="49" charset="-122"/>
              <a:ea typeface="黑体" panose="02010609060101010101" pitchFamily="49" charset="-122"/>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矩形 174084"/>
          <p:cNvSpPr/>
          <p:nvPr/>
        </p:nvSpPr>
        <p:spPr>
          <a:xfrm>
            <a:off x="304800" y="990600"/>
            <a:ext cx="8305800" cy="5448300"/>
          </a:xfrm>
          <a:prstGeom prst="rect">
            <a:avLst/>
          </a:prstGeom>
          <a:noFill/>
          <a:ln w="9525">
            <a:noFill/>
          </a:ln>
        </p:spPr>
        <p:txBody>
          <a:bodyPr>
            <a:spAutoFit/>
          </a:bodyPr>
          <a:lstStyle/>
          <a:p>
            <a:pPr>
              <a:spcBef>
                <a:spcPct val="50000"/>
              </a:spcBef>
            </a:pPr>
            <a:r>
              <a:rPr lang="zh-CN" altLang="en-US" sz="2800" b="1" dirty="0">
                <a:latin typeface="华文楷体" pitchFamily="2" charset="-122"/>
                <a:ea typeface="华文楷体" pitchFamily="2" charset="-122"/>
              </a:rPr>
              <a:t>     </a:t>
            </a:r>
            <a:r>
              <a:rPr lang="zh-CN" altLang="en-US" sz="2400" b="1" dirty="0">
                <a:latin typeface="华文楷体" pitchFamily="2" charset="-122"/>
                <a:ea typeface="华文楷体" pitchFamily="2" charset="-122"/>
              </a:rPr>
              <a:t>根据记载，开宝九年</a:t>
            </a:r>
            <a:r>
              <a:rPr lang="en-US" altLang="zh-CN" sz="2400" b="1" dirty="0">
                <a:latin typeface="华文楷体" pitchFamily="2" charset="-122"/>
                <a:ea typeface="华文楷体" pitchFamily="2" charset="-122"/>
              </a:rPr>
              <a:t>(976</a:t>
            </a:r>
            <a:r>
              <a:rPr lang="zh-CN" altLang="en-US" sz="2400" b="1" dirty="0">
                <a:latin typeface="华文楷体" pitchFamily="2" charset="-122"/>
                <a:ea typeface="华文楷体" pitchFamily="2" charset="-122"/>
              </a:rPr>
              <a:t>年</a:t>
            </a:r>
            <a:r>
              <a:rPr lang="en-US" altLang="zh-CN" sz="2400" b="1" dirty="0">
                <a:latin typeface="华文楷体" pitchFamily="2" charset="-122"/>
                <a:ea typeface="华文楷体" pitchFamily="2" charset="-122"/>
              </a:rPr>
              <a:t>)</a:t>
            </a:r>
            <a:r>
              <a:rPr lang="zh-CN" altLang="en-US" sz="2400" b="1" dirty="0">
                <a:latin typeface="华文楷体" pitchFamily="2" charset="-122"/>
                <a:ea typeface="华文楷体" pitchFamily="2" charset="-122"/>
              </a:rPr>
              <a:t>十月十九日夜，宋太祖赵匡胤与时为晋王的赵光义于一室中独处，由于屏退左右侍从，无人知晓两人谈论的具体内容，只能远远望见烛影下两人对话状，听见太祖赵匡胤以斧敲地击出重声，并一边说：“好做，好做！”。对话结束后，赵光义离开此殿，太祖于万岁殿暴毙，之后太宗迅速即位，是为太宗。</a:t>
            </a:r>
          </a:p>
          <a:p>
            <a:pPr>
              <a:spcBef>
                <a:spcPct val="50000"/>
              </a:spcBef>
            </a:pPr>
            <a:r>
              <a:rPr lang="zh-CN" altLang="en-US" sz="2400" b="1" dirty="0">
                <a:latin typeface="华文楷体" pitchFamily="2" charset="-122"/>
                <a:ea typeface="华文楷体" pitchFamily="2" charset="-122"/>
              </a:rPr>
              <a:t>         关于太祖突然死去，兄弟即位的过程，存在诸多疑问。包括太祖当时是否已经病重？太祖召太宗进宫是为嘱托后事还是纯粹雪夜喝酒叙情？斧声烛影事后，太宗是被太祖留在皇宫住宿还是回到了自己的王府？到底是太宗重病宋后召王继恩宣秦王德芳进宫而继恩找来晋王赵光义还是太宗死后宋后想找秦王德芳？赵光义是手持传位圣旨于太祖灵柩前直接名正言顺即位的还是提前预谋给太祖下毒预谋篡位？这一系列的猜测都待证实。</a:t>
            </a:r>
          </a:p>
        </p:txBody>
      </p:sp>
      <p:sp>
        <p:nvSpPr>
          <p:cNvPr id="156675" name="矩形 5"/>
          <p:cNvSpPr/>
          <p:nvPr/>
        </p:nvSpPr>
        <p:spPr>
          <a:xfrm>
            <a:off x="381000" y="242888"/>
            <a:ext cx="4649788" cy="519112"/>
          </a:xfrm>
          <a:prstGeom prst="rect">
            <a:avLst/>
          </a:prstGeom>
          <a:noFill/>
          <a:ln w="9525">
            <a:noFill/>
          </a:ln>
        </p:spPr>
        <p:txBody>
          <a:bodyPr wrap="none">
            <a:spAutoFit/>
          </a:bodyPr>
          <a:lstStyle/>
          <a:p>
            <a:r>
              <a:rPr lang="zh-CN" altLang="en-US" sz="2800" b="1" dirty="0">
                <a:latin typeface="黑体" panose="02010609060101010101" pitchFamily="49" charset="-122"/>
                <a:ea typeface="黑体" panose="02010609060101010101" pitchFamily="49" charset="-122"/>
              </a:rPr>
              <a:t>（</a:t>
            </a:r>
            <a:r>
              <a:rPr lang="en-US" altLang="zh-CN" sz="2800" b="1" dirty="0">
                <a:latin typeface="黑体" panose="02010609060101010101" pitchFamily="49" charset="-122"/>
                <a:ea typeface="黑体" panose="02010609060101010101" pitchFamily="49" charset="-122"/>
              </a:rPr>
              <a:t>3</a:t>
            </a:r>
            <a:r>
              <a:rPr lang="zh-CN" altLang="en-US" sz="2800" b="1" dirty="0">
                <a:latin typeface="黑体" panose="02010609060101010101" pitchFamily="49" charset="-122"/>
                <a:ea typeface="黑体" panose="02010609060101010101" pitchFamily="49" charset="-122"/>
              </a:rPr>
              <a:t>）典型历史事件详细介绍</a:t>
            </a:r>
            <a:endParaRPr lang="en-US" altLang="zh-CN" sz="2800" b="1" dirty="0">
              <a:latin typeface="黑体" panose="02010609060101010101" pitchFamily="49" charset="-122"/>
              <a:ea typeface="黑体" panose="02010609060101010101" pitchFamily="49" charset="-122"/>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8" name="图片 189443" descr="t0140eb9de4fb6fb268"/>
          <p:cNvPicPr>
            <a:picLocks noChangeAspect="1"/>
          </p:cNvPicPr>
          <p:nvPr/>
        </p:nvPicPr>
        <p:blipFill>
          <a:blip r:embed="rId2"/>
          <a:stretch>
            <a:fillRect/>
          </a:stretch>
        </p:blipFill>
        <p:spPr>
          <a:xfrm>
            <a:off x="152400" y="990600"/>
            <a:ext cx="4038600" cy="5486400"/>
          </a:xfrm>
          <a:prstGeom prst="rect">
            <a:avLst/>
          </a:prstGeom>
          <a:noFill/>
          <a:ln w="9525">
            <a:noFill/>
          </a:ln>
        </p:spPr>
      </p:pic>
      <p:sp>
        <p:nvSpPr>
          <p:cNvPr id="157699" name="矩形 5"/>
          <p:cNvSpPr/>
          <p:nvPr/>
        </p:nvSpPr>
        <p:spPr>
          <a:xfrm>
            <a:off x="457200" y="152400"/>
            <a:ext cx="4649788" cy="519113"/>
          </a:xfrm>
          <a:prstGeom prst="rect">
            <a:avLst/>
          </a:prstGeom>
          <a:noFill/>
          <a:ln w="9525">
            <a:noFill/>
          </a:ln>
        </p:spPr>
        <p:txBody>
          <a:bodyPr wrap="none">
            <a:spAutoFit/>
          </a:bodyPr>
          <a:lstStyle/>
          <a:p>
            <a:r>
              <a:rPr lang="zh-CN" altLang="en-US" sz="2800" b="1" dirty="0">
                <a:latin typeface="黑体" panose="02010609060101010101" pitchFamily="49" charset="-122"/>
                <a:ea typeface="黑体" panose="02010609060101010101" pitchFamily="49" charset="-122"/>
              </a:rPr>
              <a:t>（</a:t>
            </a:r>
            <a:r>
              <a:rPr lang="en-US" altLang="zh-CN" sz="2800" b="1" dirty="0">
                <a:latin typeface="黑体" panose="02010609060101010101" pitchFamily="49" charset="-122"/>
                <a:ea typeface="黑体" panose="02010609060101010101" pitchFamily="49" charset="-122"/>
              </a:rPr>
              <a:t>3</a:t>
            </a:r>
            <a:r>
              <a:rPr lang="zh-CN" altLang="en-US" sz="2800" b="1" dirty="0">
                <a:latin typeface="黑体" panose="02010609060101010101" pitchFamily="49" charset="-122"/>
                <a:ea typeface="黑体" panose="02010609060101010101" pitchFamily="49" charset="-122"/>
              </a:rPr>
              <a:t>）典型历史事件详细介绍</a:t>
            </a:r>
            <a:endParaRPr lang="en-US" altLang="zh-CN" sz="2800" b="1" dirty="0">
              <a:latin typeface="黑体" panose="02010609060101010101" pitchFamily="49" charset="-122"/>
              <a:ea typeface="黑体" panose="02010609060101010101" pitchFamily="49" charset="-122"/>
            </a:endParaRPr>
          </a:p>
        </p:txBody>
      </p:sp>
      <p:sp>
        <p:nvSpPr>
          <p:cNvPr id="157700" name="矩形 189446"/>
          <p:cNvSpPr/>
          <p:nvPr/>
        </p:nvSpPr>
        <p:spPr>
          <a:xfrm>
            <a:off x="4495800" y="1673225"/>
            <a:ext cx="4267200" cy="3508375"/>
          </a:xfrm>
          <a:prstGeom prst="rect">
            <a:avLst/>
          </a:prstGeom>
          <a:noFill/>
          <a:ln w="9525">
            <a:noFill/>
          </a:ln>
        </p:spPr>
        <p:txBody>
          <a:bodyPr>
            <a:spAutoFit/>
          </a:bodyPr>
          <a:lstStyle/>
          <a:p>
            <a:r>
              <a:rPr lang="zh-CN" altLang="en-US" sz="2800" b="1" dirty="0">
                <a:latin typeface="华文楷体" pitchFamily="2" charset="-122"/>
                <a:ea typeface="华文楷体" pitchFamily="2" charset="-122"/>
              </a:rPr>
              <a:t>玄武门之变是唐高祖武德九年六月初四</a:t>
            </a:r>
            <a:r>
              <a:rPr lang="en-US" altLang="zh-CN" sz="2800" b="1" dirty="0">
                <a:latin typeface="华文楷体" pitchFamily="2" charset="-122"/>
                <a:ea typeface="华文楷体" pitchFamily="2" charset="-122"/>
              </a:rPr>
              <a:t>(</a:t>
            </a:r>
            <a:r>
              <a:rPr lang="zh-CN" altLang="en-US" sz="2800" b="1" dirty="0">
                <a:latin typeface="华文楷体" pitchFamily="2" charset="-122"/>
                <a:ea typeface="华文楷体" pitchFamily="2" charset="-122"/>
              </a:rPr>
              <a:t>公元</a:t>
            </a:r>
            <a:r>
              <a:rPr lang="en-US" altLang="zh-CN" sz="2800" b="1" dirty="0">
                <a:latin typeface="华文楷体" pitchFamily="2" charset="-122"/>
                <a:ea typeface="华文楷体" pitchFamily="2" charset="-122"/>
              </a:rPr>
              <a:t>626</a:t>
            </a:r>
            <a:r>
              <a:rPr lang="zh-CN" altLang="en-US" sz="2800" b="1" dirty="0">
                <a:latin typeface="华文楷体" pitchFamily="2" charset="-122"/>
                <a:ea typeface="华文楷体" pitchFamily="2" charset="-122"/>
              </a:rPr>
              <a:t>年</a:t>
            </a:r>
            <a:r>
              <a:rPr lang="en-US" altLang="zh-CN" sz="2800" b="1" dirty="0">
                <a:latin typeface="华文楷体" pitchFamily="2" charset="-122"/>
                <a:ea typeface="华文楷体" pitchFamily="2" charset="-122"/>
              </a:rPr>
              <a:t>7</a:t>
            </a:r>
            <a:r>
              <a:rPr lang="zh-CN" altLang="en-US" sz="2800" b="1" dirty="0">
                <a:latin typeface="华文楷体" pitchFamily="2" charset="-122"/>
                <a:ea typeface="华文楷体" pitchFamily="2" charset="-122"/>
              </a:rPr>
              <a:t>月</a:t>
            </a:r>
            <a:r>
              <a:rPr lang="en-US" altLang="zh-CN" sz="2800" b="1" dirty="0">
                <a:latin typeface="华文楷体" pitchFamily="2" charset="-122"/>
                <a:ea typeface="华文楷体" pitchFamily="2" charset="-122"/>
              </a:rPr>
              <a:t>2</a:t>
            </a:r>
            <a:r>
              <a:rPr lang="zh-CN" altLang="en-US" sz="2800" b="1" dirty="0">
                <a:latin typeface="华文楷体" pitchFamily="2" charset="-122"/>
                <a:ea typeface="华文楷体" pitchFamily="2" charset="-122"/>
              </a:rPr>
              <a:t>日</a:t>
            </a:r>
            <a:r>
              <a:rPr lang="en-US" altLang="zh-CN" sz="2800" b="1" dirty="0">
                <a:latin typeface="华文楷体" pitchFamily="2" charset="-122"/>
                <a:ea typeface="华文楷体" pitchFamily="2" charset="-122"/>
              </a:rPr>
              <a:t>)</a:t>
            </a:r>
            <a:r>
              <a:rPr lang="zh-CN" altLang="en-US" sz="2800" b="1" dirty="0">
                <a:latin typeface="华文楷体" pitchFamily="2" charset="-122"/>
                <a:ea typeface="华文楷体" pitchFamily="2" charset="-122"/>
              </a:rPr>
              <a:t>由当时的天策上将、唐高祖李渊的次子秦王李世民在唐王朝的首都长安城</a:t>
            </a:r>
            <a:r>
              <a:rPr lang="en-US" altLang="zh-CN" sz="2800" b="1" dirty="0">
                <a:latin typeface="华文楷体" pitchFamily="2" charset="-122"/>
                <a:ea typeface="华文楷体" pitchFamily="2" charset="-122"/>
              </a:rPr>
              <a:t>(</a:t>
            </a:r>
            <a:r>
              <a:rPr lang="zh-CN" altLang="en-US" sz="2800" b="1" dirty="0">
                <a:latin typeface="华文楷体" pitchFamily="2" charset="-122"/>
                <a:ea typeface="华文楷体" pitchFamily="2" charset="-122"/>
              </a:rPr>
              <a:t>今陕西省西安市</a:t>
            </a:r>
            <a:r>
              <a:rPr lang="en-US" altLang="zh-CN" sz="2800" b="1" dirty="0">
                <a:latin typeface="华文楷体" pitchFamily="2" charset="-122"/>
                <a:ea typeface="华文楷体" pitchFamily="2" charset="-122"/>
              </a:rPr>
              <a:t>)</a:t>
            </a:r>
            <a:r>
              <a:rPr lang="zh-CN" altLang="en-US" sz="2800" b="1" dirty="0">
                <a:latin typeface="华文楷体" pitchFamily="2" charset="-122"/>
                <a:ea typeface="华文楷体" pitchFamily="2" charset="-122"/>
              </a:rPr>
              <a:t>大内皇宫的北宫门</a:t>
            </a:r>
            <a:r>
              <a:rPr lang="en-US" altLang="zh-CN" sz="2800" b="1" dirty="0">
                <a:latin typeface="华文楷体" pitchFamily="2" charset="-122"/>
                <a:ea typeface="华文楷体" pitchFamily="2" charset="-122"/>
              </a:rPr>
              <a:t>--</a:t>
            </a:r>
            <a:r>
              <a:rPr lang="zh-CN" altLang="en-US" sz="2800" b="1" dirty="0">
                <a:latin typeface="华文楷体" pitchFamily="2" charset="-122"/>
                <a:ea typeface="华文楷体" pitchFamily="2" charset="-122"/>
              </a:rPr>
              <a:t>玄武门附近发动的一次流血政变。</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文本框 157"/>
          <p:cNvSpPr txBox="1"/>
          <p:nvPr/>
        </p:nvSpPr>
        <p:spPr>
          <a:xfrm>
            <a:off x="4192588" y="904875"/>
            <a:ext cx="1008062" cy="584200"/>
          </a:xfrm>
          <a:prstGeom prst="rect">
            <a:avLst/>
          </a:prstGeom>
          <a:noFill/>
          <a:ln w="9525">
            <a:noFill/>
          </a:ln>
        </p:spPr>
        <p:txBody>
          <a:bodyPr wrap="none">
            <a:spAutoFit/>
          </a:bodyPr>
          <a:lstStyle/>
          <a:p>
            <a:r>
              <a:rPr lang="zh-CN" altLang="en-US" sz="3200" b="1" dirty="0">
                <a:solidFill>
                  <a:schemeClr val="bg1"/>
                </a:solidFill>
                <a:latin typeface="Arial" panose="020B0604020202020204" pitchFamily="34" charset="0"/>
                <a:sym typeface="+mn-lt"/>
              </a:rPr>
              <a:t>目录</a:t>
            </a:r>
          </a:p>
        </p:txBody>
      </p:sp>
      <p:pic>
        <p:nvPicPr>
          <p:cNvPr id="158723" name="组合 289"/>
          <p:cNvPicPr>
            <a:picLocks noChangeAspect="1"/>
          </p:cNvPicPr>
          <p:nvPr/>
        </p:nvPicPr>
        <p:blipFill>
          <a:blip r:embed="rId2"/>
          <a:stretch>
            <a:fillRect/>
          </a:stretch>
        </p:blipFill>
        <p:spPr>
          <a:xfrm>
            <a:off x="1136650" y="503238"/>
            <a:ext cx="5873750" cy="1249362"/>
          </a:xfrm>
          <a:prstGeom prst="rect">
            <a:avLst/>
          </a:prstGeom>
          <a:solidFill>
            <a:srgbClr val="92CDD2"/>
          </a:solidFill>
          <a:ln w="9525">
            <a:noFill/>
          </a:ln>
        </p:spPr>
      </p:pic>
      <p:sp>
        <p:nvSpPr>
          <p:cNvPr id="158724" name="Oval 65"/>
          <p:cNvSpPr/>
          <p:nvPr/>
        </p:nvSpPr>
        <p:spPr>
          <a:xfrm rot="-10800000" flipV="1">
            <a:off x="842963" y="4492625"/>
            <a:ext cx="1741487" cy="488950"/>
          </a:xfrm>
          <a:prstGeom prst="ellipse">
            <a:avLst/>
          </a:prstGeom>
          <a:gradFill rotWithShape="1">
            <a:gsLst>
              <a:gs pos="0">
                <a:srgbClr val="A6A6A6">
                  <a:alpha val="48996"/>
                </a:srgbClr>
              </a:gs>
              <a:gs pos="100000">
                <a:srgbClr val="EEECE1">
                  <a:alpha val="0"/>
                </a:srgbClr>
              </a:gs>
            </a:gsLst>
            <a:path path="shape">
              <a:fillToRect l="50000" t="50000" r="50000" b="50000"/>
            </a:path>
            <a:tileRect/>
          </a:gradFill>
          <a:ln w="9525">
            <a:noFill/>
          </a:ln>
        </p:spPr>
        <p:txBody>
          <a:bodyPr wrap="none" anchor="ctr"/>
          <a:lstStyle/>
          <a:p>
            <a:endParaRPr lang="zh-CN" altLang="en-US" sz="1200" dirty="0">
              <a:solidFill>
                <a:srgbClr val="000000"/>
              </a:solidFill>
              <a:latin typeface="Arial" panose="020B0604020202020204" pitchFamily="34" charset="0"/>
              <a:sym typeface="+mn-lt"/>
            </a:endParaRPr>
          </a:p>
        </p:txBody>
      </p:sp>
      <p:sp>
        <p:nvSpPr>
          <p:cNvPr id="6150" name="椭圆 58"/>
          <p:cNvSpPr/>
          <p:nvPr/>
        </p:nvSpPr>
        <p:spPr>
          <a:xfrm>
            <a:off x="228600" y="3352800"/>
            <a:ext cx="2057400" cy="2170113"/>
          </a:xfrm>
          <a:custGeom>
            <a:avLst/>
            <a:gdLst/>
            <a:ahLst/>
            <a:cxnLst>
              <a:cxn ang="0">
                <a:pos x="1085057" y="202111"/>
              </a:cxn>
              <a:cxn ang="0">
                <a:pos x="202111" y="1085057"/>
              </a:cxn>
              <a:cxn ang="0">
                <a:pos x="1085057" y="1968003"/>
              </a:cxn>
              <a:cxn ang="0">
                <a:pos x="1968002" y="1085057"/>
              </a:cxn>
              <a:cxn ang="0">
                <a:pos x="1085057" y="202111"/>
              </a:cxn>
              <a:cxn ang="0">
                <a:pos x="1085057" y="0"/>
              </a:cxn>
              <a:cxn ang="0">
                <a:pos x="2170113" y="1085057"/>
              </a:cxn>
              <a:cxn ang="0">
                <a:pos x="1085057" y="2170113"/>
              </a:cxn>
              <a:cxn ang="0">
                <a:pos x="0" y="1085057"/>
              </a:cxn>
              <a:cxn ang="0">
                <a:pos x="1085057" y="0"/>
              </a:cxn>
            </a:cxnLst>
            <a:rect l="0" t="0" r="0" b="0"/>
            <a:pathLst>
              <a:path w="3444416" h="3444416">
                <a:moveTo>
                  <a:pt x="1722208" y="320792"/>
                </a:moveTo>
                <a:cubicBezTo>
                  <a:pt x="948227" y="320792"/>
                  <a:pt x="320791" y="948228"/>
                  <a:pt x="320791" y="1722209"/>
                </a:cubicBezTo>
                <a:cubicBezTo>
                  <a:pt x="320791" y="2496190"/>
                  <a:pt x="948227" y="3123626"/>
                  <a:pt x="1722208" y="3123626"/>
                </a:cubicBezTo>
                <a:cubicBezTo>
                  <a:pt x="2496189" y="3123626"/>
                  <a:pt x="3123625" y="2496190"/>
                  <a:pt x="3123625" y="1722209"/>
                </a:cubicBezTo>
                <a:cubicBezTo>
                  <a:pt x="3123625" y="948228"/>
                  <a:pt x="2496189" y="320792"/>
                  <a:pt x="1722208" y="320792"/>
                </a:cubicBezTo>
                <a:close/>
                <a:moveTo>
                  <a:pt x="1722208" y="0"/>
                </a:moveTo>
                <a:cubicBezTo>
                  <a:pt x="2673357" y="0"/>
                  <a:pt x="3444416" y="771059"/>
                  <a:pt x="3444416" y="1722208"/>
                </a:cubicBezTo>
                <a:cubicBezTo>
                  <a:pt x="3444416" y="2673357"/>
                  <a:pt x="2673357" y="3444416"/>
                  <a:pt x="1722208" y="3444416"/>
                </a:cubicBezTo>
                <a:cubicBezTo>
                  <a:pt x="771059" y="3444416"/>
                  <a:pt x="0" y="2673357"/>
                  <a:pt x="0" y="1722208"/>
                </a:cubicBezTo>
                <a:cubicBezTo>
                  <a:pt x="0" y="771059"/>
                  <a:pt x="771059" y="0"/>
                  <a:pt x="1722208" y="0"/>
                </a:cubicBezTo>
                <a:close/>
              </a:path>
            </a:pathLst>
          </a:custGeom>
          <a:solidFill>
            <a:schemeClr val="accent5">
              <a:lumMod val="60000"/>
              <a:lumOff val="40000"/>
              <a:alpha val="92940"/>
            </a:schemeClr>
          </a:solidFill>
          <a:ln w="9525">
            <a:noFill/>
          </a:ln>
          <a:effectLst>
            <a:outerShdw dist="38100" dir="2699999" algn="ctr" rotWithShape="0">
              <a:srgbClr val="000000">
                <a:alpha val="39000"/>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8726" name="TextBox 3"/>
          <p:cNvSpPr txBox="1"/>
          <p:nvPr/>
        </p:nvSpPr>
        <p:spPr>
          <a:xfrm>
            <a:off x="311150" y="4038600"/>
            <a:ext cx="1974850" cy="830263"/>
          </a:xfrm>
          <a:prstGeom prst="rect">
            <a:avLst/>
          </a:prstGeom>
          <a:noFill/>
          <a:ln w="9525">
            <a:noFill/>
          </a:ln>
        </p:spPr>
        <p:txBody>
          <a:bodyPr>
            <a:spAutoFit/>
          </a:bodyPr>
          <a:lstStyle/>
          <a:p>
            <a:pPr algn="ctr"/>
            <a:r>
              <a:rPr lang="zh-CN" altLang="en-US" sz="2400" b="1" dirty="0">
                <a:solidFill>
                  <a:srgbClr val="000000"/>
                </a:solidFill>
                <a:latin typeface="楷体" panose="02010609060101010101" pitchFamily="49" charset="-122"/>
                <a:ea typeface="楷体" panose="02010609060101010101" pitchFamily="49" charset="-122"/>
              </a:rPr>
              <a:t>打造优质课堂</a:t>
            </a:r>
            <a:r>
              <a:rPr lang="zh-CN" altLang="en-US" sz="2400" b="1" dirty="0">
                <a:solidFill>
                  <a:srgbClr val="FF0000"/>
                </a:solidFill>
                <a:latin typeface="楷体" panose="02010609060101010101" pitchFamily="49" charset="-122"/>
                <a:ea typeface="楷体" panose="02010609060101010101" pitchFamily="49" charset="-122"/>
              </a:rPr>
              <a:t>夯基础</a:t>
            </a:r>
            <a:endParaRPr lang="zh-CN" altLang="en-US" sz="2400" dirty="0">
              <a:solidFill>
                <a:schemeClr val="bg1"/>
              </a:solidFill>
              <a:latin typeface="Arial" panose="020B0604020202020204" pitchFamily="34" charset="0"/>
              <a:sym typeface="+mn-lt"/>
            </a:endParaRPr>
          </a:p>
        </p:txBody>
      </p:sp>
      <p:sp>
        <p:nvSpPr>
          <p:cNvPr id="158727" name="Oval 65"/>
          <p:cNvSpPr/>
          <p:nvPr/>
        </p:nvSpPr>
        <p:spPr>
          <a:xfrm rot="-10800000" flipV="1">
            <a:off x="2749550" y="4529138"/>
            <a:ext cx="1739900" cy="488950"/>
          </a:xfrm>
          <a:prstGeom prst="ellipse">
            <a:avLst/>
          </a:prstGeom>
          <a:gradFill rotWithShape="1">
            <a:gsLst>
              <a:gs pos="0">
                <a:srgbClr val="A6A6A6">
                  <a:alpha val="48996"/>
                </a:srgbClr>
              </a:gs>
              <a:gs pos="100000">
                <a:srgbClr val="EEECE1">
                  <a:alpha val="0"/>
                </a:srgbClr>
              </a:gs>
            </a:gsLst>
            <a:path path="shape">
              <a:fillToRect l="50000" t="50000" r="50000" b="50000"/>
            </a:path>
            <a:tileRect/>
          </a:gradFill>
          <a:ln w="9525">
            <a:noFill/>
          </a:ln>
        </p:spPr>
        <p:txBody>
          <a:bodyPr wrap="none" anchor="ctr"/>
          <a:lstStyle/>
          <a:p>
            <a:endParaRPr lang="zh-CN" altLang="en-US" sz="1200" dirty="0">
              <a:solidFill>
                <a:srgbClr val="000000"/>
              </a:solidFill>
              <a:latin typeface="Arial" panose="020B0604020202020204" pitchFamily="34" charset="0"/>
              <a:sym typeface="+mn-lt"/>
            </a:endParaRPr>
          </a:p>
        </p:txBody>
      </p:sp>
      <p:sp>
        <p:nvSpPr>
          <p:cNvPr id="158728" name="椭圆 58"/>
          <p:cNvSpPr/>
          <p:nvPr/>
        </p:nvSpPr>
        <p:spPr>
          <a:xfrm>
            <a:off x="2514600" y="3352800"/>
            <a:ext cx="2057400" cy="2170113"/>
          </a:xfrm>
          <a:custGeom>
            <a:avLst/>
            <a:gdLst>
              <a:gd name="txL" fmla="*/ 0 w 3444416"/>
              <a:gd name="txT" fmla="*/ 0 h 3444416"/>
              <a:gd name="txR" fmla="*/ 3444416 w 3444416"/>
              <a:gd name="txB" fmla="*/ 3444416 h 3444416"/>
            </a:gdLst>
            <a:ahLst/>
            <a:cxnLst>
              <a:cxn ang="0">
                <a:pos x="10494" y="3162"/>
              </a:cxn>
              <a:cxn ang="0">
                <a:pos x="1955" y="16973"/>
              </a:cxn>
              <a:cxn ang="0">
                <a:pos x="10494" y="30784"/>
              </a:cxn>
              <a:cxn ang="0">
                <a:pos x="19034" y="16973"/>
              </a:cxn>
              <a:cxn ang="0">
                <a:pos x="10494" y="3162"/>
              </a:cxn>
              <a:cxn ang="0">
                <a:pos x="10494" y="0"/>
              </a:cxn>
              <a:cxn ang="0">
                <a:pos x="20989" y="16973"/>
              </a:cxn>
              <a:cxn ang="0">
                <a:pos x="10494" y="33945"/>
              </a:cxn>
              <a:cxn ang="0">
                <a:pos x="0" y="16973"/>
              </a:cxn>
              <a:cxn ang="0">
                <a:pos x="10494" y="0"/>
              </a:cxn>
            </a:cxnLst>
            <a:rect l="txL" t="txT" r="txR" b="txB"/>
            <a:pathLst>
              <a:path w="3444416" h="3444416">
                <a:moveTo>
                  <a:pt x="1722208" y="320792"/>
                </a:moveTo>
                <a:cubicBezTo>
                  <a:pt x="948227" y="320792"/>
                  <a:pt x="320791" y="948228"/>
                  <a:pt x="320791" y="1722209"/>
                </a:cubicBezTo>
                <a:cubicBezTo>
                  <a:pt x="320791" y="2496190"/>
                  <a:pt x="948227" y="3123626"/>
                  <a:pt x="1722208" y="3123626"/>
                </a:cubicBezTo>
                <a:cubicBezTo>
                  <a:pt x="2496189" y="3123626"/>
                  <a:pt x="3123625" y="2496190"/>
                  <a:pt x="3123625" y="1722209"/>
                </a:cubicBezTo>
                <a:cubicBezTo>
                  <a:pt x="3123625" y="948228"/>
                  <a:pt x="2496189" y="320792"/>
                  <a:pt x="1722208" y="320792"/>
                </a:cubicBezTo>
                <a:close/>
                <a:moveTo>
                  <a:pt x="1722208" y="0"/>
                </a:moveTo>
                <a:cubicBezTo>
                  <a:pt x="2673357" y="0"/>
                  <a:pt x="3444416" y="771059"/>
                  <a:pt x="3444416" y="1722208"/>
                </a:cubicBezTo>
                <a:cubicBezTo>
                  <a:pt x="3444416" y="2673357"/>
                  <a:pt x="2673357" y="3444416"/>
                  <a:pt x="1722208" y="3444416"/>
                </a:cubicBezTo>
                <a:cubicBezTo>
                  <a:pt x="771059" y="3444416"/>
                  <a:pt x="0" y="2673357"/>
                  <a:pt x="0" y="1722208"/>
                </a:cubicBezTo>
                <a:cubicBezTo>
                  <a:pt x="0" y="771059"/>
                  <a:pt x="771059" y="0"/>
                  <a:pt x="1722208" y="0"/>
                </a:cubicBezTo>
                <a:close/>
              </a:path>
            </a:pathLst>
          </a:custGeom>
          <a:solidFill>
            <a:srgbClr val="FF0000">
              <a:alpha val="92940"/>
            </a:srgbClr>
          </a:solidFill>
          <a:ln w="9525">
            <a:noFill/>
          </a:ln>
          <a:effectLst>
            <a:outerShdw dist="38100" dir="2699999" algn="ctr" rotWithShape="0">
              <a:srgbClr val="000000">
                <a:alpha val="39000"/>
              </a:srgbClr>
            </a:outerShdw>
          </a:effectLst>
        </p:spPr>
        <p:txBody>
          <a:bodyPr/>
          <a:lstStyle/>
          <a:p>
            <a:endParaRPr lang="zh-CN" altLang="en-US"/>
          </a:p>
        </p:txBody>
      </p:sp>
      <p:sp>
        <p:nvSpPr>
          <p:cNvPr id="158729" name="Oval 65"/>
          <p:cNvSpPr/>
          <p:nvPr/>
        </p:nvSpPr>
        <p:spPr>
          <a:xfrm rot="-10800000" flipV="1">
            <a:off x="4654550" y="4529138"/>
            <a:ext cx="1739900" cy="488950"/>
          </a:xfrm>
          <a:prstGeom prst="ellipse">
            <a:avLst/>
          </a:prstGeom>
          <a:gradFill rotWithShape="1">
            <a:gsLst>
              <a:gs pos="0">
                <a:srgbClr val="A6A6A6">
                  <a:alpha val="48996"/>
                </a:srgbClr>
              </a:gs>
              <a:gs pos="100000">
                <a:srgbClr val="EEECE1">
                  <a:alpha val="0"/>
                </a:srgbClr>
              </a:gs>
            </a:gsLst>
            <a:path path="shape">
              <a:fillToRect l="50000" t="50000" r="50000" b="50000"/>
            </a:path>
            <a:tileRect/>
          </a:gradFill>
          <a:ln w="9525">
            <a:noFill/>
          </a:ln>
        </p:spPr>
        <p:txBody>
          <a:bodyPr wrap="none" anchor="ctr"/>
          <a:lstStyle/>
          <a:p>
            <a:endParaRPr lang="zh-CN" altLang="en-US" sz="1200" dirty="0">
              <a:solidFill>
                <a:srgbClr val="000000"/>
              </a:solidFill>
              <a:latin typeface="Arial" panose="020B0604020202020204" pitchFamily="34" charset="0"/>
              <a:sym typeface="+mn-lt"/>
            </a:endParaRPr>
          </a:p>
        </p:txBody>
      </p:sp>
      <p:sp>
        <p:nvSpPr>
          <p:cNvPr id="158730" name="椭圆 58"/>
          <p:cNvSpPr/>
          <p:nvPr/>
        </p:nvSpPr>
        <p:spPr>
          <a:xfrm>
            <a:off x="4749800" y="3352800"/>
            <a:ext cx="2184400" cy="2170113"/>
          </a:xfrm>
          <a:custGeom>
            <a:avLst/>
            <a:gdLst>
              <a:gd name="txL" fmla="*/ 0 w 3444416"/>
              <a:gd name="txT" fmla="*/ 0 h 3444416"/>
              <a:gd name="txR" fmla="*/ 3444416 w 3444416"/>
              <a:gd name="txB" fmla="*/ 3444416 h 3444416"/>
            </a:gdLst>
            <a:ahLst/>
            <a:cxnLst>
              <a:cxn ang="0">
                <a:pos x="17992" y="3162"/>
              </a:cxn>
              <a:cxn ang="0">
                <a:pos x="3352" y="16973"/>
              </a:cxn>
              <a:cxn ang="0">
                <a:pos x="17992" y="30784"/>
              </a:cxn>
              <a:cxn ang="0">
                <a:pos x="32633" y="16973"/>
              </a:cxn>
              <a:cxn ang="0">
                <a:pos x="17992" y="3162"/>
              </a:cxn>
              <a:cxn ang="0">
                <a:pos x="17992" y="0"/>
              </a:cxn>
              <a:cxn ang="0">
                <a:pos x="35984" y="16973"/>
              </a:cxn>
              <a:cxn ang="0">
                <a:pos x="17992" y="33945"/>
              </a:cxn>
              <a:cxn ang="0">
                <a:pos x="0" y="16973"/>
              </a:cxn>
              <a:cxn ang="0">
                <a:pos x="17992" y="0"/>
              </a:cxn>
            </a:cxnLst>
            <a:rect l="txL" t="txT" r="txR" b="txB"/>
            <a:pathLst>
              <a:path w="3444416" h="3444416">
                <a:moveTo>
                  <a:pt x="1722208" y="320792"/>
                </a:moveTo>
                <a:cubicBezTo>
                  <a:pt x="948227" y="320792"/>
                  <a:pt x="320791" y="948228"/>
                  <a:pt x="320791" y="1722209"/>
                </a:cubicBezTo>
                <a:cubicBezTo>
                  <a:pt x="320791" y="2496190"/>
                  <a:pt x="948227" y="3123626"/>
                  <a:pt x="1722208" y="3123626"/>
                </a:cubicBezTo>
                <a:cubicBezTo>
                  <a:pt x="2496189" y="3123626"/>
                  <a:pt x="3123625" y="2496190"/>
                  <a:pt x="3123625" y="1722209"/>
                </a:cubicBezTo>
                <a:cubicBezTo>
                  <a:pt x="3123625" y="948228"/>
                  <a:pt x="2496189" y="320792"/>
                  <a:pt x="1722208" y="320792"/>
                </a:cubicBezTo>
                <a:close/>
                <a:moveTo>
                  <a:pt x="1722208" y="0"/>
                </a:moveTo>
                <a:cubicBezTo>
                  <a:pt x="2673357" y="0"/>
                  <a:pt x="3444416" y="771059"/>
                  <a:pt x="3444416" y="1722208"/>
                </a:cubicBezTo>
                <a:cubicBezTo>
                  <a:pt x="3444416" y="2673357"/>
                  <a:pt x="2673357" y="3444416"/>
                  <a:pt x="1722208" y="3444416"/>
                </a:cubicBezTo>
                <a:cubicBezTo>
                  <a:pt x="771059" y="3444416"/>
                  <a:pt x="0" y="2673357"/>
                  <a:pt x="0" y="1722208"/>
                </a:cubicBezTo>
                <a:cubicBezTo>
                  <a:pt x="0" y="771059"/>
                  <a:pt x="771059" y="0"/>
                  <a:pt x="1722208" y="0"/>
                </a:cubicBezTo>
                <a:close/>
              </a:path>
            </a:pathLst>
          </a:custGeom>
          <a:solidFill>
            <a:srgbClr val="FFC000">
              <a:alpha val="92940"/>
            </a:srgbClr>
          </a:solidFill>
          <a:ln w="9525">
            <a:noFill/>
          </a:ln>
          <a:effectLst>
            <a:outerShdw dist="38100" dir="2699999" algn="ctr" rotWithShape="0">
              <a:srgbClr val="000000">
                <a:alpha val="39000"/>
              </a:srgbClr>
            </a:outerShdw>
          </a:effectLst>
        </p:spPr>
        <p:txBody>
          <a:bodyPr/>
          <a:lstStyle/>
          <a:p>
            <a:endParaRPr lang="zh-CN" altLang="en-US"/>
          </a:p>
        </p:txBody>
      </p:sp>
      <p:sp>
        <p:nvSpPr>
          <p:cNvPr id="158731" name="Oval 65"/>
          <p:cNvSpPr/>
          <p:nvPr/>
        </p:nvSpPr>
        <p:spPr>
          <a:xfrm rot="-10800000" flipV="1">
            <a:off x="6559550" y="4548188"/>
            <a:ext cx="1741488" cy="488950"/>
          </a:xfrm>
          <a:prstGeom prst="ellipse">
            <a:avLst/>
          </a:prstGeom>
          <a:gradFill rotWithShape="1">
            <a:gsLst>
              <a:gs pos="0">
                <a:srgbClr val="A6A6A6">
                  <a:alpha val="48996"/>
                </a:srgbClr>
              </a:gs>
              <a:gs pos="100000">
                <a:srgbClr val="EEECE1">
                  <a:alpha val="0"/>
                </a:srgbClr>
              </a:gs>
            </a:gsLst>
            <a:path path="shape">
              <a:fillToRect l="50000" t="50000" r="50000" b="50000"/>
            </a:path>
            <a:tileRect/>
          </a:gradFill>
          <a:ln w="9525">
            <a:noFill/>
          </a:ln>
        </p:spPr>
        <p:txBody>
          <a:bodyPr wrap="none" anchor="ctr"/>
          <a:lstStyle/>
          <a:p>
            <a:endParaRPr lang="zh-CN" altLang="en-US" sz="1200" dirty="0">
              <a:solidFill>
                <a:srgbClr val="000000"/>
              </a:solidFill>
              <a:latin typeface="Arial" panose="020B0604020202020204" pitchFamily="34" charset="0"/>
              <a:sym typeface="+mn-lt"/>
            </a:endParaRPr>
          </a:p>
        </p:txBody>
      </p:sp>
      <p:sp>
        <p:nvSpPr>
          <p:cNvPr id="6162" name="椭圆 58"/>
          <p:cNvSpPr/>
          <p:nvPr/>
        </p:nvSpPr>
        <p:spPr>
          <a:xfrm>
            <a:off x="6934200" y="3352800"/>
            <a:ext cx="2057400" cy="2170113"/>
          </a:xfrm>
          <a:custGeom>
            <a:avLst/>
            <a:gdLst/>
            <a:ahLst/>
            <a:cxnLst>
              <a:cxn ang="0">
                <a:pos x="1085056" y="202111"/>
              </a:cxn>
              <a:cxn ang="0">
                <a:pos x="202110" y="1085057"/>
              </a:cxn>
              <a:cxn ang="0">
                <a:pos x="1085056" y="1968002"/>
              </a:cxn>
              <a:cxn ang="0">
                <a:pos x="1968002" y="1085057"/>
              </a:cxn>
              <a:cxn ang="0">
                <a:pos x="1085056" y="202111"/>
              </a:cxn>
              <a:cxn ang="0">
                <a:pos x="1085056" y="0"/>
              </a:cxn>
              <a:cxn ang="0">
                <a:pos x="2170112" y="1085056"/>
              </a:cxn>
              <a:cxn ang="0">
                <a:pos x="1085056" y="2170112"/>
              </a:cxn>
              <a:cxn ang="0">
                <a:pos x="0" y="1085056"/>
              </a:cxn>
              <a:cxn ang="0">
                <a:pos x="1085056" y="0"/>
              </a:cxn>
            </a:cxnLst>
            <a:rect l="0" t="0" r="0" b="0"/>
            <a:pathLst>
              <a:path w="3444416" h="3444416">
                <a:moveTo>
                  <a:pt x="1722208" y="320792"/>
                </a:moveTo>
                <a:cubicBezTo>
                  <a:pt x="948227" y="320792"/>
                  <a:pt x="320791" y="948228"/>
                  <a:pt x="320791" y="1722209"/>
                </a:cubicBezTo>
                <a:cubicBezTo>
                  <a:pt x="320791" y="2496190"/>
                  <a:pt x="948227" y="3123626"/>
                  <a:pt x="1722208" y="3123626"/>
                </a:cubicBezTo>
                <a:cubicBezTo>
                  <a:pt x="2496189" y="3123626"/>
                  <a:pt x="3123625" y="2496190"/>
                  <a:pt x="3123625" y="1722209"/>
                </a:cubicBezTo>
                <a:cubicBezTo>
                  <a:pt x="3123625" y="948228"/>
                  <a:pt x="2496189" y="320792"/>
                  <a:pt x="1722208" y="320792"/>
                </a:cubicBezTo>
                <a:close/>
                <a:moveTo>
                  <a:pt x="1722208" y="0"/>
                </a:moveTo>
                <a:cubicBezTo>
                  <a:pt x="2673357" y="0"/>
                  <a:pt x="3444416" y="771059"/>
                  <a:pt x="3444416" y="1722208"/>
                </a:cubicBezTo>
                <a:cubicBezTo>
                  <a:pt x="3444416" y="2673357"/>
                  <a:pt x="2673357" y="3444416"/>
                  <a:pt x="1722208" y="3444416"/>
                </a:cubicBezTo>
                <a:cubicBezTo>
                  <a:pt x="771059" y="3444416"/>
                  <a:pt x="0" y="2673357"/>
                  <a:pt x="0" y="1722208"/>
                </a:cubicBezTo>
                <a:cubicBezTo>
                  <a:pt x="0" y="771059"/>
                  <a:pt x="771059" y="0"/>
                  <a:pt x="1722208" y="0"/>
                </a:cubicBezTo>
                <a:close/>
              </a:path>
            </a:pathLst>
          </a:custGeom>
          <a:solidFill>
            <a:schemeClr val="accent1">
              <a:lumMod val="60000"/>
              <a:lumOff val="40000"/>
              <a:alpha val="92940"/>
            </a:schemeClr>
          </a:solidFill>
          <a:ln w="9525">
            <a:noFill/>
          </a:ln>
          <a:effectLst>
            <a:outerShdw dist="38100" dir="2699999" algn="ctr" rotWithShape="0">
              <a:srgbClr val="000000">
                <a:alpha val="39000"/>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8733" name="矩形 1"/>
          <p:cNvSpPr/>
          <p:nvPr/>
        </p:nvSpPr>
        <p:spPr>
          <a:xfrm>
            <a:off x="1604963" y="766763"/>
            <a:ext cx="4795837" cy="922337"/>
          </a:xfrm>
          <a:prstGeom prst="rect">
            <a:avLst/>
          </a:prstGeom>
          <a:noFill/>
          <a:ln w="9525">
            <a:noFill/>
          </a:ln>
        </p:spPr>
        <p:txBody>
          <a:bodyPr>
            <a:spAutoFit/>
          </a:bodyPr>
          <a:lstStyle/>
          <a:p>
            <a:r>
              <a:rPr lang="zh-CN" altLang="en-US" sz="3600" b="1" dirty="0">
                <a:solidFill>
                  <a:srgbClr val="000000"/>
                </a:solidFill>
                <a:latin typeface="楷体" panose="02010609060101010101" pitchFamily="49" charset="-122"/>
                <a:ea typeface="楷体" panose="02010609060101010101" pitchFamily="49" charset="-122"/>
              </a:rPr>
              <a:t>二、一轮复习具体策略</a:t>
            </a:r>
            <a:r>
              <a:rPr lang="en-US" altLang="zh-CN" b="1" dirty="0">
                <a:solidFill>
                  <a:srgbClr val="000000"/>
                </a:solidFill>
                <a:latin typeface="楷体" panose="02010609060101010101" pitchFamily="49" charset="-122"/>
                <a:ea typeface="楷体" panose="02010609060101010101" pitchFamily="49" charset="-122"/>
              </a:rPr>
              <a:t/>
            </a:r>
            <a:br>
              <a:rPr lang="en-US" altLang="zh-CN" b="1" dirty="0">
                <a:solidFill>
                  <a:srgbClr val="000000"/>
                </a:solidFill>
                <a:latin typeface="楷体" panose="02010609060101010101" pitchFamily="49" charset="-122"/>
                <a:ea typeface="楷体" panose="02010609060101010101" pitchFamily="49" charset="-122"/>
              </a:rPr>
            </a:br>
            <a:endParaRPr lang="zh-CN" altLang="en-US" dirty="0">
              <a:latin typeface="Arial" panose="020B0604020202020204" pitchFamily="34" charset="0"/>
            </a:endParaRPr>
          </a:p>
        </p:txBody>
      </p:sp>
      <p:sp>
        <p:nvSpPr>
          <p:cNvPr id="158734" name="矩形 2"/>
          <p:cNvSpPr/>
          <p:nvPr/>
        </p:nvSpPr>
        <p:spPr>
          <a:xfrm>
            <a:off x="2690813" y="4038600"/>
            <a:ext cx="1957387" cy="830263"/>
          </a:xfrm>
          <a:prstGeom prst="rect">
            <a:avLst/>
          </a:prstGeom>
          <a:noFill/>
          <a:ln w="9525">
            <a:noFill/>
          </a:ln>
        </p:spPr>
        <p:txBody>
          <a:bodyPr>
            <a:spAutoFit/>
          </a:bodyPr>
          <a:lstStyle/>
          <a:p>
            <a:r>
              <a:rPr lang="zh-CN" altLang="en-US" sz="2400" b="1" dirty="0">
                <a:solidFill>
                  <a:srgbClr val="000000"/>
                </a:solidFill>
                <a:latin typeface="楷体" panose="02010609060101010101" pitchFamily="49" charset="-122"/>
                <a:ea typeface="楷体" panose="02010609060101010101" pitchFamily="49" charset="-122"/>
              </a:rPr>
              <a:t>依托精准训练</a:t>
            </a:r>
            <a:r>
              <a:rPr lang="zh-CN" altLang="en-US" sz="2400" b="1" dirty="0">
                <a:solidFill>
                  <a:srgbClr val="FF0000"/>
                </a:solidFill>
                <a:latin typeface="楷体" panose="02010609060101010101" pitchFamily="49" charset="-122"/>
                <a:ea typeface="楷体" panose="02010609060101010101" pitchFamily="49" charset="-122"/>
              </a:rPr>
              <a:t>提能力</a:t>
            </a:r>
          </a:p>
        </p:txBody>
      </p:sp>
      <p:sp>
        <p:nvSpPr>
          <p:cNvPr id="158735" name="矩形 3"/>
          <p:cNvSpPr/>
          <p:nvPr/>
        </p:nvSpPr>
        <p:spPr>
          <a:xfrm>
            <a:off x="5029200" y="4038600"/>
            <a:ext cx="1747838" cy="830263"/>
          </a:xfrm>
          <a:prstGeom prst="rect">
            <a:avLst/>
          </a:prstGeom>
          <a:noFill/>
          <a:ln w="9525">
            <a:noFill/>
          </a:ln>
        </p:spPr>
        <p:txBody>
          <a:bodyPr>
            <a:spAutoFit/>
          </a:bodyPr>
          <a:lstStyle/>
          <a:p>
            <a:r>
              <a:rPr lang="zh-CN" altLang="en-US" sz="2400" b="1" dirty="0">
                <a:solidFill>
                  <a:srgbClr val="000000"/>
                </a:solidFill>
                <a:latin typeface="楷体" panose="02010609060101010101" pitchFamily="49" charset="-122"/>
                <a:ea typeface="楷体" panose="02010609060101010101" pitchFamily="49" charset="-122"/>
              </a:rPr>
              <a:t>谋划集体教研</a:t>
            </a:r>
            <a:r>
              <a:rPr lang="zh-CN" altLang="en-US" sz="2400" b="1" dirty="0">
                <a:solidFill>
                  <a:srgbClr val="FF0000"/>
                </a:solidFill>
                <a:latin typeface="楷体" panose="02010609060101010101" pitchFamily="49" charset="-122"/>
                <a:ea typeface="楷体" panose="02010609060101010101" pitchFamily="49" charset="-122"/>
              </a:rPr>
              <a:t>出智慧</a:t>
            </a:r>
          </a:p>
        </p:txBody>
      </p:sp>
      <p:sp>
        <p:nvSpPr>
          <p:cNvPr id="158736" name="椭圆 22"/>
          <p:cNvSpPr/>
          <p:nvPr/>
        </p:nvSpPr>
        <p:spPr>
          <a:xfrm>
            <a:off x="762000" y="2362200"/>
            <a:ext cx="1006475" cy="841375"/>
          </a:xfrm>
          <a:prstGeom prst="ellipse">
            <a:avLst/>
          </a:prstGeom>
          <a:solidFill>
            <a:srgbClr val="92CDD2"/>
          </a:solidFill>
          <a:ln w="9525">
            <a:noFill/>
          </a:ln>
          <a:effectLst>
            <a:outerShdw dist="38100" dir="2699999" algn="ctr" rotWithShape="0">
              <a:srgbClr val="000000">
                <a:alpha val="39000"/>
              </a:srgbClr>
            </a:outerShdw>
          </a:effectLst>
        </p:spPr>
        <p:txBody>
          <a:bodyPr anchor="ctr"/>
          <a:lstStyle/>
          <a:p>
            <a:pPr algn="ctr"/>
            <a:r>
              <a:rPr lang="en-US" altLang="zh-CN" sz="3200" b="1" dirty="0">
                <a:solidFill>
                  <a:srgbClr val="FFFFFF"/>
                </a:solidFill>
                <a:latin typeface="Arial" panose="020B0604020202020204" pitchFamily="34" charset="0"/>
                <a:sym typeface="+mn-lt"/>
              </a:rPr>
              <a:t>01</a:t>
            </a:r>
            <a:endParaRPr lang="zh-CN" altLang="en-US" sz="3200" b="1" dirty="0">
              <a:solidFill>
                <a:srgbClr val="FFFFFF"/>
              </a:solidFill>
              <a:latin typeface="Arial" panose="020B0604020202020204" pitchFamily="34" charset="0"/>
              <a:sym typeface="+mn-lt"/>
            </a:endParaRPr>
          </a:p>
        </p:txBody>
      </p:sp>
      <p:sp>
        <p:nvSpPr>
          <p:cNvPr id="158737" name="椭圆 23"/>
          <p:cNvSpPr/>
          <p:nvPr/>
        </p:nvSpPr>
        <p:spPr>
          <a:xfrm>
            <a:off x="2989263" y="2359025"/>
            <a:ext cx="1006475" cy="841375"/>
          </a:xfrm>
          <a:prstGeom prst="ellipse">
            <a:avLst/>
          </a:prstGeom>
          <a:solidFill>
            <a:srgbClr val="92CDD2"/>
          </a:solidFill>
          <a:ln w="9525">
            <a:noFill/>
          </a:ln>
          <a:effectLst>
            <a:outerShdw dist="38100" dir="2699999" algn="ctr" rotWithShape="0">
              <a:srgbClr val="000000">
                <a:alpha val="39000"/>
              </a:srgbClr>
            </a:outerShdw>
          </a:effectLst>
        </p:spPr>
        <p:txBody>
          <a:bodyPr anchor="ctr"/>
          <a:lstStyle/>
          <a:p>
            <a:pPr algn="ctr"/>
            <a:r>
              <a:rPr lang="en-US" altLang="zh-CN" sz="3200" b="1" dirty="0">
                <a:solidFill>
                  <a:srgbClr val="FFFFFF"/>
                </a:solidFill>
                <a:latin typeface="Arial" panose="020B0604020202020204" pitchFamily="34" charset="0"/>
                <a:sym typeface="+mn-lt"/>
              </a:rPr>
              <a:t>02</a:t>
            </a:r>
            <a:endParaRPr lang="zh-CN" altLang="en-US" sz="3200" b="1" dirty="0">
              <a:solidFill>
                <a:srgbClr val="FFFFFF"/>
              </a:solidFill>
              <a:latin typeface="Arial" panose="020B0604020202020204" pitchFamily="34" charset="0"/>
              <a:sym typeface="+mn-lt"/>
            </a:endParaRPr>
          </a:p>
        </p:txBody>
      </p:sp>
      <p:sp>
        <p:nvSpPr>
          <p:cNvPr id="158738" name="椭圆 24"/>
          <p:cNvSpPr/>
          <p:nvPr/>
        </p:nvSpPr>
        <p:spPr>
          <a:xfrm>
            <a:off x="5257800" y="2362200"/>
            <a:ext cx="1006475" cy="841375"/>
          </a:xfrm>
          <a:prstGeom prst="ellipse">
            <a:avLst/>
          </a:prstGeom>
          <a:solidFill>
            <a:srgbClr val="92CDD2"/>
          </a:solidFill>
          <a:ln w="9525">
            <a:noFill/>
          </a:ln>
          <a:effectLst>
            <a:outerShdw dist="38100" dir="2699999" algn="ctr" rotWithShape="0">
              <a:srgbClr val="000000">
                <a:alpha val="39000"/>
              </a:srgbClr>
            </a:outerShdw>
          </a:effectLst>
        </p:spPr>
        <p:txBody>
          <a:bodyPr anchor="ctr"/>
          <a:lstStyle/>
          <a:p>
            <a:pPr algn="ctr"/>
            <a:r>
              <a:rPr lang="en-US" altLang="zh-CN" sz="3200" b="1" dirty="0">
                <a:solidFill>
                  <a:srgbClr val="FFFFFF"/>
                </a:solidFill>
                <a:latin typeface="Arial" panose="020B0604020202020204" pitchFamily="34" charset="0"/>
                <a:sym typeface="+mn-lt"/>
              </a:rPr>
              <a:t>03</a:t>
            </a:r>
            <a:endParaRPr lang="zh-CN" altLang="en-US" sz="3200" b="1" dirty="0">
              <a:solidFill>
                <a:srgbClr val="FFFFFF"/>
              </a:solidFill>
              <a:latin typeface="Arial" panose="020B0604020202020204" pitchFamily="34" charset="0"/>
              <a:sym typeface="+mn-lt"/>
            </a:endParaRPr>
          </a:p>
        </p:txBody>
      </p:sp>
      <p:sp>
        <p:nvSpPr>
          <p:cNvPr id="158739" name="椭圆 25"/>
          <p:cNvSpPr/>
          <p:nvPr/>
        </p:nvSpPr>
        <p:spPr>
          <a:xfrm>
            <a:off x="7439025" y="2438400"/>
            <a:ext cx="1006475" cy="841375"/>
          </a:xfrm>
          <a:prstGeom prst="ellipse">
            <a:avLst/>
          </a:prstGeom>
          <a:solidFill>
            <a:srgbClr val="92CDD2"/>
          </a:solidFill>
          <a:ln w="9525">
            <a:noFill/>
          </a:ln>
          <a:effectLst>
            <a:outerShdw dist="38100" dir="2699999" algn="ctr" rotWithShape="0">
              <a:srgbClr val="000000">
                <a:alpha val="39000"/>
              </a:srgbClr>
            </a:outerShdw>
          </a:effectLst>
        </p:spPr>
        <p:txBody>
          <a:bodyPr anchor="ctr"/>
          <a:lstStyle/>
          <a:p>
            <a:pPr algn="ctr"/>
            <a:r>
              <a:rPr lang="en-US" altLang="zh-CN" sz="3200" b="1" dirty="0">
                <a:solidFill>
                  <a:srgbClr val="FFFFFF"/>
                </a:solidFill>
                <a:latin typeface="Arial" panose="020B0604020202020204" pitchFamily="34" charset="0"/>
                <a:sym typeface="+mn-lt"/>
              </a:rPr>
              <a:t>04</a:t>
            </a:r>
            <a:endParaRPr lang="zh-CN" altLang="en-US" sz="3200" b="1" dirty="0">
              <a:solidFill>
                <a:srgbClr val="FFFFFF"/>
              </a:solidFill>
              <a:latin typeface="Arial" panose="020B0604020202020204" pitchFamily="34" charset="0"/>
              <a:sym typeface="+mn-lt"/>
            </a:endParaRPr>
          </a:p>
        </p:txBody>
      </p:sp>
      <p:sp>
        <p:nvSpPr>
          <p:cNvPr id="158740" name="矩形 4"/>
          <p:cNvSpPr/>
          <p:nvPr/>
        </p:nvSpPr>
        <p:spPr>
          <a:xfrm>
            <a:off x="7162800" y="4038600"/>
            <a:ext cx="1901825" cy="830263"/>
          </a:xfrm>
          <a:prstGeom prst="rect">
            <a:avLst/>
          </a:prstGeom>
          <a:noFill/>
          <a:ln w="9525">
            <a:noFill/>
          </a:ln>
        </p:spPr>
        <p:txBody>
          <a:bodyPr>
            <a:spAutoFit/>
          </a:bodyPr>
          <a:lstStyle/>
          <a:p>
            <a:r>
              <a:rPr lang="zh-CN" altLang="en-US" sz="2400" b="1" dirty="0">
                <a:solidFill>
                  <a:srgbClr val="000000"/>
                </a:solidFill>
                <a:latin typeface="楷体" panose="02010609060101010101" pitchFamily="49" charset="-122"/>
                <a:ea typeface="楷体" panose="02010609060101010101" pitchFamily="49" charset="-122"/>
              </a:rPr>
              <a:t>立足精心管理</a:t>
            </a:r>
            <a:r>
              <a:rPr lang="zh-CN" altLang="en-US" sz="2400" b="1" dirty="0">
                <a:solidFill>
                  <a:srgbClr val="FF0000"/>
                </a:solidFill>
                <a:latin typeface="楷体" panose="02010609060101010101" pitchFamily="49" charset="-122"/>
                <a:ea typeface="楷体" panose="02010609060101010101" pitchFamily="49" charset="-122"/>
              </a:rPr>
              <a:t>抓分数</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文本框 217089"/>
          <p:cNvSpPr txBox="1"/>
          <p:nvPr/>
        </p:nvSpPr>
        <p:spPr>
          <a:xfrm>
            <a:off x="144463" y="1447800"/>
            <a:ext cx="8834437" cy="5367338"/>
          </a:xfrm>
          <a:prstGeom prst="rect">
            <a:avLst/>
          </a:prstGeom>
          <a:noFill/>
          <a:ln w="19050" cap="flat" cmpd="sng">
            <a:solidFill>
              <a:srgbClr val="FF0000"/>
            </a:solidFill>
            <a:prstDash val="solid"/>
            <a:miter/>
            <a:headEnd type="none" w="med" len="med"/>
            <a:tailEnd type="none" w="med" len="med"/>
          </a:ln>
        </p:spPr>
        <p:txBody>
          <a:bodyPr>
            <a:spAutoFit/>
          </a:bodyPr>
          <a:lstStyle/>
          <a:p>
            <a:pPr>
              <a:lnSpc>
                <a:spcPct val="130000"/>
              </a:lnSpc>
            </a:pPr>
            <a:r>
              <a:rPr lang="zh-CN" altLang="en-US" sz="2400" b="1" dirty="0">
                <a:latin typeface="楷体" panose="02010609060101010101" pitchFamily="49" charset="-122"/>
                <a:ea typeface="楷体" panose="02010609060101010101" pitchFamily="49" charset="-122"/>
              </a:rPr>
              <a:t>（</a:t>
            </a:r>
            <a:r>
              <a:rPr lang="zh-CN" altLang="zh-CN" sz="2400" b="1" dirty="0">
                <a:latin typeface="楷体" panose="02010609060101010101" pitchFamily="49" charset="-122"/>
                <a:ea typeface="楷体" panose="02010609060101010101" pitchFamily="49" charset="-122"/>
              </a:rPr>
              <a:t>201</a:t>
            </a:r>
            <a:r>
              <a:rPr lang="en-US" altLang="zh-CN" sz="2400" b="1" dirty="0">
                <a:latin typeface="楷体" panose="02010609060101010101" pitchFamily="49" charset="-122"/>
                <a:ea typeface="楷体" panose="02010609060101010101" pitchFamily="49" charset="-122"/>
              </a:rPr>
              <a:t>7</a:t>
            </a:r>
            <a:r>
              <a:rPr lang="zh-CN" altLang="zh-CN" sz="2400" b="1" dirty="0">
                <a:latin typeface="楷体" panose="02010609060101010101" pitchFamily="49" charset="-122"/>
                <a:ea typeface="楷体" panose="02010609060101010101" pitchFamily="49" charset="-122"/>
              </a:rPr>
              <a:t>-</a:t>
            </a:r>
            <a:r>
              <a:rPr lang="en-US" altLang="zh-CN" sz="2400" b="1" dirty="0">
                <a:latin typeface="楷体" panose="02010609060101010101" pitchFamily="49" charset="-122"/>
                <a:ea typeface="楷体" panose="02010609060101010101" pitchFamily="49" charset="-122"/>
              </a:rPr>
              <a:t>2</a:t>
            </a:r>
            <a:r>
              <a:rPr lang="zh-CN" altLang="zh-CN" sz="2400" b="1" dirty="0">
                <a:latin typeface="楷体" panose="02010609060101010101" pitchFamily="49" charset="-122"/>
                <a:ea typeface="楷体" panose="02010609060101010101" pitchFamily="49" charset="-122"/>
              </a:rPr>
              <a:t>-</a:t>
            </a:r>
            <a:r>
              <a:rPr lang="en-US" altLang="zh-CN" sz="2400" b="1" dirty="0">
                <a:latin typeface="楷体" panose="02010609060101010101" pitchFamily="49" charset="-122"/>
                <a:ea typeface="楷体" panose="02010609060101010101" pitchFamily="49" charset="-122"/>
              </a:rPr>
              <a:t>41</a:t>
            </a:r>
            <a:r>
              <a:rPr lang="zh-CN" altLang="en-US" sz="2400" b="1" dirty="0">
                <a:latin typeface="楷体" panose="02010609060101010101" pitchFamily="49" charset="-122"/>
                <a:ea typeface="楷体" panose="02010609060101010101" pitchFamily="49" charset="-122"/>
              </a:rPr>
              <a:t>）</a:t>
            </a:r>
            <a:r>
              <a:rPr lang="zh-CN" altLang="en-US" sz="2400" b="1" dirty="0">
                <a:latin typeface="宋体" panose="02010600030101010101" pitchFamily="2" charset="-122"/>
              </a:rPr>
              <a:t>（1）根据材料一并结合所学知识，分析清政府在雍正年间与19世纪70年代矿业政策的差异及原因。（15分）</a:t>
            </a:r>
            <a:br>
              <a:rPr lang="zh-CN" altLang="en-US" sz="2400" b="1" dirty="0">
                <a:latin typeface="宋体" panose="02010600030101010101" pitchFamily="2" charset="-122"/>
              </a:rPr>
            </a:br>
            <a:r>
              <a:rPr lang="zh-CN" altLang="en-US" sz="2400" b="1" dirty="0">
                <a:latin typeface="楷体" panose="02010609060101010101" pitchFamily="49" charset="-122"/>
                <a:ea typeface="楷体" panose="02010609060101010101" pitchFamily="49" charset="-122"/>
              </a:rPr>
              <a:t>材料一  雍正时期，各地奏请开矿，清廷经常以“开矿聚集亡命，为地方隐忧”为由，下达“严行封禁”“永远封禁”等命令；对一批朝廷获利甚多的矿产，则由朝廷和地方官府严加控制。</a:t>
            </a:r>
          </a:p>
          <a:p>
            <a:pPr>
              <a:lnSpc>
                <a:spcPct val="130000"/>
              </a:lnSpc>
            </a:pPr>
            <a:r>
              <a:rPr lang="zh-CN" altLang="en-US" sz="2400" b="1" dirty="0">
                <a:latin typeface="楷体" panose="02010609060101010101" pitchFamily="49" charset="-122"/>
                <a:ea typeface="楷体" panose="02010609060101010101" pitchFamily="49" charset="-122"/>
              </a:rPr>
              <a:t>1872年，李鸿章在一份奏折中指出，上海各工厂“日需外洋煤铁”极多，“可忧孰甚”。他建议清政府“设法劝导官督商办，但借用洋器洋法，而不准洋人代办……于富国强兵之计殊有关系”。清政府采纳李鸿章建议，决定先在部分地区试办“开采煤铁事宜”。</a:t>
            </a:r>
          </a:p>
          <a:p>
            <a:pPr>
              <a:lnSpc>
                <a:spcPct val="130000"/>
              </a:lnSpc>
            </a:pPr>
            <a:r>
              <a:rPr lang="zh-CN" altLang="en-US" sz="2400" b="1" dirty="0">
                <a:latin typeface="楷体" panose="02010609060101010101" pitchFamily="49" charset="-122"/>
                <a:ea typeface="楷体" panose="02010609060101010101" pitchFamily="49" charset="-122"/>
              </a:rPr>
              <a:t>                        </a:t>
            </a:r>
            <a:r>
              <a:rPr lang="zh-CN" altLang="en-US" sz="2400" b="1" dirty="0">
                <a:latin typeface="华文行楷" pitchFamily="2" charset="-122"/>
              </a:rPr>
              <a:t>——</a:t>
            </a:r>
            <a:r>
              <a:rPr lang="zh-CN" altLang="en-US" sz="2400" b="1" dirty="0">
                <a:latin typeface="宋体" panose="02010600030101010101" pitchFamily="2" charset="-122"/>
              </a:rPr>
              <a:t>摘编自戴逸主编《简明清史》等</a:t>
            </a:r>
          </a:p>
        </p:txBody>
      </p:sp>
      <p:sp>
        <p:nvSpPr>
          <p:cNvPr id="6" name="椭圆 5"/>
          <p:cNvSpPr/>
          <p:nvPr/>
        </p:nvSpPr>
        <p:spPr>
          <a:xfrm>
            <a:off x="304800" y="3432175"/>
            <a:ext cx="2800350" cy="454025"/>
          </a:xfrm>
          <a:prstGeom prst="ellipse">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002060"/>
              </a:solidFill>
              <a:effectLst/>
              <a:uLnTx/>
              <a:uFillTx/>
              <a:latin typeface="+mn-lt"/>
              <a:ea typeface="+mn-ea"/>
              <a:cs typeface="+mn-cs"/>
            </a:endParaRPr>
          </a:p>
        </p:txBody>
      </p:sp>
      <p:sp>
        <p:nvSpPr>
          <p:cNvPr id="2" name="椭圆 1"/>
          <p:cNvSpPr/>
          <p:nvPr/>
        </p:nvSpPr>
        <p:spPr>
          <a:xfrm>
            <a:off x="7010400" y="2438400"/>
            <a:ext cx="1870075" cy="425450"/>
          </a:xfrm>
          <a:prstGeom prst="ellipse">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002060"/>
              </a:solidFill>
              <a:effectLst/>
              <a:uLnTx/>
              <a:uFillTx/>
              <a:latin typeface="+mn-lt"/>
              <a:ea typeface="+mn-ea"/>
              <a:cs typeface="+mn-cs"/>
            </a:endParaRPr>
          </a:p>
        </p:txBody>
      </p:sp>
      <p:sp>
        <p:nvSpPr>
          <p:cNvPr id="3" name="椭圆 2"/>
          <p:cNvSpPr/>
          <p:nvPr/>
        </p:nvSpPr>
        <p:spPr>
          <a:xfrm>
            <a:off x="6859588" y="3886200"/>
            <a:ext cx="1979613" cy="425450"/>
          </a:xfrm>
          <a:prstGeom prst="ellipse">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002060"/>
              </a:solidFill>
              <a:effectLst/>
              <a:uLnTx/>
              <a:uFillTx/>
              <a:latin typeface="+mn-lt"/>
              <a:ea typeface="+mn-ea"/>
              <a:cs typeface="+mn-cs"/>
            </a:endParaRPr>
          </a:p>
        </p:txBody>
      </p:sp>
      <p:sp>
        <p:nvSpPr>
          <p:cNvPr id="4" name="椭圆 3"/>
          <p:cNvSpPr/>
          <p:nvPr/>
        </p:nvSpPr>
        <p:spPr>
          <a:xfrm>
            <a:off x="4724400" y="4833938"/>
            <a:ext cx="2465388" cy="423863"/>
          </a:xfrm>
          <a:prstGeom prst="ellipse">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002060"/>
              </a:solidFill>
              <a:effectLst/>
              <a:uLnTx/>
              <a:uFillTx/>
              <a:latin typeface="+mn-lt"/>
              <a:ea typeface="+mn-ea"/>
              <a:cs typeface="+mn-cs"/>
            </a:endParaRPr>
          </a:p>
        </p:txBody>
      </p:sp>
      <p:sp>
        <p:nvSpPr>
          <p:cNvPr id="26631" name="TextBox 7"/>
          <p:cNvSpPr txBox="1"/>
          <p:nvPr/>
        </p:nvSpPr>
        <p:spPr>
          <a:xfrm>
            <a:off x="1371600" y="771525"/>
            <a:ext cx="7010400" cy="523875"/>
          </a:xfrm>
          <a:prstGeom prst="rect">
            <a:avLst/>
          </a:prstGeom>
          <a:solidFill>
            <a:srgbClr val="92CDD2"/>
          </a:solidFill>
          <a:ln w="9525">
            <a:noFill/>
          </a:ln>
        </p:spPr>
        <p:txBody>
          <a:bodyPr>
            <a:spAutoFit/>
          </a:bodyPr>
          <a:lstStyle/>
          <a:p>
            <a:r>
              <a:rPr lang="zh-CN" altLang="en-US" sz="2800" b="1" dirty="0">
                <a:solidFill>
                  <a:srgbClr val="000000"/>
                </a:solidFill>
                <a:latin typeface="Arial" panose="020B0604020202020204" pitchFamily="34" charset="0"/>
              </a:rPr>
              <a:t>认识一     </a:t>
            </a:r>
            <a:r>
              <a:rPr lang="zh-CN" altLang="en-US" sz="2800" b="1" dirty="0">
                <a:solidFill>
                  <a:srgbClr val="0000FF"/>
                </a:solidFill>
                <a:latin typeface="Arial" panose="020B0604020202020204" pitchFamily="34" charset="0"/>
              </a:rPr>
              <a:t>概括</a:t>
            </a:r>
            <a:r>
              <a:rPr lang="zh-CN" altLang="en-US" sz="2800" b="1" dirty="0">
                <a:solidFill>
                  <a:srgbClr val="000000"/>
                </a:solidFill>
                <a:latin typeface="Arial" panose="020B0604020202020204" pitchFamily="34" charset="0"/>
              </a:rPr>
              <a:t>能力进一步强化</a:t>
            </a:r>
            <a:endParaRPr lang="zh-CN" altLang="en-US" sz="2800" b="1" dirty="0">
              <a:solidFill>
                <a:srgbClr val="000000"/>
              </a:solidFill>
              <a:latin typeface="微软雅黑" panose="020B0503020204020204" pitchFamily="34" charset="-122"/>
              <a:ea typeface="微软雅黑" panose="020B0503020204020204" pitchFamily="34" charset="-122"/>
            </a:endParaRPr>
          </a:p>
        </p:txBody>
      </p:sp>
      <p:sp>
        <p:nvSpPr>
          <p:cNvPr id="26632" name="矩形 5"/>
          <p:cNvSpPr/>
          <p:nvPr/>
        </p:nvSpPr>
        <p:spPr>
          <a:xfrm>
            <a:off x="152400" y="76200"/>
            <a:ext cx="4108450" cy="646113"/>
          </a:xfrm>
          <a:prstGeom prst="rect">
            <a:avLst/>
          </a:prstGeom>
          <a:noFill/>
          <a:ln w="9525">
            <a:noFill/>
          </a:ln>
        </p:spPr>
        <p:txBody>
          <a:bodyPr wrap="none">
            <a:spAutoFit/>
          </a:bodyPr>
          <a:lstStyle/>
          <a:p>
            <a:r>
              <a:rPr lang="zh-CN" altLang="en-US" sz="3600" dirty="0">
                <a:solidFill>
                  <a:srgbClr val="000000"/>
                </a:solidFill>
                <a:latin typeface="楷体" panose="02010609060101010101" pitchFamily="49" charset="-122"/>
                <a:ea typeface="楷体" panose="02010609060101010101" pitchFamily="49" charset="-122"/>
              </a:rPr>
              <a:t>一、研考纲明方向 </a:t>
            </a:r>
            <a:endParaRPr lang="zh-CN" altLang="en-US"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1265">
                                            <p:txEl>
                                              <p:pRg st="0" end="0"/>
                                            </p:txEl>
                                          </p:spTgt>
                                        </p:tgtEl>
                                        <p:attrNameLst>
                                          <p:attrName>style.visibility</p:attrName>
                                        </p:attrNameLst>
                                      </p:cBhvr>
                                      <p:to>
                                        <p:strVal val="visible"/>
                                      </p:to>
                                    </p:set>
                                    <p:animEffect transition="in" filter="box(in)">
                                      <p:cBhvr>
                                        <p:cTn id="7" dur="2000"/>
                                        <p:tgtEl>
                                          <p:spTgt spid="11265">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1265">
                                            <p:txEl>
                                              <p:pRg st="1" end="1"/>
                                            </p:txEl>
                                          </p:spTgt>
                                        </p:tgtEl>
                                        <p:attrNameLst>
                                          <p:attrName>style.visibility</p:attrName>
                                        </p:attrNameLst>
                                      </p:cBhvr>
                                      <p:to>
                                        <p:strVal val="visible"/>
                                      </p:to>
                                    </p:set>
                                    <p:animEffect transition="in" filter="box(in)">
                                      <p:cBhvr>
                                        <p:cTn id="10" dur="2000"/>
                                        <p:tgtEl>
                                          <p:spTgt spid="11265">
                                            <p:txEl>
                                              <p:pRg st="1" end="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11265">
                                            <p:txEl>
                                              <p:pRg st="2" end="2"/>
                                            </p:txEl>
                                          </p:spTgt>
                                        </p:tgtEl>
                                        <p:attrNameLst>
                                          <p:attrName>style.visibility</p:attrName>
                                        </p:attrNameLst>
                                      </p:cBhvr>
                                      <p:to>
                                        <p:strVal val="visible"/>
                                      </p:to>
                                    </p:set>
                                    <p:animEffect transition="in" filter="box(in)">
                                      <p:cBhvr>
                                        <p:cTn id="13" dur="2000"/>
                                        <p:tgtEl>
                                          <p:spTgt spid="1126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ppt_x"/>
                                          </p:val>
                                        </p:tav>
                                        <p:tav tm="100000">
                                          <p:val>
                                            <p:strVal val="#ppt_x"/>
                                          </p:val>
                                        </p:tav>
                                      </p:tavLst>
                                    </p:anim>
                                    <p:anim calcmode="lin" valueType="num">
                                      <p:cBhvr additive="base">
                                        <p:cTn id="3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500" fill="hold"/>
                                        <p:tgtEl>
                                          <p:spTgt spid="4"/>
                                        </p:tgtEl>
                                        <p:attrNameLst>
                                          <p:attrName>ppt_x</p:attrName>
                                        </p:attrNameLst>
                                      </p:cBhvr>
                                      <p:tavLst>
                                        <p:tav tm="0">
                                          <p:val>
                                            <p:strVal val="#ppt_x"/>
                                          </p:val>
                                        </p:tav>
                                        <p:tav tm="100000">
                                          <p:val>
                                            <p:strVal val="#ppt_x"/>
                                          </p:val>
                                        </p:tav>
                                      </p:tavLst>
                                    </p:anim>
                                    <p:anim calcmode="lin" valueType="num">
                                      <p:cBhvr additive="base">
                                        <p:cTn id="3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bldLvl="0" animBg="1"/>
      <p:bldP spid="3" grpId="0" animBg="1"/>
      <p:bldP spid="4"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矩形 1"/>
          <p:cNvSpPr/>
          <p:nvPr/>
        </p:nvSpPr>
        <p:spPr>
          <a:xfrm>
            <a:off x="33338" y="177800"/>
            <a:ext cx="8424862" cy="584200"/>
          </a:xfrm>
          <a:prstGeom prst="rect">
            <a:avLst/>
          </a:prstGeom>
          <a:noFill/>
          <a:ln w="9525">
            <a:noFill/>
          </a:ln>
        </p:spPr>
        <p:txBody>
          <a:bodyPr>
            <a:spAutoFit/>
          </a:bodyPr>
          <a:lstStyle/>
          <a:p>
            <a:r>
              <a:rPr lang="zh-CN" altLang="en-US" sz="3200" dirty="0">
                <a:latin typeface="黑体" panose="02010609060101010101" pitchFamily="49" charset="-122"/>
                <a:ea typeface="黑体" panose="02010609060101010101" pitchFamily="49" charset="-122"/>
              </a:rPr>
              <a:t>（二）依托精准训练提能力</a:t>
            </a:r>
          </a:p>
        </p:txBody>
      </p:sp>
      <p:sp>
        <p:nvSpPr>
          <p:cNvPr id="3" name="Rectangle 2"/>
          <p:cNvSpPr txBox="1">
            <a:spLocks noChangeArrowheads="1"/>
          </p:cNvSpPr>
          <p:nvPr/>
        </p:nvSpPr>
        <p:spPr>
          <a:xfrm>
            <a:off x="1982788" y="4384675"/>
            <a:ext cx="1944688" cy="604838"/>
          </a:xfrm>
          <a:prstGeom prst="rect">
            <a:avLst/>
          </a:prstGeom>
          <a:ln>
            <a:solidFill>
              <a:schemeClr val="tx1"/>
            </a:solidFill>
          </a:ln>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精选习题</a:t>
            </a:r>
            <a:endParaRPr kumimoji="0" lang="zh-CN" altLang="en-US" sz="32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4" name="Rectangle 2"/>
          <p:cNvSpPr txBox="1">
            <a:spLocks noChangeArrowheads="1"/>
          </p:cNvSpPr>
          <p:nvPr/>
        </p:nvSpPr>
        <p:spPr>
          <a:xfrm>
            <a:off x="3352800" y="3557588"/>
            <a:ext cx="1944688" cy="682625"/>
          </a:xfrm>
          <a:prstGeom prst="rect">
            <a:avLst/>
          </a:prstGeom>
          <a:ln>
            <a:solidFill>
              <a:schemeClr val="tx1"/>
            </a:solidFill>
          </a:ln>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高效自习</a:t>
            </a:r>
          </a:p>
        </p:txBody>
      </p:sp>
      <p:sp>
        <p:nvSpPr>
          <p:cNvPr id="5" name="Rectangle 2"/>
          <p:cNvSpPr txBox="1">
            <a:spLocks noChangeArrowheads="1"/>
          </p:cNvSpPr>
          <p:nvPr/>
        </p:nvSpPr>
        <p:spPr>
          <a:xfrm>
            <a:off x="6019800" y="1957388"/>
            <a:ext cx="1943100" cy="682625"/>
          </a:xfrm>
          <a:prstGeom prst="rect">
            <a:avLst/>
          </a:prstGeom>
          <a:ln>
            <a:solidFill>
              <a:schemeClr val="tx1"/>
            </a:solidFill>
          </a:ln>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整理改错</a:t>
            </a:r>
          </a:p>
        </p:txBody>
      </p:sp>
      <p:sp>
        <p:nvSpPr>
          <p:cNvPr id="6" name="Rectangle 2"/>
          <p:cNvSpPr txBox="1">
            <a:spLocks noChangeArrowheads="1"/>
          </p:cNvSpPr>
          <p:nvPr/>
        </p:nvSpPr>
        <p:spPr>
          <a:xfrm>
            <a:off x="4576763" y="2719388"/>
            <a:ext cx="1946275" cy="604838"/>
          </a:xfrm>
          <a:prstGeom prst="rect">
            <a:avLst/>
          </a:prstGeom>
          <a:ln>
            <a:solidFill>
              <a:schemeClr val="tx1"/>
            </a:solidFill>
          </a:ln>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高效讲评</a:t>
            </a:r>
            <a:endParaRPr kumimoji="0" lang="zh-CN" altLang="en-US" sz="32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2"/>
          <p:cNvSpPr txBox="1">
            <a:spLocks noChangeArrowheads="1"/>
          </p:cNvSpPr>
          <p:nvPr/>
        </p:nvSpPr>
        <p:spPr>
          <a:xfrm>
            <a:off x="7173913" y="1120775"/>
            <a:ext cx="1944688" cy="604838"/>
          </a:xfrm>
          <a:prstGeom prst="rect">
            <a:avLst/>
          </a:prstGeom>
          <a:ln>
            <a:solidFill>
              <a:schemeClr val="tx1"/>
            </a:solidFill>
          </a:ln>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提升</a:t>
            </a:r>
            <a:r>
              <a:rPr kumimoji="0" lang="zh-CN" altLang="en-US" sz="32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能力</a:t>
            </a:r>
          </a:p>
        </p:txBody>
      </p:sp>
      <p:sp>
        <p:nvSpPr>
          <p:cNvPr id="8" name="直角上箭头 7"/>
          <p:cNvSpPr/>
          <p:nvPr/>
        </p:nvSpPr>
        <p:spPr>
          <a:xfrm rot="16200000" flipV="1">
            <a:off x="2629694" y="3661569"/>
            <a:ext cx="650875" cy="795338"/>
          </a:xfrm>
          <a:prstGeom prst="bentUp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9" name="直角上箭头 8"/>
          <p:cNvSpPr/>
          <p:nvPr/>
        </p:nvSpPr>
        <p:spPr>
          <a:xfrm rot="16200000" flipV="1">
            <a:off x="3864769" y="2845594"/>
            <a:ext cx="661988" cy="762000"/>
          </a:xfrm>
          <a:prstGeom prst="bentUp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0" name="直角上箭头 9"/>
          <p:cNvSpPr/>
          <p:nvPr/>
        </p:nvSpPr>
        <p:spPr>
          <a:xfrm rot="16200000" flipV="1">
            <a:off x="5253038" y="1941513"/>
            <a:ext cx="663575" cy="869950"/>
          </a:xfrm>
          <a:prstGeom prst="bentUp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1" name="直角上箭头 10"/>
          <p:cNvSpPr/>
          <p:nvPr/>
        </p:nvSpPr>
        <p:spPr>
          <a:xfrm rot="16200000" flipV="1">
            <a:off x="6463506" y="1200944"/>
            <a:ext cx="661988" cy="762000"/>
          </a:xfrm>
          <a:prstGeom prst="bentUp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2" name="直角上箭头 11"/>
          <p:cNvSpPr/>
          <p:nvPr/>
        </p:nvSpPr>
        <p:spPr>
          <a:xfrm rot="16200000" flipV="1">
            <a:off x="1253331" y="4506119"/>
            <a:ext cx="663575" cy="795338"/>
          </a:xfrm>
          <a:prstGeom prst="bentUp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3" name="Rectangle 2"/>
          <p:cNvSpPr txBox="1">
            <a:spLocks noChangeArrowheads="1"/>
          </p:cNvSpPr>
          <p:nvPr/>
        </p:nvSpPr>
        <p:spPr>
          <a:xfrm>
            <a:off x="530225" y="5268913"/>
            <a:ext cx="1944688" cy="682625"/>
          </a:xfrm>
          <a:prstGeom prst="rect">
            <a:avLst/>
          </a:prstGeom>
          <a:ln>
            <a:solidFill>
              <a:schemeClr val="tx1"/>
            </a:solidFill>
          </a:ln>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精研考题</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120900" y="3633788"/>
            <a:ext cx="1679575" cy="541338"/>
          </a:xfrm>
          <a:prstGeom prst="rect">
            <a:avLst/>
          </a:prstGeom>
          <a:ln>
            <a:solidFill>
              <a:schemeClr val="bg1"/>
            </a:solidFill>
          </a:ln>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研究角度：</a:t>
            </a:r>
          </a:p>
        </p:txBody>
      </p:sp>
      <p:sp>
        <p:nvSpPr>
          <p:cNvPr id="161795" name="矩形 2"/>
          <p:cNvSpPr/>
          <p:nvPr/>
        </p:nvSpPr>
        <p:spPr>
          <a:xfrm>
            <a:off x="76200" y="330200"/>
            <a:ext cx="8424863" cy="584200"/>
          </a:xfrm>
          <a:prstGeom prst="rect">
            <a:avLst/>
          </a:prstGeom>
          <a:noFill/>
          <a:ln w="9525">
            <a:noFill/>
          </a:ln>
        </p:spPr>
        <p:txBody>
          <a:bodyPr>
            <a:spAutoFit/>
          </a:bodyPr>
          <a:lstStyle/>
          <a:p>
            <a:r>
              <a:rPr lang="zh-CN" altLang="en-US" sz="3200" dirty="0">
                <a:latin typeface="黑体" panose="02010609060101010101" pitchFamily="49" charset="-122"/>
                <a:ea typeface="黑体" panose="02010609060101010101" pitchFamily="49" charset="-122"/>
              </a:rPr>
              <a:t>（二）依托精准训练提能力</a:t>
            </a:r>
          </a:p>
        </p:txBody>
      </p:sp>
      <p:sp>
        <p:nvSpPr>
          <p:cNvPr id="4" name="Rectangle 2"/>
          <p:cNvSpPr txBox="1">
            <a:spLocks noChangeArrowheads="1"/>
          </p:cNvSpPr>
          <p:nvPr/>
        </p:nvSpPr>
        <p:spPr>
          <a:xfrm>
            <a:off x="214313" y="1828800"/>
            <a:ext cx="1679575" cy="541338"/>
          </a:xfrm>
          <a:prstGeom prst="rect">
            <a:avLst/>
          </a:prstGeom>
          <a:ln>
            <a:solidFill>
              <a:schemeClr val="tx1"/>
            </a:solidFill>
          </a:ln>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精研考题</a:t>
            </a:r>
          </a:p>
        </p:txBody>
      </p:sp>
      <p:sp>
        <p:nvSpPr>
          <p:cNvPr id="161797" name="矩形 4"/>
          <p:cNvSpPr/>
          <p:nvPr/>
        </p:nvSpPr>
        <p:spPr>
          <a:xfrm>
            <a:off x="3902075" y="3581400"/>
            <a:ext cx="4572000" cy="2216150"/>
          </a:xfrm>
          <a:prstGeom prst="rect">
            <a:avLst/>
          </a:prstGeom>
          <a:noFill/>
          <a:ln w="9525">
            <a:noFill/>
          </a:ln>
        </p:spPr>
        <p:txBody>
          <a:bodyPr>
            <a:spAutoFit/>
          </a:bodyPr>
          <a:lstStyle/>
          <a:p>
            <a:r>
              <a:rPr lang="en-US" altLang="zh-CN" sz="2400" b="1" dirty="0">
                <a:latin typeface="宋体" panose="02010600030101010101" pitchFamily="2" charset="-122"/>
              </a:rPr>
              <a:t>【</a:t>
            </a:r>
            <a:r>
              <a:rPr lang="zh-CN" altLang="en-US" sz="2400" b="1" dirty="0">
                <a:latin typeface="宋体" panose="02010600030101010101" pitchFamily="2" charset="-122"/>
              </a:rPr>
              <a:t>知识能力</a:t>
            </a:r>
            <a:r>
              <a:rPr lang="en-US" altLang="zh-CN" sz="2400" b="1" dirty="0">
                <a:latin typeface="宋体" panose="02010600030101010101" pitchFamily="2" charset="-122"/>
              </a:rPr>
              <a:t>】</a:t>
            </a:r>
          </a:p>
          <a:p>
            <a:r>
              <a:rPr lang="en-US" altLang="zh-CN" sz="2400" b="1" dirty="0">
                <a:latin typeface="宋体" panose="02010600030101010101" pitchFamily="2" charset="-122"/>
              </a:rPr>
              <a:t>【</a:t>
            </a:r>
            <a:r>
              <a:rPr lang="zh-CN" altLang="en-US" sz="2400" b="1" dirty="0">
                <a:latin typeface="宋体" panose="02010600030101010101" pitchFamily="2" charset="-122"/>
              </a:rPr>
              <a:t>核心素养</a:t>
            </a:r>
            <a:r>
              <a:rPr lang="en-US" altLang="zh-CN" sz="2400" b="1" dirty="0">
                <a:latin typeface="宋体" panose="02010600030101010101" pitchFamily="2" charset="-122"/>
              </a:rPr>
              <a:t>】</a:t>
            </a:r>
            <a:endParaRPr lang="en-US" altLang="zh-CN" sz="2400" b="1" dirty="0">
              <a:latin typeface="Arial" panose="020B0604020202020204" pitchFamily="34" charset="0"/>
            </a:endParaRPr>
          </a:p>
          <a:p>
            <a:r>
              <a:rPr lang="en-US" altLang="zh-CN" sz="2400" b="1" dirty="0">
                <a:latin typeface="宋体" panose="02010600030101010101" pitchFamily="2" charset="-122"/>
              </a:rPr>
              <a:t>【</a:t>
            </a:r>
            <a:r>
              <a:rPr lang="zh-CN" altLang="en-US" sz="2400" b="1" dirty="0">
                <a:latin typeface="Arial" panose="020B0604020202020204" pitchFamily="34" charset="0"/>
              </a:rPr>
              <a:t>出题意图</a:t>
            </a:r>
            <a:r>
              <a:rPr lang="en-US" altLang="zh-CN" sz="2400" b="1" dirty="0">
                <a:latin typeface="宋体" panose="02010600030101010101" pitchFamily="2" charset="-122"/>
              </a:rPr>
              <a:t>】</a:t>
            </a:r>
          </a:p>
          <a:p>
            <a:r>
              <a:rPr lang="en-US" altLang="zh-CN" sz="2400" b="1" dirty="0">
                <a:latin typeface="宋体" panose="02010600030101010101" pitchFamily="2" charset="-122"/>
              </a:rPr>
              <a:t>【</a:t>
            </a:r>
            <a:r>
              <a:rPr lang="zh-CN" altLang="en-US" sz="2400" b="1" dirty="0">
                <a:latin typeface="Arial" panose="020B0604020202020204" pitchFamily="34" charset="0"/>
              </a:rPr>
              <a:t>学术背景</a:t>
            </a:r>
            <a:r>
              <a:rPr lang="en-US" altLang="zh-CN" sz="2400" b="1" dirty="0">
                <a:latin typeface="宋体" panose="02010600030101010101" pitchFamily="2" charset="-122"/>
              </a:rPr>
              <a:t>】</a:t>
            </a:r>
            <a:endParaRPr lang="zh-CN" altLang="en-US" sz="2400" b="1" dirty="0">
              <a:latin typeface="Arial" panose="020B0604020202020204" pitchFamily="34" charset="0"/>
            </a:endParaRPr>
          </a:p>
          <a:p>
            <a:r>
              <a:rPr lang="en-US" altLang="zh-CN" sz="2400" b="1" dirty="0">
                <a:latin typeface="宋体" panose="02010600030101010101" pitchFamily="2" charset="-122"/>
              </a:rPr>
              <a:t>【</a:t>
            </a:r>
            <a:r>
              <a:rPr lang="zh-CN" altLang="en-US" sz="2400" b="1" dirty="0">
                <a:latin typeface="Arial" panose="020B0604020202020204" pitchFamily="34" charset="0"/>
              </a:rPr>
              <a:t>模拟出题</a:t>
            </a:r>
            <a:r>
              <a:rPr lang="en-US" altLang="zh-CN" sz="2400" b="1" dirty="0">
                <a:latin typeface="宋体" panose="02010600030101010101" pitchFamily="2" charset="-122"/>
              </a:rPr>
              <a:t>】</a:t>
            </a:r>
            <a:endParaRPr lang="zh-CN" altLang="en-US" sz="2400" b="1" dirty="0">
              <a:latin typeface="Arial" panose="020B0604020202020204" pitchFamily="34" charset="0"/>
            </a:endParaRPr>
          </a:p>
          <a:p>
            <a:endParaRPr lang="zh-CN" altLang="en-US" dirty="0">
              <a:latin typeface="Arial" panose="020B0604020202020204" pitchFamily="34" charset="0"/>
            </a:endParaRPr>
          </a:p>
        </p:txBody>
      </p:sp>
      <p:sp>
        <p:nvSpPr>
          <p:cNvPr id="6" name="Rectangle 2"/>
          <p:cNvSpPr txBox="1">
            <a:spLocks noChangeArrowheads="1"/>
          </p:cNvSpPr>
          <p:nvPr/>
        </p:nvSpPr>
        <p:spPr>
          <a:xfrm>
            <a:off x="2120900" y="2370138"/>
            <a:ext cx="1679575" cy="541338"/>
          </a:xfrm>
          <a:prstGeom prst="rect">
            <a:avLst/>
          </a:prstGeom>
          <a:ln>
            <a:solidFill>
              <a:schemeClr val="bg1"/>
            </a:solidFill>
          </a:ln>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研究依据：</a:t>
            </a:r>
          </a:p>
        </p:txBody>
      </p:sp>
      <p:sp>
        <p:nvSpPr>
          <p:cNvPr id="161799" name="矩形 6"/>
          <p:cNvSpPr/>
          <p:nvPr/>
        </p:nvSpPr>
        <p:spPr>
          <a:xfrm>
            <a:off x="3886200" y="1990725"/>
            <a:ext cx="4572000" cy="2124075"/>
          </a:xfrm>
          <a:prstGeom prst="rect">
            <a:avLst/>
          </a:prstGeom>
          <a:noFill/>
          <a:ln w="9525">
            <a:noFill/>
          </a:ln>
        </p:spPr>
        <p:txBody>
          <a:bodyPr>
            <a:spAutoFit/>
          </a:bodyPr>
          <a:lstStyle/>
          <a:p>
            <a:r>
              <a:rPr lang="en-US" altLang="zh-CN" sz="2400" b="1" dirty="0">
                <a:latin typeface="宋体" panose="02010600030101010101" pitchFamily="2" charset="-122"/>
              </a:rPr>
              <a:t>【</a:t>
            </a:r>
            <a:r>
              <a:rPr lang="zh-CN" altLang="en-US" sz="2400" b="1" dirty="0">
                <a:latin typeface="宋体" panose="02010600030101010101" pitchFamily="2" charset="-122"/>
              </a:rPr>
              <a:t>考纲</a:t>
            </a:r>
            <a:r>
              <a:rPr lang="en-US" altLang="zh-CN" sz="2400" b="1" dirty="0">
                <a:latin typeface="宋体" panose="02010600030101010101" pitchFamily="2" charset="-122"/>
              </a:rPr>
              <a:t>】</a:t>
            </a:r>
          </a:p>
          <a:p>
            <a:r>
              <a:rPr lang="en-US" altLang="zh-CN" sz="2400" b="1" dirty="0">
                <a:latin typeface="宋体" panose="02010600030101010101" pitchFamily="2" charset="-122"/>
              </a:rPr>
              <a:t>【</a:t>
            </a:r>
            <a:r>
              <a:rPr lang="zh-CN" altLang="en-US" sz="2400" b="1" dirty="0">
                <a:latin typeface="宋体" panose="02010600030101010101" pitchFamily="2" charset="-122"/>
              </a:rPr>
              <a:t>考试说明</a:t>
            </a:r>
            <a:r>
              <a:rPr lang="en-US" altLang="zh-CN" sz="2400" b="1" dirty="0">
                <a:latin typeface="宋体" panose="02010600030101010101" pitchFamily="2" charset="-122"/>
              </a:rPr>
              <a:t>】</a:t>
            </a:r>
            <a:endParaRPr lang="en-US" altLang="zh-CN" sz="2400" b="1" dirty="0">
              <a:latin typeface="Arial" panose="020B0604020202020204" pitchFamily="34" charset="0"/>
            </a:endParaRPr>
          </a:p>
          <a:p>
            <a:r>
              <a:rPr lang="en-US" altLang="zh-CN" sz="2400" b="1" dirty="0">
                <a:latin typeface="宋体" panose="02010600030101010101" pitchFamily="2" charset="-122"/>
              </a:rPr>
              <a:t>【</a:t>
            </a:r>
            <a:r>
              <a:rPr lang="zh-CN" altLang="en-US" sz="2400" b="1" dirty="0">
                <a:latin typeface="宋体" panose="02010600030101010101" pitchFamily="2" charset="-122"/>
              </a:rPr>
              <a:t>高考</a:t>
            </a:r>
            <a:r>
              <a:rPr lang="zh-CN" altLang="en-US" sz="2400" b="1" dirty="0">
                <a:latin typeface="Arial" panose="020B0604020202020204" pitchFamily="34" charset="0"/>
              </a:rPr>
              <a:t>题</a:t>
            </a:r>
            <a:r>
              <a:rPr lang="en-US" altLang="zh-CN" sz="2400" b="1" dirty="0">
                <a:latin typeface="宋体" panose="02010600030101010101" pitchFamily="2" charset="-122"/>
              </a:rPr>
              <a:t>】</a:t>
            </a:r>
          </a:p>
          <a:p>
            <a:r>
              <a:rPr lang="en-US" altLang="zh-CN" sz="2400" b="1" dirty="0">
                <a:latin typeface="宋体" panose="02010600030101010101" pitchFamily="2" charset="-122"/>
              </a:rPr>
              <a:t>【</a:t>
            </a:r>
            <a:r>
              <a:rPr lang="zh-CN" altLang="en-US" sz="2400" b="1" dirty="0">
                <a:latin typeface="宋体" panose="02010600030101010101" pitchFamily="2" charset="-122"/>
              </a:rPr>
              <a:t>专家解读</a:t>
            </a:r>
            <a:r>
              <a:rPr lang="en-US" altLang="zh-CN" sz="2400" b="1" dirty="0">
                <a:latin typeface="宋体" panose="02010600030101010101" pitchFamily="2" charset="-122"/>
              </a:rPr>
              <a:t>】</a:t>
            </a:r>
          </a:p>
          <a:p>
            <a:endParaRPr lang="en-US" altLang="zh-CN" dirty="0">
              <a:latin typeface="宋体" panose="02010600030101010101" pitchFamily="2" charset="-122"/>
            </a:endParaRPr>
          </a:p>
          <a:p>
            <a:endParaRPr lang="zh-CN" altLang="en-US" dirty="0">
              <a:latin typeface="Arial" panose="020B0604020202020204" pitchFamily="34" charset="0"/>
            </a:endParaRPr>
          </a:p>
        </p:txBody>
      </p:sp>
      <p:sp>
        <p:nvSpPr>
          <p:cNvPr id="9" name="Rectangle 2"/>
          <p:cNvSpPr txBox="1">
            <a:spLocks noChangeArrowheads="1"/>
          </p:cNvSpPr>
          <p:nvPr/>
        </p:nvSpPr>
        <p:spPr>
          <a:xfrm>
            <a:off x="2057400" y="5554663"/>
            <a:ext cx="1679575" cy="541338"/>
          </a:xfrm>
          <a:prstGeom prst="rect">
            <a:avLst/>
          </a:prstGeom>
          <a:ln>
            <a:solidFill>
              <a:schemeClr val="bg1"/>
            </a:solidFill>
          </a:ln>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研究成果：</a:t>
            </a:r>
          </a:p>
        </p:txBody>
      </p:sp>
      <p:sp>
        <p:nvSpPr>
          <p:cNvPr id="161801" name="矩形 9"/>
          <p:cNvSpPr/>
          <p:nvPr/>
        </p:nvSpPr>
        <p:spPr>
          <a:xfrm>
            <a:off x="3886200" y="5638800"/>
            <a:ext cx="4572000" cy="830263"/>
          </a:xfrm>
          <a:prstGeom prst="rect">
            <a:avLst/>
          </a:prstGeom>
          <a:noFill/>
          <a:ln w="9525">
            <a:noFill/>
          </a:ln>
        </p:spPr>
        <p:txBody>
          <a:bodyPr>
            <a:spAutoFit/>
          </a:bodyPr>
          <a:lstStyle/>
          <a:p>
            <a:r>
              <a:rPr lang="zh-CN" altLang="en-US" sz="2400" b="1" dirty="0">
                <a:latin typeface="Arial" panose="020B0604020202020204" pitchFamily="34" charset="0"/>
              </a:rPr>
              <a:t>形成课件，文字记录，存档，是我们宝贵的</a:t>
            </a:r>
            <a:r>
              <a:rPr lang="zh-CN" altLang="en-US" sz="2400" b="1" dirty="0">
                <a:latin typeface="Arial" panose="020B0604020202020204" pitchFamily="34" charset="0"/>
                <a:hlinkClick r:id="rId2" action="ppaction://hlinkfile"/>
              </a:rPr>
              <a:t>财富</a:t>
            </a:r>
            <a:endParaRPr lang="zh-CN" altLang="en-US" sz="2400" b="1" dirty="0">
              <a:latin typeface="Arial" panose="020B0604020202020204" pitchFamily="34" charset="0"/>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矩形 1"/>
          <p:cNvSpPr/>
          <p:nvPr/>
        </p:nvSpPr>
        <p:spPr>
          <a:xfrm>
            <a:off x="381000" y="411163"/>
            <a:ext cx="8424863" cy="579437"/>
          </a:xfrm>
          <a:prstGeom prst="rect">
            <a:avLst/>
          </a:prstGeom>
          <a:noFill/>
          <a:ln w="9525">
            <a:noFill/>
          </a:ln>
        </p:spPr>
        <p:txBody>
          <a:bodyPr>
            <a:spAutoFit/>
          </a:bodyPr>
          <a:lstStyle/>
          <a:p>
            <a:r>
              <a:rPr lang="zh-CN" altLang="en-US" sz="3200" dirty="0">
                <a:latin typeface="黑体" panose="02010609060101010101" pitchFamily="49" charset="-122"/>
                <a:ea typeface="黑体" panose="02010609060101010101" pitchFamily="49" charset="-122"/>
              </a:rPr>
              <a:t>（二）依托精准训练提能力</a:t>
            </a:r>
          </a:p>
        </p:txBody>
      </p:sp>
      <p:sp>
        <p:nvSpPr>
          <p:cNvPr id="3" name="Rectangle 2"/>
          <p:cNvSpPr txBox="1">
            <a:spLocks noChangeArrowheads="1"/>
          </p:cNvSpPr>
          <p:nvPr/>
        </p:nvSpPr>
        <p:spPr>
          <a:xfrm>
            <a:off x="214313" y="1447800"/>
            <a:ext cx="1679575" cy="609600"/>
          </a:xfrm>
          <a:prstGeom prst="rect">
            <a:avLst/>
          </a:prstGeom>
          <a:ln>
            <a:solidFill>
              <a:schemeClr val="tx1"/>
            </a:solidFill>
          </a:ln>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精选习题</a:t>
            </a:r>
            <a:endParaRPr kumimoji="0" lang="zh-CN" altLang="en-US" sz="28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4" name="Rectangle 2"/>
          <p:cNvSpPr txBox="1">
            <a:spLocks noChangeArrowheads="1"/>
          </p:cNvSpPr>
          <p:nvPr/>
        </p:nvSpPr>
        <p:spPr>
          <a:xfrm>
            <a:off x="2051050" y="1447800"/>
            <a:ext cx="6102350" cy="609600"/>
          </a:xfrm>
          <a:prstGeom prst="rect">
            <a:avLst/>
          </a:prstGeom>
          <a:ln>
            <a:solidFill>
              <a:schemeClr val="bg1"/>
            </a:solidFill>
          </a:ln>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严格按照高考试题标准选择</a:t>
            </a:r>
            <a:r>
              <a:rPr kumimoji="0" lang="zh-CN" altLang="en-US" sz="28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试题</a:t>
            </a:r>
            <a:endPar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5" name="Rectangle 2"/>
          <p:cNvSpPr txBox="1">
            <a:spLocks noChangeArrowheads="1"/>
          </p:cNvSpPr>
          <p:nvPr/>
        </p:nvSpPr>
        <p:spPr>
          <a:xfrm>
            <a:off x="-268287" y="2584450"/>
            <a:ext cx="1944688" cy="539750"/>
          </a:xfrm>
          <a:prstGeom prst="rect">
            <a:avLst/>
          </a:prstGeom>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形式：</a:t>
            </a:r>
          </a:p>
        </p:txBody>
      </p:sp>
      <p:sp>
        <p:nvSpPr>
          <p:cNvPr id="6" name="Rectangle 2"/>
          <p:cNvSpPr txBox="1">
            <a:spLocks noChangeArrowheads="1"/>
          </p:cNvSpPr>
          <p:nvPr/>
        </p:nvSpPr>
        <p:spPr>
          <a:xfrm>
            <a:off x="990600" y="2590800"/>
            <a:ext cx="6530975" cy="609600"/>
          </a:xfrm>
          <a:prstGeom prst="rect">
            <a:avLst/>
          </a:prstGeom>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en-US" altLang="zh-CN" sz="28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1</a:t>
            </a:r>
            <a:r>
              <a:rPr kumimoji="0" lang="zh-CN" altLang="en-US" sz="28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、确保</a:t>
            </a:r>
            <a:r>
              <a:rPr kumimoji="0" lang="zh-CN" altLang="en-US" sz="28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主客观题材料阅读长度适中；</a:t>
            </a:r>
          </a:p>
        </p:txBody>
      </p:sp>
      <p:sp>
        <p:nvSpPr>
          <p:cNvPr id="162823" name="矩形 12"/>
          <p:cNvSpPr/>
          <p:nvPr/>
        </p:nvSpPr>
        <p:spPr>
          <a:xfrm>
            <a:off x="1219200" y="3200400"/>
            <a:ext cx="7099300" cy="1127125"/>
          </a:xfrm>
          <a:prstGeom prst="rect">
            <a:avLst/>
          </a:prstGeom>
          <a:noFill/>
          <a:ln w="9525">
            <a:noFill/>
          </a:ln>
        </p:spPr>
        <p:txBody>
          <a:bodyPr>
            <a:spAutoFit/>
          </a:bodyPr>
          <a:lstStyle/>
          <a:p>
            <a:pPr>
              <a:lnSpc>
                <a:spcPct val="120000"/>
              </a:lnSpc>
            </a:pPr>
            <a:r>
              <a:rPr lang="en-US" altLang="zh-CN" sz="2800" b="1" dirty="0">
                <a:latin typeface="楷体" panose="02010609060101010101" pitchFamily="49" charset="-122"/>
                <a:ea typeface="楷体" panose="02010609060101010101" pitchFamily="49" charset="-122"/>
              </a:rPr>
              <a:t>2</a:t>
            </a:r>
            <a:r>
              <a:rPr lang="zh-CN" altLang="en-US" sz="2800" b="1" dirty="0">
                <a:latin typeface="楷体" panose="02010609060101010101" pitchFamily="49" charset="-122"/>
                <a:ea typeface="楷体" panose="02010609060101010101" pitchFamily="49" charset="-122"/>
              </a:rPr>
              <a:t>、涉猎多种材料呈现方式如表格类、漫画类、地图类等；</a:t>
            </a:r>
          </a:p>
        </p:txBody>
      </p:sp>
      <p:sp>
        <p:nvSpPr>
          <p:cNvPr id="162824" name="矩形 13"/>
          <p:cNvSpPr/>
          <p:nvPr/>
        </p:nvSpPr>
        <p:spPr>
          <a:xfrm>
            <a:off x="1066800" y="4343400"/>
            <a:ext cx="8153400" cy="609600"/>
          </a:xfrm>
          <a:prstGeom prst="rect">
            <a:avLst/>
          </a:prstGeom>
          <a:noFill/>
          <a:ln w="9525">
            <a:noFill/>
          </a:ln>
        </p:spPr>
        <p:txBody>
          <a:bodyPr>
            <a:spAutoFit/>
          </a:bodyPr>
          <a:lstStyle/>
          <a:p>
            <a:pPr algn="ctr">
              <a:lnSpc>
                <a:spcPct val="120000"/>
              </a:lnSpc>
            </a:pPr>
            <a:r>
              <a:rPr lang="en-US" altLang="zh-CN" sz="2800" b="1" dirty="0">
                <a:latin typeface="楷体" panose="02010609060101010101" pitchFamily="49" charset="-122"/>
                <a:ea typeface="楷体" panose="02010609060101010101" pitchFamily="49" charset="-122"/>
              </a:rPr>
              <a:t>3</a:t>
            </a:r>
            <a:r>
              <a:rPr lang="zh-CN" altLang="en-US" sz="2800" b="1" dirty="0">
                <a:latin typeface="楷体" panose="02010609060101010101" pitchFamily="49" charset="-122"/>
                <a:ea typeface="楷体" panose="02010609060101010101" pitchFamily="49" charset="-122"/>
              </a:rPr>
              <a:t>、禁止出组合型选择题，不符合高考考查模式；</a:t>
            </a:r>
          </a:p>
        </p:txBody>
      </p:sp>
      <p:sp>
        <p:nvSpPr>
          <p:cNvPr id="162825" name="矩形 15"/>
          <p:cNvSpPr/>
          <p:nvPr/>
        </p:nvSpPr>
        <p:spPr>
          <a:xfrm>
            <a:off x="1219200" y="5105400"/>
            <a:ext cx="5726113" cy="523875"/>
          </a:xfrm>
          <a:prstGeom prst="rect">
            <a:avLst/>
          </a:prstGeom>
          <a:noFill/>
          <a:ln w="9525">
            <a:noFill/>
          </a:ln>
        </p:spPr>
        <p:txBody>
          <a:bodyPr wrap="none">
            <a:spAutoFit/>
          </a:bodyPr>
          <a:lstStyle/>
          <a:p>
            <a:r>
              <a:rPr lang="en-US" altLang="zh-CN" sz="2800" b="1" dirty="0">
                <a:latin typeface="楷体" panose="02010609060101010101" pitchFamily="49" charset="-122"/>
                <a:ea typeface="楷体" panose="02010609060101010101" pitchFamily="49" charset="-122"/>
              </a:rPr>
              <a:t>4</a:t>
            </a:r>
            <a:r>
              <a:rPr lang="zh-CN" altLang="en-US" sz="2800" b="1" dirty="0">
                <a:latin typeface="楷体" panose="02010609060101010101" pitchFamily="49" charset="-122"/>
                <a:ea typeface="楷体" panose="02010609060101010101" pitchFamily="49" charset="-122"/>
              </a:rPr>
              <a:t>、对于主观的设问在</a:t>
            </a:r>
            <a:r>
              <a:rPr lang="en-US" altLang="zh-CN" sz="2800" b="1" dirty="0">
                <a:latin typeface="楷体" panose="02010609060101010101" pitchFamily="49" charset="-122"/>
                <a:ea typeface="楷体" panose="02010609060101010101" pitchFamily="49" charset="-122"/>
              </a:rPr>
              <a:t>2</a:t>
            </a:r>
            <a:r>
              <a:rPr lang="zh-CN" altLang="en-US" sz="2800" b="1" dirty="0">
                <a:latin typeface="楷体" panose="02010609060101010101" pitchFamily="49" charset="-122"/>
                <a:ea typeface="楷体" panose="02010609060101010101" pitchFamily="49" charset="-122"/>
              </a:rPr>
              <a:t>到</a:t>
            </a:r>
            <a:r>
              <a:rPr lang="en-US" altLang="zh-CN" sz="2800" b="1" dirty="0">
                <a:latin typeface="楷体" panose="02010609060101010101" pitchFamily="49" charset="-122"/>
                <a:ea typeface="楷体" panose="02010609060101010101" pitchFamily="49" charset="-122"/>
              </a:rPr>
              <a:t>3</a:t>
            </a:r>
            <a:r>
              <a:rPr lang="zh-CN" altLang="en-US" sz="2800" b="1" dirty="0">
                <a:latin typeface="楷体" panose="02010609060101010101" pitchFamily="49" charset="-122"/>
                <a:ea typeface="楷体" panose="02010609060101010101" pitchFamily="49" charset="-122"/>
              </a:rPr>
              <a:t>问之间。</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矩形 1"/>
          <p:cNvSpPr/>
          <p:nvPr/>
        </p:nvSpPr>
        <p:spPr>
          <a:xfrm>
            <a:off x="33338" y="152400"/>
            <a:ext cx="8424862" cy="579438"/>
          </a:xfrm>
          <a:prstGeom prst="rect">
            <a:avLst/>
          </a:prstGeom>
          <a:noFill/>
          <a:ln w="9525">
            <a:noFill/>
          </a:ln>
        </p:spPr>
        <p:txBody>
          <a:bodyPr>
            <a:spAutoFit/>
          </a:bodyPr>
          <a:lstStyle/>
          <a:p>
            <a:r>
              <a:rPr lang="zh-CN" altLang="en-US" sz="3200" dirty="0">
                <a:latin typeface="黑体" panose="02010609060101010101" pitchFamily="49" charset="-122"/>
                <a:ea typeface="黑体" panose="02010609060101010101" pitchFamily="49" charset="-122"/>
              </a:rPr>
              <a:t>（二）依托精准训练提能力</a:t>
            </a:r>
          </a:p>
        </p:txBody>
      </p:sp>
      <p:sp>
        <p:nvSpPr>
          <p:cNvPr id="3" name="Rectangle 2"/>
          <p:cNvSpPr txBox="1">
            <a:spLocks noChangeArrowheads="1"/>
          </p:cNvSpPr>
          <p:nvPr/>
        </p:nvSpPr>
        <p:spPr>
          <a:xfrm>
            <a:off x="214313" y="1219200"/>
            <a:ext cx="1679575" cy="609600"/>
          </a:xfrm>
          <a:prstGeom prst="rect">
            <a:avLst/>
          </a:prstGeom>
          <a:ln>
            <a:solidFill>
              <a:schemeClr val="tx1"/>
            </a:solidFill>
          </a:ln>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精选习题</a:t>
            </a:r>
            <a:endParaRPr kumimoji="0" lang="zh-CN" altLang="en-US" sz="28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4" name="Rectangle 2"/>
          <p:cNvSpPr txBox="1">
            <a:spLocks noChangeArrowheads="1"/>
          </p:cNvSpPr>
          <p:nvPr/>
        </p:nvSpPr>
        <p:spPr>
          <a:xfrm>
            <a:off x="2051050" y="1219200"/>
            <a:ext cx="6102350" cy="609600"/>
          </a:xfrm>
          <a:prstGeom prst="rect">
            <a:avLst/>
          </a:prstGeom>
          <a:ln>
            <a:solidFill>
              <a:schemeClr val="bg1"/>
            </a:solidFill>
          </a:ln>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严格按照高考试题标准选择</a:t>
            </a:r>
            <a:r>
              <a:rPr kumimoji="0" lang="zh-CN" altLang="en-US" sz="28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试题</a:t>
            </a:r>
            <a:endPar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8" name="Rectangle 2"/>
          <p:cNvSpPr txBox="1">
            <a:spLocks noChangeArrowheads="1"/>
          </p:cNvSpPr>
          <p:nvPr/>
        </p:nvSpPr>
        <p:spPr>
          <a:xfrm>
            <a:off x="-152400" y="2057400"/>
            <a:ext cx="1943100" cy="539750"/>
          </a:xfrm>
          <a:prstGeom prst="rect">
            <a:avLst/>
          </a:prstGeom>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内容：</a:t>
            </a:r>
          </a:p>
        </p:txBody>
      </p:sp>
      <p:sp>
        <p:nvSpPr>
          <p:cNvPr id="9" name="Rectangle 2"/>
          <p:cNvSpPr txBox="1">
            <a:spLocks noChangeArrowheads="1"/>
          </p:cNvSpPr>
          <p:nvPr/>
        </p:nvSpPr>
        <p:spPr>
          <a:xfrm>
            <a:off x="1371600" y="2057400"/>
            <a:ext cx="6656388" cy="609600"/>
          </a:xfrm>
          <a:prstGeom prst="rect">
            <a:avLst/>
          </a:prstGeom>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en-US" altLang="zh-CN" sz="28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1</a:t>
            </a:r>
            <a:r>
              <a:rPr kumimoji="0" lang="zh-CN" altLang="en-US" sz="28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、减少阅读障碍，阅读难度，文言文；</a:t>
            </a:r>
          </a:p>
        </p:txBody>
      </p:sp>
      <p:sp>
        <p:nvSpPr>
          <p:cNvPr id="11" name="Rectangle 2"/>
          <p:cNvSpPr txBox="1">
            <a:spLocks noChangeArrowheads="1"/>
          </p:cNvSpPr>
          <p:nvPr/>
        </p:nvSpPr>
        <p:spPr>
          <a:xfrm>
            <a:off x="1371600" y="3962400"/>
            <a:ext cx="4973638" cy="609600"/>
          </a:xfrm>
          <a:prstGeom prst="rect">
            <a:avLst/>
          </a:prstGeom>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en-US" altLang="zh-CN" sz="28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3</a:t>
            </a:r>
            <a:r>
              <a:rPr kumimoji="0" lang="zh-CN" altLang="en-US" sz="28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、增加史学理论题的训练；</a:t>
            </a:r>
          </a:p>
        </p:txBody>
      </p:sp>
      <p:sp>
        <p:nvSpPr>
          <p:cNvPr id="12" name="Rectangle 2"/>
          <p:cNvSpPr txBox="1">
            <a:spLocks noChangeArrowheads="1"/>
          </p:cNvSpPr>
          <p:nvPr/>
        </p:nvSpPr>
        <p:spPr>
          <a:xfrm>
            <a:off x="1600200" y="5791200"/>
            <a:ext cx="5981700" cy="609600"/>
          </a:xfrm>
          <a:prstGeom prst="rect">
            <a:avLst/>
          </a:prstGeom>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en-US" altLang="zh-CN" sz="28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5</a:t>
            </a:r>
            <a:r>
              <a:rPr kumimoji="0" lang="zh-CN" altLang="en-US" sz="28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、细化主观题的细则，尤其是周测。</a:t>
            </a:r>
          </a:p>
        </p:txBody>
      </p:sp>
      <p:sp>
        <p:nvSpPr>
          <p:cNvPr id="163849" name="矩形 14"/>
          <p:cNvSpPr/>
          <p:nvPr/>
        </p:nvSpPr>
        <p:spPr>
          <a:xfrm>
            <a:off x="1524000" y="2855913"/>
            <a:ext cx="7391400" cy="954087"/>
          </a:xfrm>
          <a:prstGeom prst="rect">
            <a:avLst/>
          </a:prstGeom>
          <a:noFill/>
          <a:ln w="9525">
            <a:noFill/>
          </a:ln>
        </p:spPr>
        <p:txBody>
          <a:bodyPr>
            <a:spAutoFit/>
          </a:bodyPr>
          <a:lstStyle/>
          <a:p>
            <a:r>
              <a:rPr lang="en-US" altLang="zh-CN" sz="2800" b="1" dirty="0">
                <a:latin typeface="楷体" panose="02010609060101010101" pitchFamily="49" charset="-122"/>
                <a:ea typeface="楷体" panose="02010609060101010101" pitchFamily="49" charset="-122"/>
              </a:rPr>
              <a:t>2</a:t>
            </a:r>
            <a:r>
              <a:rPr lang="zh-CN" altLang="en-US" sz="2800" b="1" dirty="0">
                <a:latin typeface="楷体" panose="02010609060101010101" pitchFamily="49" charset="-122"/>
                <a:ea typeface="楷体" panose="02010609060101010101" pitchFamily="49" charset="-122"/>
              </a:rPr>
              <a:t>、难易适度，严格按照难中易</a:t>
            </a:r>
            <a:r>
              <a:rPr lang="en-US" altLang="zh-CN" sz="2800" b="1" dirty="0">
                <a:latin typeface="楷体" panose="02010609060101010101" pitchFamily="49" charset="-122"/>
                <a:ea typeface="楷体" panose="02010609060101010101" pitchFamily="49" charset="-122"/>
              </a:rPr>
              <a:t>2</a:t>
            </a:r>
            <a:r>
              <a:rPr lang="zh-CN" altLang="en-US" sz="2800" b="1" dirty="0">
                <a:latin typeface="楷体" panose="02010609060101010101" pitchFamily="49" charset="-122"/>
                <a:ea typeface="楷体" panose="02010609060101010101" pitchFamily="49" charset="-122"/>
              </a:rPr>
              <a:t>：</a:t>
            </a:r>
            <a:r>
              <a:rPr lang="en-US" altLang="zh-CN" sz="2800" b="1" dirty="0">
                <a:latin typeface="楷体" panose="02010609060101010101" pitchFamily="49" charset="-122"/>
                <a:ea typeface="楷体" panose="02010609060101010101" pitchFamily="49" charset="-122"/>
              </a:rPr>
              <a:t>5</a:t>
            </a:r>
            <a:r>
              <a:rPr lang="zh-CN" altLang="en-US" sz="2800" b="1" dirty="0">
                <a:latin typeface="楷体" panose="02010609060101010101" pitchFamily="49" charset="-122"/>
                <a:ea typeface="楷体" panose="02010609060101010101" pitchFamily="49" charset="-122"/>
              </a:rPr>
              <a:t>：</a:t>
            </a:r>
            <a:r>
              <a:rPr lang="en-US" altLang="zh-CN" sz="2800" b="1" dirty="0">
                <a:latin typeface="楷体" panose="02010609060101010101" pitchFamily="49" charset="-122"/>
                <a:ea typeface="楷体" panose="02010609060101010101" pitchFamily="49" charset="-122"/>
              </a:rPr>
              <a:t>3</a:t>
            </a:r>
            <a:r>
              <a:rPr lang="zh-CN" altLang="en-US" sz="2800" b="1" dirty="0">
                <a:latin typeface="楷体" panose="02010609060101010101" pitchFamily="49" charset="-122"/>
                <a:ea typeface="楷体" panose="02010609060101010101" pitchFamily="49" charset="-122"/>
              </a:rPr>
              <a:t>比例命制试题，不能搞偏难怪，难要难在思维含量上；</a:t>
            </a:r>
          </a:p>
        </p:txBody>
      </p:sp>
      <p:sp>
        <p:nvSpPr>
          <p:cNvPr id="163850" name="矩形 16"/>
          <p:cNvSpPr/>
          <p:nvPr/>
        </p:nvSpPr>
        <p:spPr>
          <a:xfrm>
            <a:off x="1524000" y="4702175"/>
            <a:ext cx="7173913" cy="954088"/>
          </a:xfrm>
          <a:prstGeom prst="rect">
            <a:avLst/>
          </a:prstGeom>
          <a:noFill/>
          <a:ln w="9525">
            <a:noFill/>
          </a:ln>
        </p:spPr>
        <p:txBody>
          <a:bodyPr>
            <a:spAutoFit/>
          </a:bodyPr>
          <a:lstStyle/>
          <a:p>
            <a:r>
              <a:rPr lang="en-US" altLang="zh-CN" sz="2800" b="1" dirty="0">
                <a:latin typeface="楷体" panose="02010609060101010101" pitchFamily="49" charset="-122"/>
                <a:ea typeface="楷体" panose="02010609060101010101" pitchFamily="49" charset="-122"/>
              </a:rPr>
              <a:t>4</a:t>
            </a:r>
            <a:r>
              <a:rPr lang="zh-CN" altLang="en-US" sz="2800" b="1" dirty="0">
                <a:latin typeface="楷体" panose="02010609060101010101" pitchFamily="49" charset="-122"/>
                <a:ea typeface="楷体" panose="02010609060101010101" pitchFamily="49" charset="-122"/>
              </a:rPr>
              <a:t>、主观体现中外关联，古今贯通，以本节知识为主并体现对不同章节知识的综合性考察； </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6786" name="Picture 2"/>
          <p:cNvPicPr>
            <a:picLocks noChangeAspect="1" noChangeArrowheads="1"/>
          </p:cNvPicPr>
          <p:nvPr/>
        </p:nvPicPr>
        <p:blipFill>
          <a:blip r:embed="rId2"/>
          <a:srcRect/>
          <a:stretch>
            <a:fillRect/>
          </a:stretch>
        </p:blipFill>
        <p:spPr bwMode="auto">
          <a:xfrm>
            <a:off x="914400" y="1246188"/>
            <a:ext cx="6400800" cy="492601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64867" name="TextBox 1"/>
          <p:cNvSpPr txBox="1"/>
          <p:nvPr/>
        </p:nvSpPr>
        <p:spPr>
          <a:xfrm>
            <a:off x="457200" y="381000"/>
            <a:ext cx="7772400" cy="461963"/>
          </a:xfrm>
          <a:prstGeom prst="rect">
            <a:avLst/>
          </a:prstGeom>
          <a:noFill/>
          <a:ln w="9525">
            <a:noFill/>
          </a:ln>
        </p:spPr>
        <p:txBody>
          <a:bodyPr>
            <a:spAutoFit/>
          </a:bodyPr>
          <a:lstStyle/>
          <a:p>
            <a:r>
              <a:rPr lang="zh-CN" altLang="en-US" sz="2400" b="1" dirty="0">
                <a:latin typeface="Arial" panose="020B0604020202020204" pitchFamily="34" charset="0"/>
              </a:rPr>
              <a:t>历史第</a:t>
            </a:r>
            <a:r>
              <a:rPr lang="en-US" altLang="zh-CN" sz="2400" b="1" dirty="0">
                <a:latin typeface="Arial" panose="020B0604020202020204" pitchFamily="34" charset="0"/>
              </a:rPr>
              <a:t>1</a:t>
            </a:r>
            <a:r>
              <a:rPr lang="zh-CN" altLang="en-US" sz="2400" b="1" dirty="0">
                <a:latin typeface="Arial" panose="020B0604020202020204" pitchFamily="34" charset="0"/>
              </a:rPr>
              <a:t>周周测评分细则（提前两天发送全组教师）</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矩形 1"/>
          <p:cNvSpPr/>
          <p:nvPr/>
        </p:nvSpPr>
        <p:spPr>
          <a:xfrm>
            <a:off x="304800" y="762000"/>
            <a:ext cx="8424863" cy="584200"/>
          </a:xfrm>
          <a:prstGeom prst="rect">
            <a:avLst/>
          </a:prstGeom>
          <a:noFill/>
          <a:ln w="9525">
            <a:noFill/>
          </a:ln>
        </p:spPr>
        <p:txBody>
          <a:bodyPr>
            <a:spAutoFit/>
          </a:bodyPr>
          <a:lstStyle/>
          <a:p>
            <a:r>
              <a:rPr lang="zh-CN" altLang="en-US" sz="3200" dirty="0">
                <a:latin typeface="黑体" panose="02010609060101010101" pitchFamily="49" charset="-122"/>
                <a:ea typeface="黑体" panose="02010609060101010101" pitchFamily="49" charset="-122"/>
              </a:rPr>
              <a:t>（二）依托精准训练提能力</a:t>
            </a:r>
          </a:p>
        </p:txBody>
      </p:sp>
      <p:sp>
        <p:nvSpPr>
          <p:cNvPr id="165891" name="Rectangle 2"/>
          <p:cNvSpPr txBox="1"/>
          <p:nvPr/>
        </p:nvSpPr>
        <p:spPr>
          <a:xfrm>
            <a:off x="214313" y="1828800"/>
            <a:ext cx="1944687" cy="609600"/>
          </a:xfrm>
          <a:prstGeom prst="rect">
            <a:avLst/>
          </a:prstGeom>
          <a:noFill/>
          <a:ln w="9525" cap="flat" cmpd="sng">
            <a:solidFill>
              <a:schemeClr val="tx1"/>
            </a:solidFill>
            <a:prstDash val="solid"/>
            <a:miter/>
            <a:headEnd type="none" w="med" len="med"/>
            <a:tailEnd type="none" w="med" len="med"/>
          </a:ln>
        </p:spPr>
        <p:txBody>
          <a:bodyPr>
            <a:spAutoFit/>
          </a:bodyPr>
          <a:lstStyle/>
          <a:p>
            <a:pPr algn="ctr">
              <a:lnSpc>
                <a:spcPct val="120000"/>
              </a:lnSpc>
            </a:pPr>
            <a:r>
              <a:rPr lang="zh-CN" altLang="en-US" sz="2800" b="1" dirty="0">
                <a:latin typeface="黑体" panose="02010609060101010101" pitchFamily="49" charset="-122"/>
                <a:ea typeface="黑体" panose="02010609060101010101" pitchFamily="49" charset="-122"/>
              </a:rPr>
              <a:t>高效自习</a:t>
            </a:r>
          </a:p>
        </p:txBody>
      </p:sp>
      <p:sp>
        <p:nvSpPr>
          <p:cNvPr id="4" name="Rectangle 2"/>
          <p:cNvSpPr txBox="1">
            <a:spLocks noChangeArrowheads="1"/>
          </p:cNvSpPr>
          <p:nvPr/>
        </p:nvSpPr>
        <p:spPr>
          <a:xfrm>
            <a:off x="4800600" y="2863850"/>
            <a:ext cx="2376488" cy="412750"/>
          </a:xfrm>
          <a:prstGeom prst="rect">
            <a:avLst/>
          </a:prstGeom>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en-US" altLang="zh-CN" sz="20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2</a:t>
            </a:r>
            <a:r>
              <a:rPr kumimoji="0" lang="zh-CN" altLang="en-US" sz="20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、及时到位督促；</a:t>
            </a:r>
          </a:p>
        </p:txBody>
      </p:sp>
      <p:sp>
        <p:nvSpPr>
          <p:cNvPr id="5" name="Rectangle 2"/>
          <p:cNvSpPr txBox="1">
            <a:spLocks noChangeArrowheads="1"/>
          </p:cNvSpPr>
          <p:nvPr/>
        </p:nvSpPr>
        <p:spPr>
          <a:xfrm>
            <a:off x="995363" y="2752725"/>
            <a:ext cx="4679950" cy="1938338"/>
          </a:xfrm>
          <a:prstGeom prst="rect">
            <a:avLst/>
          </a:prstGeom>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en-US" altLang="zh-CN" sz="20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1</a:t>
            </a:r>
            <a:r>
              <a:rPr kumimoji="0" lang="zh-CN" altLang="en-US" sz="20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、在</a:t>
            </a:r>
            <a:r>
              <a:rPr kumimoji="0" lang="zh-CN" altLang="en-US" sz="20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hlinkClick r:id="rId2" action="ppaction://hlinksldjump"/>
              </a:rPr>
              <a:t>自习任务</a:t>
            </a:r>
            <a:r>
              <a:rPr kumimoji="0" lang="zh-CN" altLang="en-US" sz="20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上下功夫；</a:t>
            </a:r>
            <a:endParaRPr kumimoji="0" lang="en-US" altLang="zh-CN" sz="20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a:p>
            <a:pPr marL="0" marR="0" lvl="0" indent="0" algn="ctr"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  （</a:t>
            </a:r>
            <a:r>
              <a:rPr kumimoji="0" lang="en-US" altLang="zh-CN" sz="20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1</a:t>
            </a:r>
            <a:r>
              <a:rPr kumimoji="0" lang="zh-CN" altLang="en-US" sz="20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）任务细化明确</a:t>
            </a:r>
            <a:endParaRPr kumimoji="0" lang="en-US" altLang="zh-CN" sz="20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a:p>
            <a:pPr marL="0" marR="0" lvl="0" indent="0" algn="ctr"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a:t>
            </a:r>
            <a:r>
              <a:rPr kumimoji="0" lang="en-US" altLang="zh-CN" sz="20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2</a:t>
            </a:r>
            <a:r>
              <a:rPr kumimoji="0" lang="zh-CN" altLang="en-US" sz="20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）鼓励性话语</a:t>
            </a:r>
            <a:endParaRPr kumimoji="0" lang="en-US" altLang="zh-CN" sz="20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a:p>
            <a:pPr marL="0" marR="0" lvl="0" indent="0" algn="ctr"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    （</a:t>
            </a:r>
            <a:r>
              <a:rPr kumimoji="0" lang="en-US" altLang="zh-CN" sz="20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3</a:t>
            </a:r>
            <a:r>
              <a:rPr kumimoji="0" lang="zh-CN" altLang="en-US" sz="20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）阶段性考试目标</a:t>
            </a:r>
            <a:endParaRPr kumimoji="0" lang="en-US" altLang="zh-CN" sz="20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a:p>
            <a:pPr marL="0" marR="0" lvl="0" indent="0" algn="ctr"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      （</a:t>
            </a:r>
            <a:r>
              <a:rPr kumimoji="0" lang="en-US" altLang="zh-CN" sz="20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4</a:t>
            </a:r>
            <a:r>
              <a:rPr kumimoji="0" lang="zh-CN" altLang="en-US" sz="20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）作业较差学生学号</a:t>
            </a:r>
          </a:p>
        </p:txBody>
      </p:sp>
      <p:sp>
        <p:nvSpPr>
          <p:cNvPr id="6" name="Rectangle 2"/>
          <p:cNvSpPr txBox="1">
            <a:spLocks noChangeArrowheads="1"/>
          </p:cNvSpPr>
          <p:nvPr/>
        </p:nvSpPr>
        <p:spPr>
          <a:xfrm>
            <a:off x="4724400" y="3429000"/>
            <a:ext cx="4679950" cy="412750"/>
          </a:xfrm>
          <a:prstGeom prst="rect">
            <a:avLst/>
          </a:prstGeom>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en-US" altLang="zh-CN" sz="20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3</a:t>
            </a:r>
            <a:r>
              <a:rPr kumimoji="0" lang="zh-CN" altLang="en-US" sz="20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、做题前</a:t>
            </a:r>
            <a:r>
              <a:rPr kumimoji="0" lang="en-US" altLang="zh-CN" sz="20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5</a:t>
            </a:r>
            <a:r>
              <a:rPr kumimoji="0" lang="zh-CN" altLang="en-US" sz="20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分钟，高效复习本节内容；</a:t>
            </a:r>
          </a:p>
        </p:txBody>
      </p:sp>
      <p:sp>
        <p:nvSpPr>
          <p:cNvPr id="7" name="Rectangle 2"/>
          <p:cNvSpPr txBox="1">
            <a:spLocks noChangeArrowheads="1"/>
          </p:cNvSpPr>
          <p:nvPr/>
        </p:nvSpPr>
        <p:spPr>
          <a:xfrm>
            <a:off x="361950" y="4648200"/>
            <a:ext cx="1944688" cy="541338"/>
          </a:xfrm>
          <a:prstGeom prst="rect">
            <a:avLst/>
          </a:prstGeom>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自习中：</a:t>
            </a:r>
          </a:p>
        </p:txBody>
      </p:sp>
      <p:sp>
        <p:nvSpPr>
          <p:cNvPr id="8" name="Rectangle 2"/>
          <p:cNvSpPr txBox="1">
            <a:spLocks noChangeArrowheads="1"/>
          </p:cNvSpPr>
          <p:nvPr/>
        </p:nvSpPr>
        <p:spPr>
          <a:xfrm>
            <a:off x="1454150" y="4724400"/>
            <a:ext cx="2736850" cy="412750"/>
          </a:xfrm>
          <a:prstGeom prst="rect">
            <a:avLst/>
          </a:prstGeom>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en-US" altLang="zh-CN" sz="20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1</a:t>
            </a:r>
            <a:r>
              <a:rPr kumimoji="0" lang="zh-CN" altLang="en-US" sz="20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、加强巡视；</a:t>
            </a:r>
          </a:p>
        </p:txBody>
      </p:sp>
      <p:sp>
        <p:nvSpPr>
          <p:cNvPr id="9" name="Rectangle 2"/>
          <p:cNvSpPr txBox="1">
            <a:spLocks noChangeArrowheads="1"/>
          </p:cNvSpPr>
          <p:nvPr/>
        </p:nvSpPr>
        <p:spPr>
          <a:xfrm>
            <a:off x="4419600" y="4768850"/>
            <a:ext cx="2286000" cy="412750"/>
          </a:xfrm>
          <a:prstGeom prst="rect">
            <a:avLst/>
          </a:prstGeom>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en-US" altLang="zh-CN" sz="20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2</a:t>
            </a:r>
            <a:r>
              <a:rPr kumimoji="0" lang="zh-CN" altLang="en-US" sz="20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、提前收卡；</a:t>
            </a:r>
          </a:p>
        </p:txBody>
      </p:sp>
      <p:sp>
        <p:nvSpPr>
          <p:cNvPr id="10" name="Rectangle 2"/>
          <p:cNvSpPr txBox="1">
            <a:spLocks noChangeArrowheads="1"/>
          </p:cNvSpPr>
          <p:nvPr/>
        </p:nvSpPr>
        <p:spPr>
          <a:xfrm>
            <a:off x="539750" y="5253038"/>
            <a:ext cx="1641475" cy="609600"/>
          </a:xfrm>
          <a:prstGeom prst="rect">
            <a:avLst/>
          </a:prstGeom>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自习后：</a:t>
            </a:r>
          </a:p>
        </p:txBody>
      </p:sp>
      <p:sp>
        <p:nvSpPr>
          <p:cNvPr id="11" name="Rectangle 2"/>
          <p:cNvSpPr txBox="1">
            <a:spLocks noChangeArrowheads="1"/>
          </p:cNvSpPr>
          <p:nvPr/>
        </p:nvSpPr>
        <p:spPr>
          <a:xfrm>
            <a:off x="1524000" y="5378450"/>
            <a:ext cx="3313113" cy="412750"/>
          </a:xfrm>
          <a:prstGeom prst="rect">
            <a:avLst/>
          </a:prstGeom>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en-US" altLang="zh-CN" sz="20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1</a:t>
            </a:r>
            <a:r>
              <a:rPr kumimoji="0" lang="zh-CN" altLang="en-US" sz="20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、课堂与自习联动；</a:t>
            </a:r>
          </a:p>
        </p:txBody>
      </p:sp>
      <p:sp>
        <p:nvSpPr>
          <p:cNvPr id="12" name="Rectangle 2"/>
          <p:cNvSpPr txBox="1">
            <a:spLocks noChangeArrowheads="1"/>
          </p:cNvSpPr>
          <p:nvPr/>
        </p:nvSpPr>
        <p:spPr>
          <a:xfrm>
            <a:off x="4419600" y="5378450"/>
            <a:ext cx="2743200" cy="412750"/>
          </a:xfrm>
          <a:prstGeom prst="rect">
            <a:avLst/>
          </a:prstGeom>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en-US" altLang="zh-CN" sz="20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2</a:t>
            </a:r>
            <a:r>
              <a:rPr kumimoji="0" lang="zh-CN" altLang="en-US" sz="20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、辅导一名学生；</a:t>
            </a:r>
          </a:p>
        </p:txBody>
      </p:sp>
      <p:sp>
        <p:nvSpPr>
          <p:cNvPr id="13" name="Rectangle 2"/>
          <p:cNvSpPr txBox="1">
            <a:spLocks noChangeArrowheads="1"/>
          </p:cNvSpPr>
          <p:nvPr/>
        </p:nvSpPr>
        <p:spPr>
          <a:xfrm>
            <a:off x="1831975" y="5943600"/>
            <a:ext cx="2698750" cy="412750"/>
          </a:xfrm>
          <a:prstGeom prst="rect">
            <a:avLst/>
          </a:prstGeom>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en-US" altLang="zh-CN" sz="20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3</a:t>
            </a:r>
            <a:r>
              <a:rPr kumimoji="0" lang="zh-CN" altLang="en-US" sz="20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、及时出客观成绩；</a:t>
            </a:r>
          </a:p>
        </p:txBody>
      </p:sp>
      <p:sp>
        <p:nvSpPr>
          <p:cNvPr id="14" name="Rectangle 2"/>
          <p:cNvSpPr txBox="1">
            <a:spLocks noChangeArrowheads="1"/>
          </p:cNvSpPr>
          <p:nvPr/>
        </p:nvSpPr>
        <p:spPr>
          <a:xfrm>
            <a:off x="349250" y="2641600"/>
            <a:ext cx="1944688" cy="541338"/>
          </a:xfrm>
          <a:prstGeom prst="rect">
            <a:avLst/>
          </a:prstGeom>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自习前：</a:t>
            </a:r>
            <a:endParaRPr kumimoji="0" lang="zh-CN" altLang="en-US" sz="20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p:txBody>
      </p:sp>
      <p:sp>
        <p:nvSpPr>
          <p:cNvPr id="2" name="动作按钮: 前进或下一项 1">
            <a:hlinkClick r:id="rId3" action="ppaction://hlinksldjump" highlightClick="1"/>
          </p:cNvPr>
          <p:cNvSpPr/>
          <p:nvPr/>
        </p:nvSpPr>
        <p:spPr>
          <a:xfrm>
            <a:off x="8001000" y="6356350"/>
            <a:ext cx="533400" cy="19685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lt1"/>
              </a:solidFill>
              <a:effectLst/>
              <a:uLnTx/>
              <a:uFillTx/>
              <a:latin typeface="+mn-lt"/>
              <a:ea typeface="+mn-ea"/>
              <a:cs typeface="+mn-cs"/>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矩形 1"/>
          <p:cNvSpPr/>
          <p:nvPr/>
        </p:nvSpPr>
        <p:spPr>
          <a:xfrm>
            <a:off x="152400" y="381000"/>
            <a:ext cx="8424863" cy="584200"/>
          </a:xfrm>
          <a:prstGeom prst="rect">
            <a:avLst/>
          </a:prstGeom>
          <a:noFill/>
          <a:ln w="9525">
            <a:noFill/>
          </a:ln>
        </p:spPr>
        <p:txBody>
          <a:bodyPr>
            <a:spAutoFit/>
          </a:bodyPr>
          <a:lstStyle/>
          <a:p>
            <a:r>
              <a:rPr lang="zh-CN" altLang="en-US" sz="3200" dirty="0">
                <a:latin typeface="黑体" panose="02010609060101010101" pitchFamily="49" charset="-122"/>
                <a:ea typeface="黑体" panose="02010609060101010101" pitchFamily="49" charset="-122"/>
              </a:rPr>
              <a:t>（二）依托精准训练提能力</a:t>
            </a:r>
          </a:p>
        </p:txBody>
      </p:sp>
      <p:sp>
        <p:nvSpPr>
          <p:cNvPr id="168963" name="Rectangle 2"/>
          <p:cNvSpPr txBox="1"/>
          <p:nvPr/>
        </p:nvSpPr>
        <p:spPr>
          <a:xfrm>
            <a:off x="214313" y="1295400"/>
            <a:ext cx="1944687" cy="609600"/>
          </a:xfrm>
          <a:prstGeom prst="rect">
            <a:avLst/>
          </a:prstGeom>
          <a:noFill/>
          <a:ln w="9525" cap="flat" cmpd="sng">
            <a:solidFill>
              <a:schemeClr val="tx1"/>
            </a:solidFill>
            <a:prstDash val="solid"/>
            <a:miter/>
            <a:headEnd type="none" w="med" len="med"/>
            <a:tailEnd type="none" w="med" len="med"/>
          </a:ln>
        </p:spPr>
        <p:txBody>
          <a:bodyPr>
            <a:spAutoFit/>
          </a:bodyPr>
          <a:lstStyle/>
          <a:p>
            <a:pPr algn="ctr">
              <a:lnSpc>
                <a:spcPct val="120000"/>
              </a:lnSpc>
            </a:pPr>
            <a:r>
              <a:rPr lang="zh-CN" altLang="en-US" sz="2800" b="1" dirty="0">
                <a:latin typeface="黑体" panose="02010609060101010101" pitchFamily="49" charset="-122"/>
                <a:ea typeface="黑体" panose="02010609060101010101" pitchFamily="49" charset="-122"/>
              </a:rPr>
              <a:t>高效讲评</a:t>
            </a:r>
          </a:p>
        </p:txBody>
      </p:sp>
      <p:sp>
        <p:nvSpPr>
          <p:cNvPr id="168964" name="Rectangle 2"/>
          <p:cNvSpPr txBox="1"/>
          <p:nvPr/>
        </p:nvSpPr>
        <p:spPr>
          <a:xfrm>
            <a:off x="2590800" y="1295400"/>
            <a:ext cx="4267200" cy="609600"/>
          </a:xfrm>
          <a:prstGeom prst="rect">
            <a:avLst/>
          </a:prstGeom>
          <a:noFill/>
          <a:ln w="9525" cap="flat" cmpd="sng">
            <a:solidFill>
              <a:schemeClr val="bg1"/>
            </a:solidFill>
            <a:prstDash val="solid"/>
            <a:miter/>
            <a:headEnd type="none" w="med" len="med"/>
            <a:tailEnd type="none" w="med" len="med"/>
          </a:ln>
        </p:spPr>
        <p:txBody>
          <a:bodyPr>
            <a:spAutoFit/>
          </a:bodyPr>
          <a:lstStyle/>
          <a:p>
            <a:pPr algn="ctr">
              <a:lnSpc>
                <a:spcPct val="120000"/>
              </a:lnSpc>
            </a:pPr>
            <a:r>
              <a:rPr lang="zh-CN" altLang="en-US" sz="2800" b="1" dirty="0">
                <a:latin typeface="黑体" panose="02010609060101010101" pitchFamily="49" charset="-122"/>
                <a:ea typeface="黑体" panose="02010609060101010101" pitchFamily="49" charset="-122"/>
              </a:rPr>
              <a:t>讲评依据</a:t>
            </a:r>
            <a:r>
              <a:rPr lang="en-US" altLang="zh-CN" sz="2800" b="1" dirty="0">
                <a:latin typeface="黑体" panose="02010609060101010101" pitchFamily="49" charset="-122"/>
                <a:ea typeface="黑体" panose="02010609060101010101" pitchFamily="49" charset="-122"/>
              </a:rPr>
              <a:t>——</a:t>
            </a:r>
            <a:r>
              <a:rPr lang="zh-CN" altLang="en-US" sz="2800" b="1" dirty="0">
                <a:latin typeface="黑体" panose="02010609060101010101" pitchFamily="49" charset="-122"/>
                <a:ea typeface="黑体" panose="02010609060101010101" pitchFamily="49" charset="-122"/>
              </a:rPr>
              <a:t>阅卷信息</a:t>
            </a:r>
          </a:p>
        </p:txBody>
      </p:sp>
      <p:sp>
        <p:nvSpPr>
          <p:cNvPr id="5" name="Rectangle 2"/>
          <p:cNvSpPr txBox="1">
            <a:spLocks noChangeArrowheads="1"/>
          </p:cNvSpPr>
          <p:nvPr/>
        </p:nvSpPr>
        <p:spPr>
          <a:xfrm>
            <a:off x="173038" y="2665413"/>
            <a:ext cx="3271838" cy="609600"/>
          </a:xfrm>
          <a:prstGeom prst="rect">
            <a:avLst/>
          </a:prstGeom>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评分细则</a:t>
            </a:r>
            <a:r>
              <a:rPr kumimoji="0" lang="zh-CN" altLang="en-US" sz="28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制定角度</a:t>
            </a:r>
            <a:r>
              <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a:t>
            </a:r>
          </a:p>
        </p:txBody>
      </p:sp>
      <p:sp>
        <p:nvSpPr>
          <p:cNvPr id="7" name="Rectangle 2"/>
          <p:cNvSpPr txBox="1">
            <a:spLocks noChangeArrowheads="1"/>
          </p:cNvSpPr>
          <p:nvPr/>
        </p:nvSpPr>
        <p:spPr>
          <a:xfrm>
            <a:off x="173038" y="2665413"/>
            <a:ext cx="3271838" cy="609600"/>
          </a:xfrm>
          <a:prstGeom prst="rect">
            <a:avLst/>
          </a:prstGeom>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评分细则</a:t>
            </a:r>
            <a:r>
              <a:rPr kumimoji="0" lang="zh-CN" altLang="en-US" sz="28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制定角度</a:t>
            </a:r>
            <a:r>
              <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a:t>
            </a:r>
          </a:p>
        </p:txBody>
      </p:sp>
      <p:sp>
        <p:nvSpPr>
          <p:cNvPr id="8" name="Rectangle 2"/>
          <p:cNvSpPr txBox="1">
            <a:spLocks noChangeArrowheads="1"/>
          </p:cNvSpPr>
          <p:nvPr/>
        </p:nvSpPr>
        <p:spPr>
          <a:xfrm>
            <a:off x="2924175" y="2676525"/>
            <a:ext cx="3933825" cy="461963"/>
          </a:xfrm>
          <a:prstGeom prst="rect">
            <a:avLst/>
          </a:prstGeom>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a:t>
            </a:r>
            <a:r>
              <a:rPr kumimoji="0" lang="en-US" altLang="zh-CN" sz="20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1</a:t>
            </a:r>
            <a:r>
              <a:rPr kumimoji="0" lang="zh-CN" altLang="en-US" sz="20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）给分角度比较宽泛；</a:t>
            </a:r>
            <a:endParaRPr kumimoji="0" lang="zh-CN" altLang="en-US" sz="20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p:txBody>
      </p:sp>
      <p:sp>
        <p:nvSpPr>
          <p:cNvPr id="9" name="Rectangle 2"/>
          <p:cNvSpPr txBox="1">
            <a:spLocks noChangeArrowheads="1"/>
          </p:cNvSpPr>
          <p:nvPr/>
        </p:nvSpPr>
        <p:spPr>
          <a:xfrm>
            <a:off x="2479675" y="3552825"/>
            <a:ext cx="5638800" cy="461963"/>
          </a:xfrm>
          <a:prstGeom prst="rect">
            <a:avLst/>
          </a:prstGeom>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a:t>
            </a:r>
            <a:r>
              <a:rPr kumimoji="0" lang="en-US" altLang="zh-CN" sz="20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3</a:t>
            </a:r>
            <a:r>
              <a:rPr kumimoji="0" lang="zh-CN" altLang="en-US" sz="20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）照搬材料并不是不能给分；</a:t>
            </a:r>
            <a:endParaRPr kumimoji="0" lang="zh-CN" altLang="en-US" sz="20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p:txBody>
      </p:sp>
      <p:sp>
        <p:nvSpPr>
          <p:cNvPr id="10" name="Rectangle 2"/>
          <p:cNvSpPr txBox="1">
            <a:spLocks noChangeArrowheads="1"/>
          </p:cNvSpPr>
          <p:nvPr/>
        </p:nvSpPr>
        <p:spPr>
          <a:xfrm>
            <a:off x="3054350" y="3101975"/>
            <a:ext cx="3933825" cy="461963"/>
          </a:xfrm>
          <a:prstGeom prst="rect">
            <a:avLst/>
          </a:prstGeom>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a:t>
            </a:r>
            <a:r>
              <a:rPr kumimoji="0" lang="en-US" altLang="zh-CN" sz="20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2</a:t>
            </a:r>
            <a:r>
              <a:rPr kumimoji="0" lang="zh-CN" altLang="en-US" sz="20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）对基本史实</a:t>
            </a:r>
            <a:r>
              <a:rPr kumimoji="0" lang="zh-CN" altLang="en-US" sz="20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要求严苛；</a:t>
            </a:r>
          </a:p>
        </p:txBody>
      </p:sp>
      <p:sp>
        <p:nvSpPr>
          <p:cNvPr id="11" name="Rectangle 2"/>
          <p:cNvSpPr txBox="1">
            <a:spLocks noChangeArrowheads="1"/>
          </p:cNvSpPr>
          <p:nvPr/>
        </p:nvSpPr>
        <p:spPr>
          <a:xfrm>
            <a:off x="209550" y="4279900"/>
            <a:ext cx="3271838" cy="609600"/>
          </a:xfrm>
          <a:prstGeom prst="rect">
            <a:avLst/>
          </a:prstGeom>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学生问题角度：</a:t>
            </a:r>
            <a:endPar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2" name="Rectangle 2"/>
          <p:cNvSpPr txBox="1">
            <a:spLocks noChangeArrowheads="1"/>
          </p:cNvSpPr>
          <p:nvPr/>
        </p:nvSpPr>
        <p:spPr>
          <a:xfrm>
            <a:off x="2924175" y="4400550"/>
            <a:ext cx="3082925" cy="461963"/>
          </a:xfrm>
          <a:prstGeom prst="rect">
            <a:avLst/>
          </a:prstGeom>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a:t>
            </a:r>
            <a:r>
              <a:rPr kumimoji="0" lang="en-US" altLang="zh-CN" sz="20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1</a:t>
            </a:r>
            <a:r>
              <a:rPr kumimoji="0" lang="zh-CN" altLang="en-US" sz="20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）审题不清；</a:t>
            </a:r>
            <a:endParaRPr kumimoji="0" lang="zh-CN" altLang="en-US" sz="20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p:txBody>
      </p:sp>
      <p:sp>
        <p:nvSpPr>
          <p:cNvPr id="13" name="Rectangle 2"/>
          <p:cNvSpPr txBox="1">
            <a:spLocks noChangeArrowheads="1"/>
          </p:cNvSpPr>
          <p:nvPr/>
        </p:nvSpPr>
        <p:spPr>
          <a:xfrm>
            <a:off x="2919413" y="4818063"/>
            <a:ext cx="5345113" cy="461963"/>
          </a:xfrm>
          <a:prstGeom prst="rect">
            <a:avLst/>
          </a:prstGeom>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a:t>
            </a:r>
            <a:r>
              <a:rPr kumimoji="0" lang="en-US" altLang="zh-CN" sz="20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2</a:t>
            </a:r>
            <a:r>
              <a:rPr kumimoji="0" lang="zh-CN" altLang="en-US" sz="20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）照搬</a:t>
            </a:r>
            <a:r>
              <a:rPr kumimoji="0" lang="zh-CN" altLang="en-US" sz="20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材料，不做任何加工处理；</a:t>
            </a:r>
          </a:p>
        </p:txBody>
      </p:sp>
      <p:sp>
        <p:nvSpPr>
          <p:cNvPr id="14" name="Rectangle 2"/>
          <p:cNvSpPr txBox="1">
            <a:spLocks noChangeArrowheads="1"/>
          </p:cNvSpPr>
          <p:nvPr/>
        </p:nvSpPr>
        <p:spPr>
          <a:xfrm>
            <a:off x="3335338" y="5722938"/>
            <a:ext cx="5343525" cy="461963"/>
          </a:xfrm>
          <a:prstGeom prst="rect">
            <a:avLst/>
          </a:prstGeom>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a:t>
            </a:r>
            <a:r>
              <a:rPr kumimoji="0" lang="en-US" altLang="zh-CN" sz="20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4</a:t>
            </a:r>
            <a:r>
              <a:rPr kumimoji="0" lang="zh-CN" altLang="en-US" sz="20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）思路</a:t>
            </a:r>
            <a:r>
              <a:rPr kumimoji="0" lang="zh-CN" altLang="en-US" sz="20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较窄，不能做到多角度组织答案；</a:t>
            </a:r>
          </a:p>
        </p:txBody>
      </p:sp>
      <p:sp>
        <p:nvSpPr>
          <p:cNvPr id="15" name="Rectangle 2"/>
          <p:cNvSpPr txBox="1">
            <a:spLocks noChangeArrowheads="1"/>
          </p:cNvSpPr>
          <p:nvPr/>
        </p:nvSpPr>
        <p:spPr>
          <a:xfrm>
            <a:off x="2933700" y="5245100"/>
            <a:ext cx="5345113" cy="461963"/>
          </a:xfrm>
          <a:prstGeom prst="rect">
            <a:avLst/>
          </a:prstGeom>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a:t>
            </a:r>
            <a:r>
              <a:rPr kumimoji="0" lang="en-US" altLang="zh-CN" sz="20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3</a:t>
            </a:r>
            <a:r>
              <a:rPr kumimoji="0" lang="zh-CN" altLang="en-US" sz="20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）组织</a:t>
            </a:r>
            <a:r>
              <a:rPr kumimoji="0" lang="zh-CN" altLang="en-US" sz="20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答案的条理性、规范性差；</a:t>
            </a:r>
          </a:p>
        </p:txBody>
      </p:sp>
      <p:sp>
        <p:nvSpPr>
          <p:cNvPr id="16" name="Rectangle 2"/>
          <p:cNvSpPr txBox="1">
            <a:spLocks noChangeArrowheads="1"/>
          </p:cNvSpPr>
          <p:nvPr/>
        </p:nvSpPr>
        <p:spPr>
          <a:xfrm>
            <a:off x="2773363" y="3935413"/>
            <a:ext cx="6054725" cy="461963"/>
          </a:xfrm>
          <a:prstGeom prst="rect">
            <a:avLst/>
          </a:prstGeom>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a:t>
            </a:r>
            <a:r>
              <a:rPr kumimoji="0" lang="en-US" altLang="zh-CN" sz="20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4</a:t>
            </a:r>
            <a:r>
              <a:rPr kumimoji="0" lang="zh-CN" altLang="en-US" sz="20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）开放性试题注重答案组织的逻辑性；</a:t>
            </a:r>
            <a:endParaRPr kumimoji="0" lang="zh-CN" altLang="en-US" sz="20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p:txBody>
      </p:sp>
      <p:sp>
        <p:nvSpPr>
          <p:cNvPr id="17" name="Rectangle 2"/>
          <p:cNvSpPr txBox="1">
            <a:spLocks noChangeArrowheads="1"/>
          </p:cNvSpPr>
          <p:nvPr/>
        </p:nvSpPr>
        <p:spPr>
          <a:xfrm>
            <a:off x="2940050" y="6184900"/>
            <a:ext cx="5343525" cy="461963"/>
          </a:xfrm>
          <a:prstGeom prst="rect">
            <a:avLst/>
          </a:prstGeom>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a:t>
            </a:r>
            <a:r>
              <a:rPr kumimoji="0" lang="en-US" altLang="zh-CN" sz="20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5</a:t>
            </a:r>
            <a:r>
              <a:rPr kumimoji="0" lang="zh-CN" altLang="en-US" sz="20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）思路僵化，不会迁移运用知识；</a:t>
            </a:r>
            <a:endParaRPr kumimoji="0" lang="zh-CN" altLang="en-US" sz="20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矩形 1"/>
          <p:cNvSpPr/>
          <p:nvPr/>
        </p:nvSpPr>
        <p:spPr>
          <a:xfrm>
            <a:off x="152400" y="304800"/>
            <a:ext cx="8424863" cy="584200"/>
          </a:xfrm>
          <a:prstGeom prst="rect">
            <a:avLst/>
          </a:prstGeom>
          <a:noFill/>
          <a:ln w="9525">
            <a:noFill/>
          </a:ln>
        </p:spPr>
        <p:txBody>
          <a:bodyPr>
            <a:spAutoFit/>
          </a:bodyPr>
          <a:lstStyle/>
          <a:p>
            <a:r>
              <a:rPr lang="zh-CN" altLang="en-US" sz="3200" dirty="0">
                <a:latin typeface="黑体" panose="02010609060101010101" pitchFamily="49" charset="-122"/>
                <a:ea typeface="黑体" panose="02010609060101010101" pitchFamily="49" charset="-122"/>
              </a:rPr>
              <a:t>（二）依托精准训练提能力</a:t>
            </a:r>
          </a:p>
        </p:txBody>
      </p:sp>
      <p:sp>
        <p:nvSpPr>
          <p:cNvPr id="169987" name="Rectangle 2"/>
          <p:cNvSpPr txBox="1"/>
          <p:nvPr/>
        </p:nvSpPr>
        <p:spPr>
          <a:xfrm>
            <a:off x="214313" y="1219200"/>
            <a:ext cx="1944687" cy="609600"/>
          </a:xfrm>
          <a:prstGeom prst="rect">
            <a:avLst/>
          </a:prstGeom>
          <a:noFill/>
          <a:ln w="9525" cap="flat" cmpd="sng">
            <a:solidFill>
              <a:schemeClr val="tx1"/>
            </a:solidFill>
            <a:prstDash val="solid"/>
            <a:miter/>
            <a:headEnd type="none" w="med" len="med"/>
            <a:tailEnd type="none" w="med" len="med"/>
          </a:ln>
        </p:spPr>
        <p:txBody>
          <a:bodyPr>
            <a:spAutoFit/>
          </a:bodyPr>
          <a:lstStyle/>
          <a:p>
            <a:pPr algn="ctr">
              <a:lnSpc>
                <a:spcPct val="120000"/>
              </a:lnSpc>
            </a:pPr>
            <a:r>
              <a:rPr lang="zh-CN" altLang="en-US" sz="2800" b="1" dirty="0">
                <a:latin typeface="黑体" panose="02010609060101010101" pitchFamily="49" charset="-122"/>
                <a:ea typeface="黑体" panose="02010609060101010101" pitchFamily="49" charset="-122"/>
              </a:rPr>
              <a:t>高效讲评</a:t>
            </a:r>
          </a:p>
        </p:txBody>
      </p:sp>
      <p:sp>
        <p:nvSpPr>
          <p:cNvPr id="169988" name="Rectangle 2"/>
          <p:cNvSpPr txBox="1"/>
          <p:nvPr/>
        </p:nvSpPr>
        <p:spPr>
          <a:xfrm>
            <a:off x="2514600" y="1219200"/>
            <a:ext cx="4267200" cy="609600"/>
          </a:xfrm>
          <a:prstGeom prst="rect">
            <a:avLst/>
          </a:prstGeom>
          <a:noFill/>
          <a:ln w="9525" cap="flat" cmpd="sng">
            <a:solidFill>
              <a:schemeClr val="bg1"/>
            </a:solidFill>
            <a:prstDash val="solid"/>
            <a:miter/>
            <a:headEnd type="none" w="med" len="med"/>
            <a:tailEnd type="none" w="med" len="med"/>
          </a:ln>
        </p:spPr>
        <p:txBody>
          <a:bodyPr>
            <a:spAutoFit/>
          </a:bodyPr>
          <a:lstStyle/>
          <a:p>
            <a:pPr algn="ctr">
              <a:lnSpc>
                <a:spcPct val="120000"/>
              </a:lnSpc>
            </a:pPr>
            <a:r>
              <a:rPr lang="zh-CN" altLang="en-US" sz="2800" b="1" dirty="0">
                <a:latin typeface="黑体" panose="02010609060101010101" pitchFamily="49" charset="-122"/>
                <a:ea typeface="黑体" panose="02010609060101010101" pitchFamily="49" charset="-122"/>
              </a:rPr>
              <a:t>讲评依据</a:t>
            </a:r>
            <a:r>
              <a:rPr lang="en-US" altLang="zh-CN" sz="2800" b="1" dirty="0">
                <a:latin typeface="黑体" panose="02010609060101010101" pitchFamily="49" charset="-122"/>
                <a:ea typeface="黑体" panose="02010609060101010101" pitchFamily="49" charset="-122"/>
              </a:rPr>
              <a:t>——</a:t>
            </a:r>
            <a:r>
              <a:rPr lang="zh-CN" altLang="en-US" sz="2800" b="1" dirty="0">
                <a:latin typeface="黑体" panose="02010609060101010101" pitchFamily="49" charset="-122"/>
                <a:ea typeface="黑体" panose="02010609060101010101" pitchFamily="49" charset="-122"/>
              </a:rPr>
              <a:t>学生问卷</a:t>
            </a:r>
          </a:p>
        </p:txBody>
      </p:sp>
      <p:pic>
        <p:nvPicPr>
          <p:cNvPr id="169989" name="Picture 2" descr="C:\Users\lsjx\Desktop\238887667361822717.jpg"/>
          <p:cNvPicPr>
            <a:picLocks noChangeAspect="1"/>
          </p:cNvPicPr>
          <p:nvPr/>
        </p:nvPicPr>
        <p:blipFill>
          <a:blip r:embed="rId2"/>
          <a:stretch>
            <a:fillRect/>
          </a:stretch>
        </p:blipFill>
        <p:spPr>
          <a:xfrm>
            <a:off x="1066800" y="1981200"/>
            <a:ext cx="7010400" cy="4724400"/>
          </a:xfrm>
          <a:prstGeom prst="rect">
            <a:avLst/>
          </a:prstGeom>
          <a:noFill/>
          <a:ln w="9525">
            <a:noFill/>
          </a:ln>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矩形 1"/>
          <p:cNvSpPr/>
          <p:nvPr/>
        </p:nvSpPr>
        <p:spPr>
          <a:xfrm>
            <a:off x="304800" y="228600"/>
            <a:ext cx="8424863" cy="579438"/>
          </a:xfrm>
          <a:prstGeom prst="rect">
            <a:avLst/>
          </a:prstGeom>
          <a:noFill/>
          <a:ln w="9525">
            <a:noFill/>
          </a:ln>
        </p:spPr>
        <p:txBody>
          <a:bodyPr>
            <a:spAutoFit/>
          </a:bodyPr>
          <a:lstStyle/>
          <a:p>
            <a:r>
              <a:rPr lang="zh-CN" altLang="en-US" sz="3200" dirty="0">
                <a:latin typeface="黑体" panose="02010609060101010101" pitchFamily="49" charset="-122"/>
                <a:ea typeface="黑体" panose="02010609060101010101" pitchFamily="49" charset="-122"/>
              </a:rPr>
              <a:t>（二）依托精准训练提能力</a:t>
            </a:r>
          </a:p>
        </p:txBody>
      </p:sp>
      <p:sp>
        <p:nvSpPr>
          <p:cNvPr id="171011" name="Rectangle 2"/>
          <p:cNvSpPr txBox="1"/>
          <p:nvPr/>
        </p:nvSpPr>
        <p:spPr>
          <a:xfrm>
            <a:off x="203200" y="1219200"/>
            <a:ext cx="1944688" cy="614363"/>
          </a:xfrm>
          <a:prstGeom prst="rect">
            <a:avLst/>
          </a:prstGeom>
          <a:noFill/>
          <a:ln w="9525" cap="flat" cmpd="sng">
            <a:solidFill>
              <a:schemeClr val="tx1"/>
            </a:solidFill>
            <a:prstDash val="solid"/>
            <a:miter/>
            <a:headEnd type="none" w="med" len="med"/>
            <a:tailEnd type="none" w="med" len="med"/>
          </a:ln>
        </p:spPr>
        <p:txBody>
          <a:bodyPr>
            <a:spAutoFit/>
          </a:bodyPr>
          <a:lstStyle/>
          <a:p>
            <a:pPr algn="ctr">
              <a:lnSpc>
                <a:spcPct val="120000"/>
              </a:lnSpc>
            </a:pPr>
            <a:r>
              <a:rPr lang="zh-CN" altLang="en-US" sz="2800" b="1" dirty="0">
                <a:latin typeface="黑体" panose="02010609060101010101" pitchFamily="49" charset="-122"/>
                <a:ea typeface="黑体" panose="02010609060101010101" pitchFamily="49" charset="-122"/>
              </a:rPr>
              <a:t>高效讲评</a:t>
            </a:r>
          </a:p>
        </p:txBody>
      </p:sp>
      <p:graphicFrame>
        <p:nvGraphicFramePr>
          <p:cNvPr id="128004" name="表格 128003"/>
          <p:cNvGraphicFramePr/>
          <p:nvPr/>
        </p:nvGraphicFramePr>
        <p:xfrm>
          <a:off x="2438400" y="1219200"/>
          <a:ext cx="5029200" cy="2728913"/>
        </p:xfrm>
        <a:graphic>
          <a:graphicData uri="http://schemas.openxmlformats.org/drawingml/2006/table">
            <a:tbl>
              <a:tblPr/>
              <a:tblGrid>
                <a:gridCol w="1675782"/>
                <a:gridCol w="1675781"/>
                <a:gridCol w="1677637"/>
              </a:tblGrid>
              <a:tr h="411480">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1800" kern="1200">
                          <a:solidFill>
                            <a:schemeClr val="tx1"/>
                          </a:solidFill>
                          <a:latin typeface="+mn-lt"/>
                          <a:ea typeface="+mn-ea"/>
                          <a:cs typeface="+mn-cs"/>
                        </a:defRPr>
                      </a:lvl5pPr>
                    </a:lstStyle>
                    <a:p>
                      <a:pPr marL="0" lvl="0" indent="0" algn="ctr" eaLnBrk="1" hangingPunct="1">
                        <a:lnSpc>
                          <a:spcPct val="150000"/>
                        </a:lnSpc>
                        <a:spcBef>
                          <a:spcPct val="0"/>
                        </a:spcBef>
                        <a:buNone/>
                      </a:pPr>
                      <a:r>
                        <a:rPr lang="zh-CN" altLang="zh-CN" sz="1800" b="1" dirty="0">
                          <a:solidFill>
                            <a:srgbClr val="000000"/>
                          </a:solidFill>
                        </a:rPr>
                        <a:t>皇帝纪年</a:t>
                      </a:r>
                      <a:endParaRPr lang="zh-CN" altLang="zh-CN" sz="1800" b="1" dirty="0">
                        <a:solidFill>
                          <a:srgbClr val="000000"/>
                        </a:solidFill>
                        <a:latin typeface="Times New Roman" panose="02020603050405020304" pitchFamily="18" charset="0"/>
                      </a:endParaRPr>
                    </a:p>
                  </a:txBody>
                  <a:tcPr marL="68602" marR="68602"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1800" kern="1200">
                          <a:solidFill>
                            <a:schemeClr val="tx1"/>
                          </a:solidFill>
                          <a:latin typeface="+mn-lt"/>
                          <a:ea typeface="+mn-ea"/>
                          <a:cs typeface="+mn-cs"/>
                        </a:defRPr>
                      </a:lvl5pPr>
                    </a:lstStyle>
                    <a:p>
                      <a:pPr marL="0" lvl="0" indent="0" algn="ctr" eaLnBrk="1" hangingPunct="1">
                        <a:lnSpc>
                          <a:spcPct val="150000"/>
                        </a:lnSpc>
                        <a:spcBef>
                          <a:spcPct val="0"/>
                        </a:spcBef>
                        <a:buNone/>
                      </a:pPr>
                      <a:r>
                        <a:rPr lang="zh-CN" altLang="zh-CN" sz="1800" b="1">
                          <a:solidFill>
                            <a:srgbClr val="000000"/>
                          </a:solidFill>
                        </a:rPr>
                        <a:t>公元纪年</a:t>
                      </a:r>
                      <a:endParaRPr lang="zh-CN" altLang="zh-CN" sz="1800" b="1">
                        <a:solidFill>
                          <a:srgbClr val="000000"/>
                        </a:solidFill>
                        <a:latin typeface="Times New Roman" panose="02020603050405020304" pitchFamily="18" charset="0"/>
                      </a:endParaRPr>
                    </a:p>
                  </a:txBody>
                  <a:tcPr marL="68602" marR="68602"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1800" kern="1200">
                          <a:solidFill>
                            <a:schemeClr val="tx1"/>
                          </a:solidFill>
                          <a:latin typeface="+mn-lt"/>
                          <a:ea typeface="+mn-ea"/>
                          <a:cs typeface="+mn-cs"/>
                        </a:defRPr>
                      </a:lvl5pPr>
                    </a:lstStyle>
                    <a:p>
                      <a:pPr marL="0" lvl="0" indent="0" algn="ctr" eaLnBrk="1" hangingPunct="1">
                        <a:lnSpc>
                          <a:spcPct val="150000"/>
                        </a:lnSpc>
                        <a:spcBef>
                          <a:spcPct val="0"/>
                        </a:spcBef>
                        <a:buNone/>
                      </a:pPr>
                      <a:r>
                        <a:rPr lang="zh-CN" altLang="zh-CN" sz="1800" b="1">
                          <a:solidFill>
                            <a:srgbClr val="000000"/>
                          </a:solidFill>
                        </a:rPr>
                        <a:t>郡级政区</a:t>
                      </a:r>
                      <a:endParaRPr lang="zh-CN" altLang="zh-CN" sz="1800" b="1">
                        <a:solidFill>
                          <a:srgbClr val="000000"/>
                        </a:solidFill>
                        <a:latin typeface="Times New Roman" panose="02020603050405020304" pitchFamily="18" charset="0"/>
                      </a:endParaRPr>
                    </a:p>
                  </a:txBody>
                  <a:tcPr marL="68602" marR="68602"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98158">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1800" kern="1200">
                          <a:solidFill>
                            <a:schemeClr val="tx1"/>
                          </a:solidFill>
                          <a:latin typeface="+mn-lt"/>
                          <a:ea typeface="+mn-ea"/>
                          <a:cs typeface="+mn-cs"/>
                        </a:defRPr>
                      </a:lvl5pPr>
                    </a:lstStyle>
                    <a:p>
                      <a:pPr marL="0" lvl="0" indent="0" algn="ctr" eaLnBrk="1" hangingPunct="1">
                        <a:lnSpc>
                          <a:spcPct val="150000"/>
                        </a:lnSpc>
                        <a:spcBef>
                          <a:spcPct val="0"/>
                        </a:spcBef>
                        <a:buNone/>
                      </a:pPr>
                      <a:r>
                        <a:rPr lang="zh-CN" altLang="zh-CN" sz="1800" b="1" dirty="0">
                          <a:solidFill>
                            <a:srgbClr val="000000"/>
                          </a:solidFill>
                        </a:rPr>
                        <a:t>汉高帝十二年</a:t>
                      </a:r>
                      <a:endParaRPr lang="zh-CN" altLang="zh-CN" sz="1800" b="1" dirty="0">
                        <a:solidFill>
                          <a:srgbClr val="000000"/>
                        </a:solidFill>
                        <a:latin typeface="Times New Roman" panose="02020603050405020304" pitchFamily="18" charset="0"/>
                      </a:endParaRPr>
                    </a:p>
                  </a:txBody>
                  <a:tcPr marL="68602" marR="68602"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1800" kern="1200">
                          <a:solidFill>
                            <a:schemeClr val="tx1"/>
                          </a:solidFill>
                          <a:latin typeface="+mn-lt"/>
                          <a:ea typeface="+mn-ea"/>
                          <a:cs typeface="+mn-cs"/>
                        </a:defRPr>
                      </a:lvl5pPr>
                    </a:lstStyle>
                    <a:p>
                      <a:pPr marL="0" lvl="0" indent="0" algn="ctr" eaLnBrk="1" hangingPunct="1">
                        <a:lnSpc>
                          <a:spcPct val="150000"/>
                        </a:lnSpc>
                        <a:spcBef>
                          <a:spcPct val="0"/>
                        </a:spcBef>
                        <a:buNone/>
                      </a:pPr>
                      <a:r>
                        <a:rPr lang="zh-CN" altLang="zh-CN" sz="1800" b="1" dirty="0">
                          <a:solidFill>
                            <a:srgbClr val="000000"/>
                          </a:solidFill>
                        </a:rPr>
                        <a:t>前</a:t>
                      </a:r>
                      <a:r>
                        <a:rPr lang="en-US" altLang="zh-CN" sz="1800" b="1" dirty="0">
                          <a:solidFill>
                            <a:srgbClr val="000000"/>
                          </a:solidFill>
                          <a:latin typeface="Palatino Linotype" panose="02040502050505030304" pitchFamily="18" charset="0"/>
                        </a:rPr>
                        <a:t>195</a:t>
                      </a:r>
                      <a:r>
                        <a:rPr lang="zh-CN" altLang="zh-CN" sz="1800" b="1" dirty="0">
                          <a:solidFill>
                            <a:srgbClr val="000000"/>
                          </a:solidFill>
                        </a:rPr>
                        <a:t>年</a:t>
                      </a:r>
                      <a:endParaRPr lang="zh-CN" altLang="zh-CN" sz="1800" b="1" dirty="0">
                        <a:solidFill>
                          <a:srgbClr val="000000"/>
                        </a:solidFill>
                        <a:latin typeface="Times New Roman" panose="02020603050405020304" pitchFamily="18" charset="0"/>
                      </a:endParaRPr>
                    </a:p>
                  </a:txBody>
                  <a:tcPr marL="68602" marR="68602"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1800" kern="1200">
                          <a:solidFill>
                            <a:schemeClr val="tx1"/>
                          </a:solidFill>
                          <a:latin typeface="+mn-lt"/>
                          <a:ea typeface="+mn-ea"/>
                          <a:cs typeface="+mn-cs"/>
                        </a:defRPr>
                      </a:lvl5pPr>
                    </a:lstStyle>
                    <a:p>
                      <a:pPr marL="0" lvl="0" indent="0" algn="ctr" eaLnBrk="1" hangingPunct="1">
                        <a:lnSpc>
                          <a:spcPct val="150000"/>
                        </a:lnSpc>
                        <a:spcBef>
                          <a:spcPct val="0"/>
                        </a:spcBef>
                        <a:buNone/>
                      </a:pPr>
                      <a:r>
                        <a:rPr lang="en-US" altLang="zh-CN" sz="1800" b="1">
                          <a:solidFill>
                            <a:srgbClr val="000000"/>
                          </a:solidFill>
                          <a:latin typeface="Palatino Linotype" panose="02040502050505030304" pitchFamily="18" charset="0"/>
                        </a:rPr>
                        <a:t>15</a:t>
                      </a:r>
                      <a:r>
                        <a:rPr lang="zh-CN" altLang="zh-CN" sz="1800" b="1">
                          <a:solidFill>
                            <a:srgbClr val="000000"/>
                          </a:solidFill>
                        </a:rPr>
                        <a:t>郡</a:t>
                      </a:r>
                      <a:endParaRPr lang="zh-CN" altLang="zh-CN" sz="1800" b="1">
                        <a:solidFill>
                          <a:srgbClr val="000000"/>
                        </a:solidFill>
                        <a:latin typeface="Times New Roman" panose="02020603050405020304" pitchFamily="18" charset="0"/>
                      </a:endParaRPr>
                    </a:p>
                  </a:txBody>
                  <a:tcPr marL="68602" marR="68602"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98158">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1800" kern="1200">
                          <a:solidFill>
                            <a:schemeClr val="tx1"/>
                          </a:solidFill>
                          <a:latin typeface="+mn-lt"/>
                          <a:ea typeface="+mn-ea"/>
                          <a:cs typeface="+mn-cs"/>
                        </a:defRPr>
                      </a:lvl5pPr>
                    </a:lstStyle>
                    <a:p>
                      <a:pPr marL="0" lvl="0" indent="0" algn="ctr" eaLnBrk="1" hangingPunct="1">
                        <a:lnSpc>
                          <a:spcPct val="150000"/>
                        </a:lnSpc>
                        <a:spcBef>
                          <a:spcPct val="0"/>
                        </a:spcBef>
                        <a:buNone/>
                      </a:pPr>
                      <a:r>
                        <a:rPr lang="zh-CN" altLang="zh-CN" sz="1800" b="1" dirty="0">
                          <a:solidFill>
                            <a:srgbClr val="000000"/>
                          </a:solidFill>
                        </a:rPr>
                        <a:t>汉文帝十六年</a:t>
                      </a:r>
                      <a:endParaRPr lang="zh-CN" altLang="zh-CN" sz="1800" b="1" dirty="0">
                        <a:solidFill>
                          <a:srgbClr val="000000"/>
                        </a:solidFill>
                        <a:latin typeface="Times New Roman" panose="02020603050405020304" pitchFamily="18" charset="0"/>
                      </a:endParaRPr>
                    </a:p>
                  </a:txBody>
                  <a:tcPr marL="68602" marR="68602"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1800" kern="1200">
                          <a:solidFill>
                            <a:schemeClr val="tx1"/>
                          </a:solidFill>
                          <a:latin typeface="+mn-lt"/>
                          <a:ea typeface="+mn-ea"/>
                          <a:cs typeface="+mn-cs"/>
                        </a:defRPr>
                      </a:lvl5pPr>
                    </a:lstStyle>
                    <a:p>
                      <a:pPr marL="0" lvl="0" indent="0" algn="ctr" eaLnBrk="1" hangingPunct="1">
                        <a:lnSpc>
                          <a:spcPct val="150000"/>
                        </a:lnSpc>
                        <a:spcBef>
                          <a:spcPct val="0"/>
                        </a:spcBef>
                        <a:buNone/>
                      </a:pPr>
                      <a:r>
                        <a:rPr lang="zh-CN" altLang="zh-CN" sz="1800" b="1" dirty="0">
                          <a:solidFill>
                            <a:srgbClr val="000000"/>
                          </a:solidFill>
                        </a:rPr>
                        <a:t>前</a:t>
                      </a:r>
                      <a:r>
                        <a:rPr lang="en-US" altLang="zh-CN" sz="1800" b="1">
                          <a:solidFill>
                            <a:srgbClr val="000000"/>
                          </a:solidFill>
                          <a:latin typeface="Palatino Linotype" panose="02040502050505030304" pitchFamily="18" charset="0"/>
                        </a:rPr>
                        <a:t>164</a:t>
                      </a:r>
                      <a:r>
                        <a:rPr lang="zh-CN" altLang="zh-CN" sz="1800" b="1" dirty="0">
                          <a:solidFill>
                            <a:srgbClr val="000000"/>
                          </a:solidFill>
                        </a:rPr>
                        <a:t>年</a:t>
                      </a:r>
                      <a:endParaRPr lang="zh-CN" altLang="zh-CN" sz="1800" b="1" dirty="0">
                        <a:solidFill>
                          <a:srgbClr val="000000"/>
                        </a:solidFill>
                        <a:latin typeface="Times New Roman" panose="02020603050405020304" pitchFamily="18" charset="0"/>
                      </a:endParaRPr>
                    </a:p>
                  </a:txBody>
                  <a:tcPr marL="68602" marR="68602"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1800" kern="1200">
                          <a:solidFill>
                            <a:schemeClr val="tx1"/>
                          </a:solidFill>
                          <a:latin typeface="+mn-lt"/>
                          <a:ea typeface="+mn-ea"/>
                          <a:cs typeface="+mn-cs"/>
                        </a:defRPr>
                      </a:lvl5pPr>
                    </a:lstStyle>
                    <a:p>
                      <a:pPr marL="0" lvl="0" indent="0" algn="ctr" eaLnBrk="1" hangingPunct="1">
                        <a:lnSpc>
                          <a:spcPct val="150000"/>
                        </a:lnSpc>
                        <a:spcBef>
                          <a:spcPct val="0"/>
                        </a:spcBef>
                        <a:buNone/>
                      </a:pPr>
                      <a:r>
                        <a:rPr lang="en-US" altLang="zh-CN" sz="1800" b="1">
                          <a:solidFill>
                            <a:srgbClr val="000000"/>
                          </a:solidFill>
                          <a:latin typeface="Palatino Linotype" panose="02040502050505030304" pitchFamily="18" charset="0"/>
                        </a:rPr>
                        <a:t>24</a:t>
                      </a:r>
                      <a:r>
                        <a:rPr lang="zh-CN" altLang="zh-CN" sz="1800" b="1" dirty="0">
                          <a:solidFill>
                            <a:srgbClr val="000000"/>
                          </a:solidFill>
                        </a:rPr>
                        <a:t>郡</a:t>
                      </a:r>
                      <a:endParaRPr lang="zh-CN" altLang="zh-CN" sz="1800" b="1" dirty="0">
                        <a:solidFill>
                          <a:srgbClr val="000000"/>
                        </a:solidFill>
                        <a:latin typeface="Times New Roman" panose="02020603050405020304" pitchFamily="18" charset="0"/>
                      </a:endParaRPr>
                    </a:p>
                  </a:txBody>
                  <a:tcPr marL="68602" marR="68602"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98158">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1800" kern="1200">
                          <a:solidFill>
                            <a:schemeClr val="tx1"/>
                          </a:solidFill>
                          <a:latin typeface="+mn-lt"/>
                          <a:ea typeface="+mn-ea"/>
                          <a:cs typeface="+mn-cs"/>
                        </a:defRPr>
                      </a:lvl5pPr>
                    </a:lstStyle>
                    <a:p>
                      <a:pPr marL="0" lvl="0" indent="0" algn="ctr" eaLnBrk="1" hangingPunct="1">
                        <a:lnSpc>
                          <a:spcPct val="150000"/>
                        </a:lnSpc>
                        <a:spcBef>
                          <a:spcPct val="0"/>
                        </a:spcBef>
                        <a:buNone/>
                      </a:pPr>
                      <a:r>
                        <a:rPr lang="zh-CN" altLang="zh-CN" sz="1800" b="1">
                          <a:solidFill>
                            <a:srgbClr val="000000"/>
                          </a:solidFill>
                        </a:rPr>
                        <a:t>汉景帝中六年</a:t>
                      </a:r>
                      <a:endParaRPr lang="zh-CN" altLang="zh-CN" sz="1800" b="1">
                        <a:solidFill>
                          <a:srgbClr val="000000"/>
                        </a:solidFill>
                        <a:latin typeface="Times New Roman" panose="02020603050405020304" pitchFamily="18" charset="0"/>
                      </a:endParaRPr>
                    </a:p>
                  </a:txBody>
                  <a:tcPr marL="68602" marR="68602"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1800" kern="1200">
                          <a:solidFill>
                            <a:schemeClr val="tx1"/>
                          </a:solidFill>
                          <a:latin typeface="+mn-lt"/>
                          <a:ea typeface="+mn-ea"/>
                          <a:cs typeface="+mn-cs"/>
                        </a:defRPr>
                      </a:lvl5pPr>
                    </a:lstStyle>
                    <a:p>
                      <a:pPr marL="0" lvl="0" indent="0" algn="ctr" eaLnBrk="1" hangingPunct="1">
                        <a:lnSpc>
                          <a:spcPct val="150000"/>
                        </a:lnSpc>
                        <a:spcBef>
                          <a:spcPct val="0"/>
                        </a:spcBef>
                        <a:buNone/>
                      </a:pPr>
                      <a:r>
                        <a:rPr lang="zh-CN" altLang="zh-CN" sz="1800" b="1">
                          <a:solidFill>
                            <a:srgbClr val="000000"/>
                          </a:solidFill>
                        </a:rPr>
                        <a:t>前</a:t>
                      </a:r>
                      <a:r>
                        <a:rPr lang="en-US" altLang="zh-CN" sz="1800" b="1">
                          <a:solidFill>
                            <a:srgbClr val="000000"/>
                          </a:solidFill>
                          <a:latin typeface="Palatino Linotype" panose="02040502050505030304" pitchFamily="18" charset="0"/>
                        </a:rPr>
                        <a:t>144</a:t>
                      </a:r>
                      <a:r>
                        <a:rPr lang="zh-CN" altLang="zh-CN" sz="1800" b="1">
                          <a:solidFill>
                            <a:srgbClr val="000000"/>
                          </a:solidFill>
                        </a:rPr>
                        <a:t>年</a:t>
                      </a:r>
                      <a:endParaRPr lang="zh-CN" altLang="zh-CN" sz="1800" b="1">
                        <a:solidFill>
                          <a:srgbClr val="000000"/>
                        </a:solidFill>
                        <a:latin typeface="Times New Roman" panose="02020603050405020304" pitchFamily="18" charset="0"/>
                      </a:endParaRPr>
                    </a:p>
                  </a:txBody>
                  <a:tcPr marL="68602" marR="68602"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1800" kern="1200">
                          <a:solidFill>
                            <a:schemeClr val="tx1"/>
                          </a:solidFill>
                          <a:latin typeface="+mn-lt"/>
                          <a:ea typeface="+mn-ea"/>
                          <a:cs typeface="+mn-cs"/>
                        </a:defRPr>
                      </a:lvl5pPr>
                    </a:lstStyle>
                    <a:p>
                      <a:pPr marL="0" lvl="0" indent="0" algn="ctr" eaLnBrk="1" hangingPunct="1">
                        <a:lnSpc>
                          <a:spcPct val="150000"/>
                        </a:lnSpc>
                        <a:spcBef>
                          <a:spcPct val="0"/>
                        </a:spcBef>
                        <a:buNone/>
                      </a:pPr>
                      <a:r>
                        <a:rPr lang="en-US" altLang="zh-CN" sz="1800" b="1">
                          <a:solidFill>
                            <a:srgbClr val="000000"/>
                          </a:solidFill>
                          <a:latin typeface="Palatino Linotype" panose="02040502050505030304" pitchFamily="18" charset="0"/>
                        </a:rPr>
                        <a:t>68</a:t>
                      </a:r>
                      <a:r>
                        <a:rPr lang="zh-CN" altLang="zh-CN" sz="1800" b="1" dirty="0">
                          <a:solidFill>
                            <a:srgbClr val="000000"/>
                          </a:solidFill>
                        </a:rPr>
                        <a:t>郡、国</a:t>
                      </a:r>
                      <a:endParaRPr lang="zh-CN" altLang="zh-CN" sz="1800" b="1" dirty="0">
                        <a:solidFill>
                          <a:srgbClr val="000000"/>
                        </a:solidFill>
                        <a:latin typeface="Times New Roman" panose="02020603050405020304" pitchFamily="18" charset="0"/>
                      </a:endParaRPr>
                    </a:p>
                  </a:txBody>
                  <a:tcPr marL="68602" marR="68602"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822960">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1800" kern="1200">
                          <a:solidFill>
                            <a:schemeClr val="tx1"/>
                          </a:solidFill>
                          <a:latin typeface="+mn-lt"/>
                          <a:ea typeface="+mn-ea"/>
                          <a:cs typeface="+mn-cs"/>
                        </a:defRPr>
                      </a:lvl5pPr>
                    </a:lstStyle>
                    <a:p>
                      <a:pPr marL="0" lvl="0" indent="0" algn="ctr" eaLnBrk="1" hangingPunct="1">
                        <a:lnSpc>
                          <a:spcPct val="150000"/>
                        </a:lnSpc>
                        <a:spcBef>
                          <a:spcPct val="0"/>
                        </a:spcBef>
                        <a:buNone/>
                      </a:pPr>
                      <a:r>
                        <a:rPr lang="zh-CN" altLang="zh-CN" sz="1800" b="1" dirty="0">
                          <a:solidFill>
                            <a:srgbClr val="000000"/>
                          </a:solidFill>
                        </a:rPr>
                        <a:t>汉武帝元封五年</a:t>
                      </a:r>
                      <a:endParaRPr lang="zh-CN" altLang="zh-CN" sz="1800" b="1" dirty="0">
                        <a:solidFill>
                          <a:srgbClr val="000000"/>
                        </a:solidFill>
                        <a:latin typeface="Times New Roman" panose="02020603050405020304" pitchFamily="18" charset="0"/>
                      </a:endParaRPr>
                    </a:p>
                  </a:txBody>
                  <a:tcPr marL="68602" marR="68602"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1800" kern="1200">
                          <a:solidFill>
                            <a:schemeClr val="tx1"/>
                          </a:solidFill>
                          <a:latin typeface="+mn-lt"/>
                          <a:ea typeface="+mn-ea"/>
                          <a:cs typeface="+mn-cs"/>
                        </a:defRPr>
                      </a:lvl5pPr>
                    </a:lstStyle>
                    <a:p>
                      <a:pPr marL="0" lvl="0" indent="0" algn="ctr" eaLnBrk="1" hangingPunct="1">
                        <a:lnSpc>
                          <a:spcPct val="150000"/>
                        </a:lnSpc>
                        <a:spcBef>
                          <a:spcPct val="0"/>
                        </a:spcBef>
                        <a:buNone/>
                      </a:pPr>
                      <a:r>
                        <a:rPr lang="zh-CN" altLang="zh-CN" sz="1800" b="1" dirty="0">
                          <a:solidFill>
                            <a:srgbClr val="000000"/>
                          </a:solidFill>
                        </a:rPr>
                        <a:t>前</a:t>
                      </a:r>
                      <a:r>
                        <a:rPr lang="en-US" altLang="zh-CN" sz="1800" b="1">
                          <a:solidFill>
                            <a:srgbClr val="000000"/>
                          </a:solidFill>
                          <a:latin typeface="Palatino Linotype" panose="02040502050505030304" pitchFamily="18" charset="0"/>
                        </a:rPr>
                        <a:t>106</a:t>
                      </a:r>
                      <a:r>
                        <a:rPr lang="zh-CN" altLang="zh-CN" sz="1800" b="1" dirty="0">
                          <a:solidFill>
                            <a:srgbClr val="000000"/>
                          </a:solidFill>
                        </a:rPr>
                        <a:t>年</a:t>
                      </a:r>
                      <a:endParaRPr lang="zh-CN" altLang="zh-CN" sz="1800" b="1" dirty="0">
                        <a:solidFill>
                          <a:srgbClr val="000000"/>
                        </a:solidFill>
                        <a:latin typeface="Times New Roman" panose="02020603050405020304" pitchFamily="18" charset="0"/>
                      </a:endParaRPr>
                    </a:p>
                  </a:txBody>
                  <a:tcPr marL="68602" marR="68602"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1800" kern="1200">
                          <a:solidFill>
                            <a:schemeClr val="tx1"/>
                          </a:solidFill>
                          <a:latin typeface="+mn-lt"/>
                          <a:ea typeface="+mn-ea"/>
                          <a:cs typeface="+mn-cs"/>
                        </a:defRPr>
                      </a:lvl5pPr>
                    </a:lstStyle>
                    <a:p>
                      <a:pPr marL="0" lvl="0" indent="0" algn="ctr" eaLnBrk="1" hangingPunct="1">
                        <a:lnSpc>
                          <a:spcPct val="150000"/>
                        </a:lnSpc>
                        <a:spcBef>
                          <a:spcPct val="0"/>
                        </a:spcBef>
                        <a:buNone/>
                      </a:pPr>
                      <a:r>
                        <a:rPr lang="en-US" altLang="zh-CN" sz="1800" b="1" dirty="0">
                          <a:solidFill>
                            <a:srgbClr val="000000"/>
                          </a:solidFill>
                          <a:latin typeface="Palatino Linotype" panose="02040502050505030304" pitchFamily="18" charset="0"/>
                        </a:rPr>
                        <a:t>108</a:t>
                      </a:r>
                      <a:r>
                        <a:rPr lang="zh-CN" altLang="zh-CN" sz="1800" b="1" dirty="0">
                          <a:solidFill>
                            <a:srgbClr val="000000"/>
                          </a:solidFill>
                        </a:rPr>
                        <a:t>郡、国</a:t>
                      </a:r>
                      <a:endParaRPr lang="zh-CN" altLang="zh-CN" sz="1800" b="1" dirty="0">
                        <a:solidFill>
                          <a:srgbClr val="000000"/>
                        </a:solidFill>
                        <a:latin typeface="Times New Roman" panose="02020603050405020304" pitchFamily="18" charset="0"/>
                      </a:endParaRPr>
                    </a:p>
                  </a:txBody>
                  <a:tcPr marL="68602" marR="68602"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171038" name="矩形 5"/>
          <p:cNvSpPr/>
          <p:nvPr/>
        </p:nvSpPr>
        <p:spPr>
          <a:xfrm>
            <a:off x="4497388" y="849313"/>
            <a:ext cx="608012" cy="369887"/>
          </a:xfrm>
          <a:prstGeom prst="rect">
            <a:avLst/>
          </a:prstGeom>
          <a:noFill/>
          <a:ln w="9525">
            <a:noFill/>
          </a:ln>
        </p:spPr>
        <p:txBody>
          <a:bodyPr wrap="none">
            <a:spAutoFit/>
          </a:bodyPr>
          <a:lstStyle/>
          <a:p>
            <a:r>
              <a:rPr lang="zh-CN" altLang="zh-CN" dirty="0">
                <a:latin typeface="Arial" panose="020B0604020202020204" pitchFamily="34" charset="0"/>
              </a:rPr>
              <a:t> </a:t>
            </a:r>
            <a:r>
              <a:rPr lang="zh-CN" altLang="zh-CN" b="1" dirty="0">
                <a:latin typeface="Arial" panose="020B0604020202020204" pitchFamily="34" charset="0"/>
              </a:rPr>
              <a:t>表</a:t>
            </a:r>
            <a:r>
              <a:rPr lang="en-US" altLang="zh-CN" b="1" dirty="0">
                <a:latin typeface="Arial" panose="020B0604020202020204" pitchFamily="34" charset="0"/>
              </a:rPr>
              <a:t>1</a:t>
            </a:r>
            <a:endParaRPr lang="zh-CN" altLang="en-US" b="1" dirty="0">
              <a:latin typeface="Arial" panose="020B0604020202020204" pitchFamily="34" charset="0"/>
            </a:endParaRPr>
          </a:p>
        </p:txBody>
      </p:sp>
      <p:sp>
        <p:nvSpPr>
          <p:cNvPr id="171039" name="矩形 6"/>
          <p:cNvSpPr/>
          <p:nvPr/>
        </p:nvSpPr>
        <p:spPr>
          <a:xfrm>
            <a:off x="1982788" y="3973513"/>
            <a:ext cx="5637212" cy="369887"/>
          </a:xfrm>
          <a:prstGeom prst="rect">
            <a:avLst/>
          </a:prstGeom>
          <a:noFill/>
          <a:ln w="9525">
            <a:noFill/>
          </a:ln>
        </p:spPr>
        <p:txBody>
          <a:bodyPr>
            <a:spAutoFit/>
          </a:bodyPr>
          <a:lstStyle/>
          <a:p>
            <a:r>
              <a:rPr lang="zh-CN" altLang="zh-CN" b="1" dirty="0">
                <a:latin typeface="Arial" panose="020B0604020202020204" pitchFamily="34" charset="0"/>
              </a:rPr>
              <a:t>表</a:t>
            </a:r>
            <a:r>
              <a:rPr lang="en-US" altLang="zh-CN" b="1" dirty="0">
                <a:latin typeface="Arial" panose="020B0604020202020204" pitchFamily="34" charset="0"/>
              </a:rPr>
              <a:t>1</a:t>
            </a:r>
            <a:r>
              <a:rPr lang="zh-CN" altLang="zh-CN" b="1" dirty="0">
                <a:latin typeface="Arial" panose="020B0604020202020204" pitchFamily="34" charset="0"/>
              </a:rPr>
              <a:t>为西汉朝廷直接管辖的郡级政区变化表。据此可知</a:t>
            </a:r>
            <a:endParaRPr lang="zh-CN" altLang="en-US" b="1" dirty="0">
              <a:latin typeface="Arial" panose="020B0604020202020204" pitchFamily="34" charset="0"/>
            </a:endParaRPr>
          </a:p>
        </p:txBody>
      </p:sp>
      <p:sp>
        <p:nvSpPr>
          <p:cNvPr id="171040" name="矩形 7"/>
          <p:cNvSpPr/>
          <p:nvPr/>
        </p:nvSpPr>
        <p:spPr>
          <a:xfrm>
            <a:off x="2133600" y="4572000"/>
            <a:ext cx="4572000" cy="1200150"/>
          </a:xfrm>
          <a:prstGeom prst="rect">
            <a:avLst/>
          </a:prstGeom>
          <a:noFill/>
          <a:ln w="9525">
            <a:noFill/>
          </a:ln>
        </p:spPr>
        <p:txBody>
          <a:bodyPr>
            <a:spAutoFit/>
          </a:bodyPr>
          <a:lstStyle/>
          <a:p>
            <a:r>
              <a:rPr lang="en-US" altLang="zh-CN" b="1" dirty="0">
                <a:latin typeface="Arial" panose="020B0604020202020204" pitchFamily="34" charset="0"/>
              </a:rPr>
              <a:t>A</a:t>
            </a:r>
            <a:r>
              <a:rPr lang="zh-CN" altLang="en-US" b="1" dirty="0">
                <a:latin typeface="Arial" panose="020B0604020202020204" pitchFamily="34" charset="0"/>
              </a:rPr>
              <a:t>．诸侯王国与朝廷矛盾渐趋激化       </a:t>
            </a:r>
            <a:r>
              <a:rPr lang="en-US" altLang="zh-CN" b="1" dirty="0">
                <a:latin typeface="Arial" panose="020B0604020202020204" pitchFamily="34" charset="0"/>
              </a:rPr>
              <a:t>B</a:t>
            </a:r>
            <a:r>
              <a:rPr lang="zh-CN" altLang="en-US" b="1" dirty="0">
                <a:latin typeface="Arial" panose="020B0604020202020204" pitchFamily="34" charset="0"/>
              </a:rPr>
              <a:t>．中央行政体制进行了调整</a:t>
            </a:r>
            <a:endParaRPr lang="en-US" altLang="zh-CN" b="1" dirty="0">
              <a:latin typeface="Arial" panose="020B0604020202020204" pitchFamily="34" charset="0"/>
            </a:endParaRPr>
          </a:p>
          <a:p>
            <a:r>
              <a:rPr lang="en-US" altLang="zh-CN" b="1" dirty="0">
                <a:latin typeface="Arial" panose="020B0604020202020204" pitchFamily="34" charset="0"/>
              </a:rPr>
              <a:t>C</a:t>
            </a:r>
            <a:r>
              <a:rPr lang="zh-CN" altLang="en-US" b="1" dirty="0">
                <a:latin typeface="Arial" panose="020B0604020202020204" pitchFamily="34" charset="0"/>
              </a:rPr>
              <a:t>．朝廷解决边患的条件更加成熟       </a:t>
            </a:r>
            <a:r>
              <a:rPr lang="en-US" altLang="zh-CN" b="1" dirty="0">
                <a:latin typeface="Arial" panose="020B0604020202020204" pitchFamily="34" charset="0"/>
              </a:rPr>
              <a:t>D</a:t>
            </a:r>
            <a:r>
              <a:rPr lang="zh-CN" altLang="en-US" b="1" dirty="0">
                <a:latin typeface="Arial" panose="020B0604020202020204" pitchFamily="34" charset="0"/>
              </a:rPr>
              <a:t>．王国控制的区域日益扩大</a:t>
            </a:r>
          </a:p>
        </p:txBody>
      </p:sp>
      <p:pic>
        <p:nvPicPr>
          <p:cNvPr id="171041" name="Picture 34"/>
          <p:cNvPicPr>
            <a:picLocks noChangeAspect="1"/>
          </p:cNvPicPr>
          <p:nvPr/>
        </p:nvPicPr>
        <p:blipFill>
          <a:blip r:embed="rId2"/>
          <a:stretch>
            <a:fillRect/>
          </a:stretch>
        </p:blipFill>
        <p:spPr>
          <a:xfrm>
            <a:off x="2125663" y="6040438"/>
            <a:ext cx="5691187" cy="512762"/>
          </a:xfrm>
          <a:prstGeom prst="rect">
            <a:avLst/>
          </a:prstGeom>
          <a:noFill/>
          <a:ln w="9525">
            <a:noFill/>
          </a:ln>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76263" y="4991100"/>
            <a:ext cx="2709862" cy="609600"/>
          </a:xfrm>
          <a:prstGeom prst="rect">
            <a:avLst/>
          </a:prstGeom>
          <a:noFill/>
          <a:ln w="9525" cap="flat" cmpd="sng">
            <a:solidFill>
              <a:schemeClr val="tx1"/>
            </a:solidFill>
            <a:prstDash val="solid"/>
            <a:miter/>
            <a:headEnd type="none" w="med" len="med"/>
            <a:tailEnd type="none" w="med" len="med"/>
          </a:ln>
        </p:spPr>
        <p:txBody>
          <a:bodyPr>
            <a:spAutoFit/>
          </a:bodyPr>
          <a:lstStyle/>
          <a:p>
            <a:pPr algn="ctr">
              <a:lnSpc>
                <a:spcPct val="120000"/>
              </a:lnSpc>
            </a:pPr>
            <a:r>
              <a:rPr lang="zh-CN" altLang="en-US" sz="2800" b="1" dirty="0">
                <a:latin typeface="黑体" panose="02010609060101010101" pitchFamily="49" charset="-122"/>
                <a:ea typeface="黑体" panose="02010609060101010101" pitchFamily="49" charset="-122"/>
              </a:rPr>
              <a:t>学科素养层面：</a:t>
            </a:r>
          </a:p>
        </p:txBody>
      </p:sp>
      <p:sp>
        <p:nvSpPr>
          <p:cNvPr id="3" name="矩形 2"/>
          <p:cNvSpPr/>
          <p:nvPr/>
        </p:nvSpPr>
        <p:spPr>
          <a:xfrm>
            <a:off x="609600" y="1828800"/>
            <a:ext cx="2709863" cy="609600"/>
          </a:xfrm>
          <a:prstGeom prst="rect">
            <a:avLst/>
          </a:prstGeom>
          <a:noFill/>
          <a:ln w="9525" cap="flat" cmpd="sng">
            <a:solidFill>
              <a:schemeClr val="tx1"/>
            </a:solidFill>
            <a:prstDash val="solid"/>
            <a:miter/>
            <a:headEnd type="none" w="med" len="med"/>
            <a:tailEnd type="none" w="med" len="med"/>
          </a:ln>
        </p:spPr>
        <p:txBody>
          <a:bodyPr>
            <a:spAutoFit/>
          </a:bodyPr>
          <a:lstStyle/>
          <a:p>
            <a:pPr algn="ctr">
              <a:lnSpc>
                <a:spcPct val="120000"/>
              </a:lnSpc>
            </a:pPr>
            <a:r>
              <a:rPr lang="zh-CN" altLang="en-US" sz="2800" b="1" dirty="0">
                <a:latin typeface="黑体" panose="02010609060101010101" pitchFamily="49" charset="-122"/>
                <a:ea typeface="黑体" panose="02010609060101010101" pitchFamily="49" charset="-122"/>
              </a:rPr>
              <a:t>基础知识层面：</a:t>
            </a:r>
          </a:p>
        </p:txBody>
      </p:sp>
      <p:sp>
        <p:nvSpPr>
          <p:cNvPr id="4" name="矩形 3"/>
          <p:cNvSpPr/>
          <p:nvPr/>
        </p:nvSpPr>
        <p:spPr>
          <a:xfrm>
            <a:off x="1600200" y="2614613"/>
            <a:ext cx="5016500" cy="400050"/>
          </a:xfrm>
          <a:prstGeom prst="rect">
            <a:avLst/>
          </a:prstGeom>
          <a:noFill/>
          <a:ln w="9525">
            <a:noFill/>
          </a:ln>
        </p:spPr>
        <p:txBody>
          <a:bodyPr wrap="none">
            <a:spAutoFit/>
          </a:bodyPr>
          <a:lstStyle/>
          <a:p>
            <a:r>
              <a:rPr lang="zh-CN" altLang="en-US" sz="2000" b="1" dirty="0">
                <a:latin typeface="Arial" panose="020B0604020202020204" pitchFamily="34" charset="0"/>
              </a:rPr>
              <a:t>基本概念：中央与地方的区别（排除</a:t>
            </a:r>
            <a:r>
              <a:rPr lang="en-US" altLang="zh-CN" sz="2000" b="1" dirty="0">
                <a:latin typeface="Arial" panose="020B0604020202020204" pitchFamily="34" charset="0"/>
              </a:rPr>
              <a:t>B</a:t>
            </a:r>
            <a:r>
              <a:rPr lang="zh-CN" altLang="en-US" sz="2000" b="1" dirty="0">
                <a:latin typeface="Arial" panose="020B0604020202020204" pitchFamily="34" charset="0"/>
              </a:rPr>
              <a:t>项）</a:t>
            </a:r>
          </a:p>
        </p:txBody>
      </p:sp>
      <p:sp>
        <p:nvSpPr>
          <p:cNvPr id="5" name="矩形 4"/>
          <p:cNvSpPr/>
          <p:nvPr/>
        </p:nvSpPr>
        <p:spPr>
          <a:xfrm>
            <a:off x="1600200" y="3044825"/>
            <a:ext cx="7315200" cy="400050"/>
          </a:xfrm>
          <a:prstGeom prst="rect">
            <a:avLst/>
          </a:prstGeom>
          <a:noFill/>
          <a:ln w="9525">
            <a:noFill/>
          </a:ln>
        </p:spPr>
        <p:txBody>
          <a:bodyPr>
            <a:spAutoFit/>
          </a:bodyPr>
          <a:lstStyle/>
          <a:p>
            <a:r>
              <a:rPr lang="zh-CN" altLang="en-US" sz="2000" b="1" dirty="0">
                <a:latin typeface="Arial" panose="020B0604020202020204" pitchFamily="34" charset="0"/>
              </a:rPr>
              <a:t>汉武帝时通过“推恩令”等解决王国问题（排除</a:t>
            </a:r>
            <a:r>
              <a:rPr lang="en-US" altLang="zh-CN" sz="2000" b="1" dirty="0">
                <a:latin typeface="Arial" panose="020B0604020202020204" pitchFamily="34" charset="0"/>
              </a:rPr>
              <a:t>AD</a:t>
            </a:r>
            <a:r>
              <a:rPr lang="zh-CN" altLang="en-US" sz="2000" b="1" dirty="0">
                <a:latin typeface="Arial" panose="020B0604020202020204" pitchFamily="34" charset="0"/>
              </a:rPr>
              <a:t>项）</a:t>
            </a:r>
          </a:p>
        </p:txBody>
      </p:sp>
      <p:sp>
        <p:nvSpPr>
          <p:cNvPr id="6" name="矩形 5"/>
          <p:cNvSpPr/>
          <p:nvPr/>
        </p:nvSpPr>
        <p:spPr>
          <a:xfrm>
            <a:off x="1600200" y="4184650"/>
            <a:ext cx="7034213" cy="400050"/>
          </a:xfrm>
          <a:prstGeom prst="rect">
            <a:avLst/>
          </a:prstGeom>
          <a:noFill/>
          <a:ln w="9525">
            <a:noFill/>
          </a:ln>
        </p:spPr>
        <p:txBody>
          <a:bodyPr>
            <a:spAutoFit/>
          </a:bodyPr>
          <a:lstStyle/>
          <a:p>
            <a:r>
              <a:rPr lang="zh-CN" altLang="en-US" sz="2000" b="1" dirty="0">
                <a:latin typeface="Arial" panose="020B0604020202020204" pitchFamily="34" charset="0"/>
              </a:rPr>
              <a:t>审题能力：注意到关键词“直接管辖”是关键（正确</a:t>
            </a:r>
            <a:r>
              <a:rPr lang="en-US" altLang="zh-CN" sz="2000" b="1" dirty="0">
                <a:latin typeface="Arial" panose="020B0604020202020204" pitchFamily="34" charset="0"/>
              </a:rPr>
              <a:t>C</a:t>
            </a:r>
            <a:r>
              <a:rPr lang="zh-CN" altLang="en-US" sz="2000" b="1" dirty="0">
                <a:latin typeface="Arial" panose="020B0604020202020204" pitchFamily="34" charset="0"/>
              </a:rPr>
              <a:t>项）</a:t>
            </a:r>
          </a:p>
        </p:txBody>
      </p:sp>
      <p:sp>
        <p:nvSpPr>
          <p:cNvPr id="7" name="矩形 6"/>
          <p:cNvSpPr/>
          <p:nvPr/>
        </p:nvSpPr>
        <p:spPr>
          <a:xfrm>
            <a:off x="609600" y="3429000"/>
            <a:ext cx="2709863" cy="609600"/>
          </a:xfrm>
          <a:prstGeom prst="rect">
            <a:avLst/>
          </a:prstGeom>
          <a:noFill/>
          <a:ln w="9525" cap="flat" cmpd="sng">
            <a:solidFill>
              <a:schemeClr val="tx1"/>
            </a:solidFill>
            <a:prstDash val="solid"/>
            <a:miter/>
            <a:headEnd type="none" w="med" len="med"/>
            <a:tailEnd type="none" w="med" len="med"/>
          </a:ln>
        </p:spPr>
        <p:txBody>
          <a:bodyPr>
            <a:spAutoFit/>
          </a:bodyPr>
          <a:lstStyle/>
          <a:p>
            <a:pPr algn="ctr">
              <a:lnSpc>
                <a:spcPct val="120000"/>
              </a:lnSpc>
            </a:pPr>
            <a:r>
              <a:rPr lang="zh-CN" altLang="en-US" sz="2800" b="1" dirty="0">
                <a:latin typeface="黑体" panose="02010609060101010101" pitchFamily="49" charset="-122"/>
                <a:ea typeface="黑体" panose="02010609060101010101" pitchFamily="49" charset="-122"/>
              </a:rPr>
              <a:t>基本能力层面：</a:t>
            </a:r>
          </a:p>
        </p:txBody>
      </p:sp>
      <p:sp>
        <p:nvSpPr>
          <p:cNvPr id="8" name="矩形 7"/>
          <p:cNvSpPr/>
          <p:nvPr/>
        </p:nvSpPr>
        <p:spPr>
          <a:xfrm>
            <a:off x="1619250" y="5781675"/>
            <a:ext cx="6564313" cy="400050"/>
          </a:xfrm>
          <a:prstGeom prst="rect">
            <a:avLst/>
          </a:prstGeom>
          <a:noFill/>
          <a:ln w="9525">
            <a:noFill/>
          </a:ln>
        </p:spPr>
        <p:txBody>
          <a:bodyPr wrap="none">
            <a:spAutoFit/>
          </a:bodyPr>
          <a:lstStyle/>
          <a:p>
            <a:r>
              <a:rPr lang="zh-CN" altLang="en-US" sz="2000" b="1" dirty="0">
                <a:latin typeface="Arial" panose="020B0604020202020204" pitchFamily="34" charset="0"/>
              </a:rPr>
              <a:t>史料实证：依据可靠的史料对史实进行推理（正确</a:t>
            </a:r>
            <a:r>
              <a:rPr lang="en-US" altLang="zh-CN" sz="2000" b="1" dirty="0">
                <a:latin typeface="Arial" panose="020B0604020202020204" pitchFamily="34" charset="0"/>
              </a:rPr>
              <a:t>C</a:t>
            </a:r>
            <a:r>
              <a:rPr lang="zh-CN" altLang="en-US" sz="2000" b="1" dirty="0">
                <a:latin typeface="Arial" panose="020B0604020202020204" pitchFamily="34" charset="0"/>
              </a:rPr>
              <a:t>项）</a:t>
            </a:r>
          </a:p>
        </p:txBody>
      </p:sp>
      <p:sp>
        <p:nvSpPr>
          <p:cNvPr id="9" name="下箭头 8"/>
          <p:cNvSpPr/>
          <p:nvPr/>
        </p:nvSpPr>
        <p:spPr>
          <a:xfrm>
            <a:off x="895350" y="2573338"/>
            <a:ext cx="304800" cy="804863"/>
          </a:xfrm>
          <a:prstGeom prst="downArrow">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下箭头 9"/>
          <p:cNvSpPr/>
          <p:nvPr/>
        </p:nvSpPr>
        <p:spPr>
          <a:xfrm>
            <a:off x="881063" y="4130675"/>
            <a:ext cx="304800" cy="852488"/>
          </a:xfrm>
          <a:prstGeom prst="downArrow">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2043" name="矩形 10"/>
          <p:cNvSpPr/>
          <p:nvPr/>
        </p:nvSpPr>
        <p:spPr>
          <a:xfrm>
            <a:off x="457200" y="152400"/>
            <a:ext cx="8424863" cy="584200"/>
          </a:xfrm>
          <a:prstGeom prst="rect">
            <a:avLst/>
          </a:prstGeom>
          <a:noFill/>
          <a:ln w="9525">
            <a:noFill/>
          </a:ln>
        </p:spPr>
        <p:txBody>
          <a:bodyPr>
            <a:spAutoFit/>
          </a:bodyPr>
          <a:lstStyle/>
          <a:p>
            <a:r>
              <a:rPr lang="zh-CN" altLang="en-US" sz="3200" dirty="0">
                <a:latin typeface="黑体" panose="02010609060101010101" pitchFamily="49" charset="-122"/>
                <a:ea typeface="黑体" panose="02010609060101010101" pitchFamily="49" charset="-122"/>
              </a:rPr>
              <a:t>（二）依托精准训练提能力</a:t>
            </a:r>
          </a:p>
        </p:txBody>
      </p:sp>
      <p:sp>
        <p:nvSpPr>
          <p:cNvPr id="172044" name="Rectangle 2"/>
          <p:cNvSpPr txBox="1"/>
          <p:nvPr/>
        </p:nvSpPr>
        <p:spPr>
          <a:xfrm>
            <a:off x="214313" y="990600"/>
            <a:ext cx="1944687" cy="609600"/>
          </a:xfrm>
          <a:prstGeom prst="rect">
            <a:avLst/>
          </a:prstGeom>
          <a:noFill/>
          <a:ln w="9525" cap="flat" cmpd="sng">
            <a:solidFill>
              <a:schemeClr val="tx1"/>
            </a:solidFill>
            <a:prstDash val="solid"/>
            <a:miter/>
            <a:headEnd type="none" w="med" len="med"/>
            <a:tailEnd type="none" w="med" len="med"/>
          </a:ln>
        </p:spPr>
        <p:txBody>
          <a:bodyPr>
            <a:spAutoFit/>
          </a:bodyPr>
          <a:lstStyle/>
          <a:p>
            <a:pPr algn="ctr">
              <a:lnSpc>
                <a:spcPct val="120000"/>
              </a:lnSpc>
            </a:pPr>
            <a:r>
              <a:rPr lang="zh-CN" altLang="en-US" sz="2800" b="1" dirty="0">
                <a:latin typeface="黑体" panose="02010609060101010101" pitchFamily="49" charset="-122"/>
                <a:ea typeface="黑体" panose="02010609060101010101" pitchFamily="49" charset="-122"/>
              </a:rPr>
              <a:t>高效讲评</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p:bldP spid="7" grpId="0" animBg="1"/>
      <p:bldP spid="8" grpId="0"/>
      <p:bldP spid="9" grpId="0" animBg="1"/>
      <p:bldP spid="10"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8876</Words>
  <Application>Microsoft Office PowerPoint</Application>
  <PresentationFormat>全屏显示(4:3)</PresentationFormat>
  <Paragraphs>1060</Paragraphs>
  <Slides>116</Slides>
  <Notes>5</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116</vt:i4>
      </vt:variant>
    </vt:vector>
  </HeadingPairs>
  <TitlesOfParts>
    <vt:vector size="118" baseType="lpstr">
      <vt:lpstr>Office 主题</vt:lpstr>
      <vt:lpstr>Microsoft Office Word 97 - 2003 文档</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时空观念</vt:lpstr>
      <vt:lpstr>时空观念</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鲁迅的《药》描述的人血馒头</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lpstr>幻灯片 58</vt:lpstr>
      <vt:lpstr>幻灯片 59</vt:lpstr>
      <vt:lpstr>幻灯片 60</vt:lpstr>
      <vt:lpstr>幻灯片 61</vt:lpstr>
      <vt:lpstr>幻灯片 62</vt:lpstr>
      <vt:lpstr>幻灯片 63</vt:lpstr>
      <vt:lpstr>幻灯片 64</vt:lpstr>
      <vt:lpstr>幻灯片 65</vt:lpstr>
      <vt:lpstr>幻灯片 66</vt:lpstr>
      <vt:lpstr>幻灯片 67</vt:lpstr>
      <vt:lpstr>幻灯片 68</vt:lpstr>
      <vt:lpstr>幻灯片 69</vt:lpstr>
      <vt:lpstr>幻灯片 70</vt:lpstr>
      <vt:lpstr>幻灯片 71</vt:lpstr>
      <vt:lpstr>幻灯片 72</vt:lpstr>
      <vt:lpstr>幻灯片 73</vt:lpstr>
      <vt:lpstr>幻灯片 74</vt:lpstr>
      <vt:lpstr>幻灯片 75</vt:lpstr>
      <vt:lpstr>幻灯片 76</vt:lpstr>
      <vt:lpstr>幻灯片 77</vt:lpstr>
      <vt:lpstr>幻灯片 78</vt:lpstr>
      <vt:lpstr>幻灯片 79</vt:lpstr>
      <vt:lpstr>幻灯片 80</vt:lpstr>
      <vt:lpstr>幻灯片 81</vt:lpstr>
      <vt:lpstr>幻灯片 82</vt:lpstr>
      <vt:lpstr>幻灯片 83</vt:lpstr>
      <vt:lpstr>幻灯片 84</vt:lpstr>
      <vt:lpstr>幻灯片 85</vt:lpstr>
      <vt:lpstr>幻灯片 86</vt:lpstr>
      <vt:lpstr>幻灯片 87</vt:lpstr>
      <vt:lpstr>幻灯片 88</vt:lpstr>
      <vt:lpstr>幻灯片 89</vt:lpstr>
      <vt:lpstr>幻灯片 90</vt:lpstr>
      <vt:lpstr>幻灯片 91</vt:lpstr>
      <vt:lpstr>幻灯片 92</vt:lpstr>
      <vt:lpstr>幻灯片 93</vt:lpstr>
      <vt:lpstr>幻灯片 94</vt:lpstr>
      <vt:lpstr>幻灯片 95</vt:lpstr>
      <vt:lpstr>幻灯片 96</vt:lpstr>
      <vt:lpstr>幻灯片 97</vt:lpstr>
      <vt:lpstr>幻灯片 98</vt:lpstr>
      <vt:lpstr>幻灯片 99</vt:lpstr>
      <vt:lpstr>幻灯片 100</vt:lpstr>
      <vt:lpstr>幻灯片 101</vt:lpstr>
      <vt:lpstr>幻灯片 102</vt:lpstr>
      <vt:lpstr>幻灯片 103</vt:lpstr>
      <vt:lpstr>幻灯片 104</vt:lpstr>
      <vt:lpstr>幻灯片 105</vt:lpstr>
      <vt:lpstr>幻灯片 106</vt:lpstr>
      <vt:lpstr>幻灯片 107</vt:lpstr>
      <vt:lpstr>幻灯片 108</vt:lpstr>
      <vt:lpstr>幻灯片 109</vt:lpstr>
      <vt:lpstr>幻灯片 110</vt:lpstr>
      <vt:lpstr>幻灯片 111</vt:lpstr>
      <vt:lpstr>幻灯片 112</vt:lpstr>
      <vt:lpstr>幻灯片 113</vt:lpstr>
      <vt:lpstr>幻灯片 114</vt:lpstr>
      <vt:lpstr>幻灯片 115</vt:lpstr>
      <vt:lpstr>幻灯片 116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cp:lastModifiedBy>User</cp:lastModifiedBy>
  <cp:revision>1</cp:revision>
  <dcterms:modified xsi:type="dcterms:W3CDTF">2018-01-27T03:04:07Z</dcterms:modified>
</cp:coreProperties>
</file>