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sldIdLst>
    <p:sldId id="257" r:id="rId4"/>
    <p:sldId id="25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1" r:id="rId27"/>
    <p:sldId id="284" r:id="rId28"/>
    <p:sldId id="285" r:id="rId29"/>
    <p:sldId id="286" r:id="rId30"/>
    <p:sldId id="287" r:id="rId31"/>
    <p:sldId id="282" r:id="rId32"/>
    <p:sldId id="288" r:id="rId33"/>
    <p:sldId id="289" r:id="rId34"/>
    <p:sldId id="296" r:id="rId35"/>
    <p:sldId id="290" r:id="rId36"/>
    <p:sldId id="291" r:id="rId37"/>
    <p:sldId id="280" r:id="rId38"/>
    <p:sldId id="292" r:id="rId39"/>
    <p:sldId id="279" r:id="rId40"/>
    <p:sldId id="293" r:id="rId41"/>
    <p:sldId id="299" r:id="rId42"/>
    <p:sldId id="298" r:id="rId43"/>
    <p:sldId id="297" r:id="rId44"/>
    <p:sldId id="300" r:id="rId45"/>
    <p:sldId id="305" r:id="rId46"/>
    <p:sldId id="306" r:id="rId47"/>
    <p:sldId id="294" r:id="rId48"/>
    <p:sldId id="304" r:id="rId49"/>
    <p:sldId id="307" r:id="rId50"/>
    <p:sldId id="302" r:id="rId51"/>
    <p:sldId id="301" r:id="rId52"/>
    <p:sldId id="309" r:id="rId53"/>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376672"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205728" y="1600200"/>
            <a:ext cx="5376672"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5" y="2665379"/>
            <a:ext cx="4873575"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9"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0573"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8"/>
            <a:ext cx="10972800" cy="58515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6172200" y="1825625"/>
            <a:ext cx="51816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6172200" y="4076700"/>
            <a:ext cx="51816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7" name="页脚占位符 6"/>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8" name="灯片编号占位符 7"/>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5" Type="http://schemas.openxmlformats.org/officeDocument/2006/relationships/theme" Target="../theme/theme2.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609600" y="274638"/>
            <a:ext cx="109728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1026"/>
          <p:cNvSpPr>
            <a:spLocks noGrp="1"/>
          </p:cNvSpPr>
          <p:nvPr>
            <p:ph type="body" idx="1"/>
          </p:nvPr>
        </p:nvSpPr>
        <p:spPr>
          <a:xfrm>
            <a:off x="609600" y="1600200"/>
            <a:ext cx="109728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a:endParaRPr lang="zh-CN" altLang="en-US" dirty="0">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a:endParaRPr lang="zh-CN" altLang="en-US" dirty="0">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15.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6673" name="图片 2"/>
          <p:cNvPicPr>
            <a:picLocks noChangeAspect="1"/>
          </p:cNvPicPr>
          <p:nvPr/>
        </p:nvPicPr>
        <p:blipFill>
          <a:blip r:embed="rId1"/>
          <a:srcRect l="1399" r="4263"/>
          <a:stretch>
            <a:fillRect/>
          </a:stretch>
        </p:blipFill>
        <p:spPr>
          <a:xfrm>
            <a:off x="5872163" y="3376613"/>
            <a:ext cx="4746625" cy="3468687"/>
          </a:xfrm>
          <a:prstGeom prst="rect">
            <a:avLst/>
          </a:prstGeom>
          <a:noFill/>
          <a:ln w="9525">
            <a:noFill/>
          </a:ln>
        </p:spPr>
      </p:pic>
      <p:sp>
        <p:nvSpPr>
          <p:cNvPr id="4" name="标题 1"/>
          <p:cNvSpPr txBox="1"/>
          <p:nvPr/>
        </p:nvSpPr>
        <p:spPr>
          <a:xfrm>
            <a:off x="1668778" y="1274444"/>
            <a:ext cx="6952615" cy="1157605"/>
          </a:xfrm>
          <a:prstGeom prst="rect">
            <a:avLst/>
          </a:prstGeom>
        </p:spPr>
        <p:txBody>
          <a:bodyPr rtlCol="0">
            <a:noAutofit/>
            <a:scene3d>
              <a:camera prst="orthographicFront"/>
              <a:lightRig rig="threePt" dir="t"/>
            </a:scene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1233805" fontAlgn="base">
              <a:defRPr/>
            </a:pPr>
            <a:r>
              <a:rPr lang="zh-CN" altLang="en-US" sz="4800" dirty="0" smtClean="0">
                <a:solidFill>
                  <a:srgbClr val="FF0000"/>
                </a:solidFill>
                <a:latin typeface="华文琥珀" panose="02010800040101010101" pitchFamily="2" charset="-122"/>
                <a:ea typeface="华文琥珀" panose="02010800040101010101" pitchFamily="2" charset="-122"/>
                <a:sym typeface="+mn-ea"/>
              </a:rPr>
              <a:t>守株待兔不如结网捕鱼</a:t>
            </a:r>
            <a:endParaRPr lang="zh-CN" altLang="en-US" sz="4800" b="1" strike="noStrike" noProof="1" dirty="0">
              <a:solidFill>
                <a:srgbClr val="FF0000"/>
              </a:solidFill>
              <a:effectLst>
                <a:outerShdw blurRad="38100" dist="19050" dir="2700000" algn="tl" rotWithShape="0">
                  <a:schemeClr val="dk1">
                    <a:alpha val="40000"/>
                  </a:schemeClr>
                </a:outerShdw>
              </a:effectLst>
              <a:latin typeface="隶书" panose="02010509060101010101" charset="-122"/>
              <a:ea typeface="隶书" panose="02010509060101010101" charset="-122"/>
            </a:endParaRPr>
          </a:p>
          <a:p>
            <a:pPr defTabSz="1233805" fontAlgn="base">
              <a:defRPr/>
            </a:pPr>
            <a:endParaRPr lang="zh-CN" altLang="en-US" sz="4800" b="1" strike="noStrike" noProof="1" dirty="0">
              <a:solidFill>
                <a:srgbClr val="FF0000"/>
              </a:solidFill>
              <a:effectLst>
                <a:outerShdw blurRad="38100" dist="19050" dir="2700000" algn="tl" rotWithShape="0">
                  <a:schemeClr val="dk1">
                    <a:alpha val="40000"/>
                  </a:schemeClr>
                </a:outerShdw>
              </a:effectLst>
              <a:latin typeface="隶书" panose="02010509060101010101" charset="-122"/>
              <a:ea typeface="隶书" panose="02010509060101010101" charset="-122"/>
            </a:endParaRPr>
          </a:p>
          <a:p>
            <a:pPr defTabSz="1233805" fontAlgn="base">
              <a:defRPr/>
            </a:pPr>
            <a:r>
              <a:rPr lang="zh-CN" altLang="en-US" sz="4800" b="1" strike="noStrike" noProof="1" dirty="0">
                <a:solidFill>
                  <a:srgbClr val="FF0000"/>
                </a:solidFill>
                <a:effectLst>
                  <a:outerShdw blurRad="38100" dist="19050" dir="2700000" algn="tl" rotWithShape="0">
                    <a:schemeClr val="dk1">
                      <a:alpha val="40000"/>
                    </a:schemeClr>
                  </a:outerShdw>
                </a:effectLst>
                <a:latin typeface="隶书" panose="02010509060101010101" charset="-122"/>
                <a:ea typeface="隶书" panose="02010509060101010101" charset="-122"/>
                <a:cs typeface="+mj-cs"/>
              </a:rPr>
              <a:t>我的历史一轮复习</a:t>
            </a:r>
            <a:endParaRPr lang="zh-CN" altLang="en-US" sz="4800" b="1" strike="noStrike" noProof="1" dirty="0">
              <a:solidFill>
                <a:srgbClr val="FF0000"/>
              </a:solidFill>
              <a:effectLst>
                <a:outerShdw blurRad="38100" dist="19050" dir="2700000" algn="tl" rotWithShape="0">
                  <a:schemeClr val="dk1">
                    <a:alpha val="40000"/>
                  </a:schemeClr>
                </a:outerShdw>
              </a:effectLst>
              <a:latin typeface="隶书" panose="02010509060101010101" charset="-122"/>
              <a:ea typeface="隶书" panose="02010509060101010101" charset="-122"/>
            </a:endParaRPr>
          </a:p>
        </p:txBody>
      </p:sp>
      <p:sp>
        <p:nvSpPr>
          <p:cNvPr id="5" name="矩形 4"/>
          <p:cNvSpPr/>
          <p:nvPr/>
        </p:nvSpPr>
        <p:spPr>
          <a:xfrm>
            <a:off x="1844675" y="2155825"/>
            <a:ext cx="3644900" cy="33338"/>
          </a:xfrm>
          <a:prstGeom prst="rect">
            <a:avLst/>
          </a:prstGeom>
          <a:solidFill>
            <a:schemeClr val="bg1">
              <a:lumMod val="65000"/>
            </a:schemeClr>
          </a:solidFill>
          <a:ln>
            <a:noFill/>
          </a:ln>
        </p:spPr>
        <p:style>
          <a:lnRef idx="0">
            <a:schemeClr val="accent5"/>
          </a:lnRef>
          <a:fillRef idx="3">
            <a:schemeClr val="accent5"/>
          </a:fillRef>
          <a:effectRef idx="3">
            <a:schemeClr val="accent5"/>
          </a:effectRef>
          <a:fontRef idx="minor">
            <a:schemeClr val="lt1"/>
          </a:fontRef>
        </p:style>
        <p:txBody>
          <a:bodyPr anchor="ctr"/>
          <a:lstStyle/>
          <a:p>
            <a:pPr fontAlgn="auto">
              <a:spcBef>
                <a:spcPts val="0"/>
              </a:spcBef>
              <a:spcAft>
                <a:spcPts val="0"/>
              </a:spcAft>
              <a:defRPr/>
            </a:pPr>
            <a:endParaRPr lang="zh-CN" altLang="en-US" sz="100" strike="noStrike" noProof="1"/>
          </a:p>
        </p:txBody>
      </p:sp>
      <p:sp>
        <p:nvSpPr>
          <p:cNvPr id="156676" name="TextBox 9"/>
          <p:cNvSpPr txBox="1"/>
          <p:nvPr/>
        </p:nvSpPr>
        <p:spPr>
          <a:xfrm>
            <a:off x="1668463" y="4914900"/>
            <a:ext cx="5310187" cy="1568450"/>
          </a:xfrm>
          <a:prstGeom prst="rect">
            <a:avLst/>
          </a:prstGeom>
          <a:noFill/>
          <a:ln w="9525">
            <a:noFill/>
          </a:ln>
        </p:spPr>
        <p:txBody>
          <a:bodyPr wrap="square" anchor="t">
            <a:spAutoFit/>
          </a:bodyPr>
          <a:p>
            <a:r>
              <a:rPr lang="zh-CN" altLang="en-US" sz="4000" dirty="0">
                <a:solidFill>
                  <a:srgbClr val="0070C0"/>
                </a:solidFill>
                <a:latin typeface="黑体" panose="02010609060101010101" charset="-122"/>
                <a:ea typeface="黑体" panose="02010609060101010101" charset="-122"/>
              </a:rPr>
              <a:t>主讲：庞明凯</a:t>
            </a:r>
            <a:endParaRPr lang="zh-CN" altLang="en-US" sz="4000" dirty="0">
              <a:solidFill>
                <a:srgbClr val="0070C0"/>
              </a:solidFill>
              <a:latin typeface="黑体" panose="02010609060101010101" charset="-122"/>
              <a:ea typeface="黑体" panose="02010609060101010101" charset="-122"/>
            </a:endParaRPr>
          </a:p>
          <a:p>
            <a:endParaRPr lang="zh-CN" altLang="en-US" sz="2800" dirty="0">
              <a:solidFill>
                <a:srgbClr val="0070C0"/>
              </a:solidFill>
              <a:latin typeface="黑体" panose="02010609060101010101" charset="-122"/>
              <a:ea typeface="黑体" panose="02010609060101010101" charset="-122"/>
            </a:endParaRPr>
          </a:p>
          <a:p>
            <a:r>
              <a:rPr lang="zh-CN" altLang="en-US" sz="2800" dirty="0">
                <a:solidFill>
                  <a:srgbClr val="0070C0"/>
                </a:solidFill>
                <a:latin typeface="黑体" panose="02010609060101010101" charset="-122"/>
                <a:ea typeface="黑体" panose="02010609060101010101" charset="-122"/>
              </a:rPr>
              <a:t>铜川矿务局第一中学</a:t>
            </a:r>
            <a:endParaRPr lang="zh-CN" altLang="en-US" sz="2800" dirty="0">
              <a:solidFill>
                <a:srgbClr val="0070C0"/>
              </a:solidFill>
              <a:latin typeface="黑体" panose="02010609060101010101" charset="-122"/>
              <a:ea typeface="黑体" panose="02010609060101010101" charset="-122"/>
            </a:endParaRPr>
          </a:p>
        </p:txBody>
      </p:sp>
      <p:pic>
        <p:nvPicPr>
          <p:cNvPr id="156677" name="图片 1" descr="472973965667813802"/>
          <p:cNvPicPr>
            <a:picLocks noChangeAspect="1"/>
          </p:cNvPicPr>
          <p:nvPr/>
        </p:nvPicPr>
        <p:blipFill>
          <a:blip r:embed="rId2"/>
          <a:stretch>
            <a:fillRect/>
          </a:stretch>
        </p:blipFill>
        <p:spPr>
          <a:xfrm>
            <a:off x="8497888" y="69850"/>
            <a:ext cx="2120900" cy="2119313"/>
          </a:xfrm>
          <a:prstGeom prst="rect">
            <a:avLst/>
          </a:prstGeom>
          <a:noFill/>
          <a:ln w="9525">
            <a:noFill/>
          </a:ln>
        </p:spPr>
      </p:pic>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内容占位符 2"/>
          <p:cNvSpPr>
            <a:spLocks noGrp="1"/>
          </p:cNvSpPr>
          <p:nvPr>
            <p:ph idx="1"/>
          </p:nvPr>
        </p:nvSpPr>
        <p:spPr>
          <a:xfrm>
            <a:off x="1774825" y="1001713"/>
            <a:ext cx="8670925" cy="5060950"/>
          </a:xfrm>
        </p:spPr>
        <p:txBody>
          <a:bodyPr anchor="t"/>
          <a:p>
            <a:pPr marL="0" indent="0">
              <a:lnSpc>
                <a:spcPct val="110000"/>
              </a:lnSpc>
              <a:buNone/>
            </a:pPr>
            <a:r>
              <a:rPr lang="zh-CN" altLang="en-US" sz="2800" b="1"/>
              <a:t>30.抗日战争胜利后，山东根据地已有农会、工会、妇女会、青年团、儿童团等中国共产党的群众组织，成员达404万人，占根据地总人口的27%；中国党员占总人口的1%左右，几乎村村有党员，这反映出 （    ）</a:t>
            </a:r>
            <a:endParaRPr lang="zh-CN" altLang="en-US" sz="2800" b="1"/>
          </a:p>
          <a:p>
            <a:pPr marL="0" indent="0">
              <a:lnSpc>
                <a:spcPct val="110000"/>
              </a:lnSpc>
              <a:buNone/>
            </a:pPr>
            <a:endParaRPr lang="zh-CN" altLang="en-US" sz="2800" b="1"/>
          </a:p>
          <a:p>
            <a:pPr marL="0" indent="0">
              <a:lnSpc>
                <a:spcPct val="110000"/>
              </a:lnSpc>
              <a:buNone/>
            </a:pPr>
            <a:r>
              <a:rPr lang="zh-CN" altLang="en-US" sz="2800" b="1"/>
              <a:t>A.革命工作的中心开始转移                </a:t>
            </a:r>
            <a:endParaRPr lang="zh-CN" altLang="en-US" sz="2800" b="1"/>
          </a:p>
          <a:p>
            <a:pPr marL="0" indent="0">
              <a:lnSpc>
                <a:spcPct val="110000"/>
              </a:lnSpc>
              <a:buNone/>
            </a:pPr>
            <a:r>
              <a:rPr lang="zh-CN" altLang="en-US" sz="2800" b="1"/>
              <a:t>B.工农武装割据局面已经形成</a:t>
            </a:r>
            <a:endParaRPr lang="zh-CN" altLang="en-US" sz="2800" b="1"/>
          </a:p>
          <a:p>
            <a:pPr marL="0" indent="0">
              <a:lnSpc>
                <a:spcPct val="110000"/>
              </a:lnSpc>
              <a:buNone/>
            </a:pPr>
            <a:r>
              <a:rPr lang="zh-CN" altLang="en-US" sz="2800" b="1"/>
              <a:t>C.统一战线范围进一步扩大                </a:t>
            </a:r>
            <a:endParaRPr lang="zh-CN" altLang="en-US" sz="2800" b="1"/>
          </a:p>
          <a:p>
            <a:pPr marL="0" indent="0">
              <a:lnSpc>
                <a:spcPct val="110000"/>
              </a:lnSpc>
              <a:buNone/>
            </a:pPr>
            <a:r>
              <a:rPr lang="zh-CN" altLang="en-US" sz="2800" b="1"/>
              <a:t>D.国共力量对比变化趋势加强</a:t>
            </a:r>
            <a:endParaRPr lang="zh-CN" altLang="en-US" sz="2800" b="1"/>
          </a:p>
        </p:txBody>
      </p:sp>
      <p:sp>
        <p:nvSpPr>
          <p:cNvPr id="3" name="矩形 2"/>
          <p:cNvSpPr/>
          <p:nvPr/>
        </p:nvSpPr>
        <p:spPr>
          <a:xfrm>
            <a:off x="2351088" y="1085850"/>
            <a:ext cx="2520950" cy="407988"/>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4" name="文本框 3"/>
          <p:cNvSpPr txBox="1"/>
          <p:nvPr/>
        </p:nvSpPr>
        <p:spPr>
          <a:xfrm>
            <a:off x="3711575" y="346075"/>
            <a:ext cx="2686050" cy="583565"/>
          </a:xfrm>
          <a:prstGeom prst="rect">
            <a:avLst/>
          </a:prstGeom>
          <a:noFill/>
          <a:ln w="9525">
            <a:noFill/>
          </a:ln>
        </p:spPr>
        <p:txBody>
          <a:bodyPr wrap="square" anchor="t">
            <a:spAutoFit/>
          </a:bodyPr>
          <a:p>
            <a:r>
              <a:rPr lang="zh-CN" altLang="en-US" sz="3200" b="1">
                <a:solidFill>
                  <a:srgbClr val="FF0000"/>
                </a:solidFill>
                <a:latin typeface="华文中宋" panose="02010600040101010101" pitchFamily="2" charset="-122"/>
                <a:ea typeface="华文中宋" panose="02010600040101010101" pitchFamily="2" charset="-122"/>
              </a:rPr>
              <a:t>国共内战时期</a:t>
            </a:r>
            <a:endParaRPr lang="zh-CN" altLang="en-US" sz="3200" b="1">
              <a:solidFill>
                <a:srgbClr val="FF0000"/>
              </a:solidFill>
              <a:latin typeface="华文中宋" panose="02010600040101010101" pitchFamily="2" charset="-122"/>
              <a:ea typeface="华文中宋" panose="02010600040101010101" pitchFamily="2" charset="-122"/>
            </a:endParaRPr>
          </a:p>
        </p:txBody>
      </p:sp>
      <p:cxnSp>
        <p:nvCxnSpPr>
          <p:cNvPr id="5" name="直接连接符 4"/>
          <p:cNvCxnSpPr/>
          <p:nvPr/>
        </p:nvCxnSpPr>
        <p:spPr>
          <a:xfrm>
            <a:off x="4540250" y="2981325"/>
            <a:ext cx="2492375" cy="15875"/>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9143524" y="2330450"/>
            <a:ext cx="732790" cy="922020"/>
          </a:xfrm>
          <a:prstGeom prst="rect">
            <a:avLst/>
          </a:prstGeom>
          <a:noFill/>
          <a:ln>
            <a:noFill/>
          </a:ln>
        </p:spPr>
        <p:txBody>
          <a:bodyPr wrap="none" rtlCol="0" anchor="t">
            <a:spAutoFit/>
          </a:bodyPr>
          <a:p>
            <a:pPr algn="ctr" fontAlgn="base"/>
            <a:r>
              <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cs typeface="+mn-ea"/>
              </a:rPr>
              <a:t>D</a:t>
            </a:r>
            <a:endPar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bldLvl="0" animBg="1"/>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内容占位符 2"/>
          <p:cNvSpPr>
            <a:spLocks noGrp="1"/>
          </p:cNvSpPr>
          <p:nvPr>
            <p:ph idx="1"/>
          </p:nvPr>
        </p:nvSpPr>
        <p:spPr>
          <a:xfrm>
            <a:off x="1838325" y="958850"/>
            <a:ext cx="8615363" cy="5083175"/>
          </a:xfrm>
        </p:spPr>
        <p:txBody>
          <a:bodyPr anchor="t"/>
          <a:p>
            <a:pPr marL="0" indent="0">
              <a:lnSpc>
                <a:spcPct val="110000"/>
              </a:lnSpc>
              <a:buNone/>
            </a:pPr>
            <a:r>
              <a:rPr lang="zh-CN" altLang="en-US" sz="2800" b="1"/>
              <a:t>31.1977年，我国个大专院校录取新生27.3万人，至1988年高校在校生总规模达206万人，2001年增长至719万人，在此期间，高等职业教育和各种形式的成人高等教育的入学人数也有很大增长。由此可知（   ）</a:t>
            </a:r>
            <a:endParaRPr lang="zh-CN" altLang="en-US" sz="2800" b="1"/>
          </a:p>
          <a:p>
            <a:pPr marL="0" indent="0">
              <a:lnSpc>
                <a:spcPct val="110000"/>
              </a:lnSpc>
              <a:buNone/>
            </a:pPr>
            <a:endParaRPr lang="en-US" altLang="zh-CN" sz="2800" b="1"/>
          </a:p>
          <a:p>
            <a:pPr marL="0" indent="0">
              <a:lnSpc>
                <a:spcPct val="110000"/>
              </a:lnSpc>
              <a:buNone/>
            </a:pPr>
            <a:r>
              <a:rPr lang="zh-CN" altLang="en-US" sz="2800" b="1"/>
              <a:t>A.社会对专业人才的需求得到了解决         </a:t>
            </a:r>
            <a:endParaRPr lang="zh-CN" altLang="en-US" sz="2800" b="1"/>
          </a:p>
          <a:p>
            <a:pPr marL="0" indent="0">
              <a:lnSpc>
                <a:spcPct val="110000"/>
              </a:lnSpc>
              <a:buNone/>
            </a:pPr>
            <a:r>
              <a:rPr lang="zh-CN" altLang="en-US" sz="2800" b="1"/>
              <a:t>B.高等教育实现了与生产劳动相结合</a:t>
            </a:r>
            <a:endParaRPr lang="zh-CN" altLang="en-US" sz="2800" b="1"/>
          </a:p>
          <a:p>
            <a:pPr marL="0" indent="0">
              <a:lnSpc>
                <a:spcPct val="110000"/>
              </a:lnSpc>
              <a:buNone/>
            </a:pPr>
            <a:r>
              <a:rPr lang="zh-CN" altLang="en-US" sz="2800" b="1"/>
              <a:t>C.人才选拔制度的改革适应了经济社会的发展 </a:t>
            </a:r>
            <a:endParaRPr lang="zh-CN" altLang="en-US" sz="2800" b="1"/>
          </a:p>
          <a:p>
            <a:pPr marL="0" indent="0">
              <a:lnSpc>
                <a:spcPct val="110000"/>
              </a:lnSpc>
              <a:buNone/>
            </a:pPr>
            <a:r>
              <a:rPr lang="zh-CN" altLang="en-US" sz="2800" b="1"/>
              <a:t>D.恢复同意高考制度促进了高等教育的普及</a:t>
            </a:r>
            <a:endParaRPr lang="zh-CN" altLang="en-US" sz="2800" b="1"/>
          </a:p>
        </p:txBody>
      </p:sp>
      <p:sp>
        <p:nvSpPr>
          <p:cNvPr id="3" name="文本框 2"/>
          <p:cNvSpPr txBox="1"/>
          <p:nvPr/>
        </p:nvSpPr>
        <p:spPr>
          <a:xfrm>
            <a:off x="7564438" y="3448050"/>
            <a:ext cx="693420" cy="706755"/>
          </a:xfrm>
          <a:prstGeom prst="rect">
            <a:avLst/>
          </a:prstGeom>
          <a:noFill/>
          <a:ln w="9525">
            <a:noFill/>
          </a:ln>
        </p:spPr>
        <p:txBody>
          <a:bodyPr wrap="none" anchor="t">
            <a:spAutoFit/>
          </a:bodyPr>
          <a:p>
            <a:r>
              <a:rPr lang="zh-CN" altLang="en-US" sz="4000" b="1">
                <a:solidFill>
                  <a:srgbClr val="FF0000"/>
                </a:solidFill>
                <a:latin typeface="Arial" panose="020B0604020202020204" pitchFamily="34" charset="0"/>
                <a:ea typeface="宋体" panose="02010600030101010101" pitchFamily="2" charset="-122"/>
              </a:rPr>
              <a:t>×</a:t>
            </a:r>
            <a:endParaRPr lang="zh-CN" altLang="en-US" sz="4000" b="1">
              <a:solidFill>
                <a:srgbClr val="FF0000"/>
              </a:solidFill>
              <a:latin typeface="Arial" panose="020B0604020202020204" pitchFamily="34" charset="0"/>
              <a:ea typeface="宋体" panose="02010600030101010101" pitchFamily="2" charset="-122"/>
            </a:endParaRPr>
          </a:p>
        </p:txBody>
      </p:sp>
      <p:sp>
        <p:nvSpPr>
          <p:cNvPr id="4" name="文本框 3"/>
          <p:cNvSpPr txBox="1"/>
          <p:nvPr/>
        </p:nvSpPr>
        <p:spPr>
          <a:xfrm>
            <a:off x="8696325" y="5083175"/>
            <a:ext cx="693420" cy="706755"/>
          </a:xfrm>
          <a:prstGeom prst="rect">
            <a:avLst/>
          </a:prstGeom>
          <a:noFill/>
          <a:ln w="9525">
            <a:noFill/>
          </a:ln>
        </p:spPr>
        <p:txBody>
          <a:bodyPr wrap="none" anchor="t">
            <a:spAutoFit/>
          </a:bodyPr>
          <a:p>
            <a:r>
              <a:rPr lang="zh-CN" altLang="en-US" sz="4000" b="1">
                <a:solidFill>
                  <a:srgbClr val="FF0000"/>
                </a:solidFill>
                <a:latin typeface="Arial" panose="020B0604020202020204" pitchFamily="34" charset="0"/>
                <a:ea typeface="宋体" panose="02010600030101010101" pitchFamily="2" charset="-122"/>
              </a:rPr>
              <a:t>×</a:t>
            </a:r>
            <a:endParaRPr lang="zh-CN" altLang="en-US" sz="4000" b="1">
              <a:solidFill>
                <a:srgbClr val="FF0000"/>
              </a:solidFill>
              <a:latin typeface="Arial" panose="020B0604020202020204" pitchFamily="34" charset="0"/>
              <a:ea typeface="宋体" panose="02010600030101010101" pitchFamily="2" charset="-122"/>
            </a:endParaRPr>
          </a:p>
        </p:txBody>
      </p:sp>
      <p:sp>
        <p:nvSpPr>
          <p:cNvPr id="5" name="文本框 4"/>
          <p:cNvSpPr txBox="1"/>
          <p:nvPr/>
        </p:nvSpPr>
        <p:spPr>
          <a:xfrm>
            <a:off x="7546975" y="4006850"/>
            <a:ext cx="693420" cy="706755"/>
          </a:xfrm>
          <a:prstGeom prst="rect">
            <a:avLst/>
          </a:prstGeom>
          <a:noFill/>
          <a:ln w="9525">
            <a:noFill/>
          </a:ln>
        </p:spPr>
        <p:txBody>
          <a:bodyPr wrap="none" anchor="t">
            <a:spAutoFit/>
          </a:bodyPr>
          <a:p>
            <a:r>
              <a:rPr lang="zh-CN" altLang="en-US" sz="4000" b="1">
                <a:solidFill>
                  <a:srgbClr val="FF0000"/>
                </a:solidFill>
                <a:latin typeface="Arial" panose="020B0604020202020204" pitchFamily="34" charset="0"/>
                <a:ea typeface="宋体" panose="02010600030101010101" pitchFamily="2" charset="-122"/>
              </a:rPr>
              <a:t>×</a:t>
            </a:r>
            <a:endParaRPr lang="zh-CN" altLang="en-US" sz="4000" b="1">
              <a:solidFill>
                <a:srgbClr val="FF0000"/>
              </a:solidFill>
              <a:latin typeface="Arial" panose="020B0604020202020204" pitchFamily="34" charset="0"/>
              <a:ea typeface="宋体" panose="02010600030101010101" pitchFamily="2" charset="-122"/>
            </a:endParaRPr>
          </a:p>
        </p:txBody>
      </p:sp>
      <p:sp>
        <p:nvSpPr>
          <p:cNvPr id="7" name="矩形 6"/>
          <p:cNvSpPr/>
          <p:nvPr/>
        </p:nvSpPr>
        <p:spPr>
          <a:xfrm>
            <a:off x="9620568" y="2276475"/>
            <a:ext cx="634365" cy="829945"/>
          </a:xfrm>
          <a:prstGeom prst="rect">
            <a:avLst/>
          </a:prstGeom>
          <a:noFill/>
          <a:ln>
            <a:noFill/>
          </a:ln>
        </p:spPr>
        <p:txBody>
          <a:bodyPr wrap="none" rtlCol="0" anchor="t">
            <a:spAutoFit/>
          </a:bodyPr>
          <a:p>
            <a:pPr algn="ctr" fontAlgn="base"/>
            <a:r>
              <a:rPr lang="en-US" altLang="zh-CN" sz="48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cs typeface="+mn-ea"/>
              </a:rPr>
              <a:t>C</a:t>
            </a:r>
            <a:endParaRPr lang="en-US" altLang="zh-CN" sz="48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endParaRPr>
          </a:p>
        </p:txBody>
      </p:sp>
      <p:sp>
        <p:nvSpPr>
          <p:cNvPr id="6" name="矩形 5"/>
          <p:cNvSpPr/>
          <p:nvPr/>
        </p:nvSpPr>
        <p:spPr>
          <a:xfrm>
            <a:off x="6869113" y="3573463"/>
            <a:ext cx="811213" cy="433388"/>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8" name="矩形 7"/>
          <p:cNvSpPr/>
          <p:nvPr/>
        </p:nvSpPr>
        <p:spPr>
          <a:xfrm>
            <a:off x="8001000" y="5207000"/>
            <a:ext cx="811213" cy="433388"/>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dissolv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dissolv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bldLvl="0" animBg="1"/>
      <p:bldP spid="3" grpId="0"/>
      <p:bldP spid="8" grpId="0" bldLvl="0" animBg="1"/>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内容占位符 2"/>
          <p:cNvSpPr>
            <a:spLocks noGrp="1"/>
          </p:cNvSpPr>
          <p:nvPr>
            <p:ph idx="1"/>
          </p:nvPr>
        </p:nvSpPr>
        <p:spPr>
          <a:xfrm>
            <a:off x="1981200" y="969963"/>
            <a:ext cx="8229600" cy="5124450"/>
          </a:xfrm>
        </p:spPr>
        <p:txBody>
          <a:bodyPr anchor="t">
            <a:normAutofit lnSpcReduction="10000"/>
          </a:bodyPr>
          <a:p>
            <a:pPr marL="0" indent="0">
              <a:lnSpc>
                <a:spcPct val="120000"/>
              </a:lnSpc>
              <a:buNone/>
            </a:pPr>
            <a:r>
              <a:rPr lang="zh-CN" altLang="en-US" sz="2800" b="1"/>
              <a:t>32.在梭伦改革之后的雅典，有的执政官是未经正当选举上台的，被称为僭主，他们一般出身贵族，政绩斐然，重视平民利益，但最终受到流放等惩罚。这种现象表明，在当时的雅典（    ）</a:t>
            </a:r>
            <a:endParaRPr lang="zh-CN" altLang="en-US" sz="2800" b="1"/>
          </a:p>
          <a:p>
            <a:pPr marL="0" indent="0">
              <a:lnSpc>
                <a:spcPct val="120000"/>
              </a:lnSpc>
              <a:buNone/>
            </a:pPr>
            <a:endParaRPr lang="zh-CN" altLang="en-US" sz="2800" b="1"/>
          </a:p>
          <a:p>
            <a:pPr marL="0" indent="0">
              <a:lnSpc>
                <a:spcPct val="120000"/>
              </a:lnSpc>
              <a:buNone/>
            </a:pPr>
            <a:r>
              <a:rPr lang="zh-CN" altLang="en-US" sz="2800" b="1"/>
              <a:t>A.贵族垄断国家政权                       </a:t>
            </a:r>
            <a:endParaRPr lang="zh-CN" altLang="en-US" sz="2800" b="1"/>
          </a:p>
          <a:p>
            <a:pPr marL="0" indent="0">
              <a:lnSpc>
                <a:spcPct val="120000"/>
              </a:lnSpc>
              <a:buNone/>
            </a:pPr>
            <a:r>
              <a:rPr lang="zh-CN" altLang="en-US" sz="2800" b="1"/>
              <a:t>B.政治生活缺乏法治基础  </a:t>
            </a:r>
            <a:endParaRPr lang="zh-CN" altLang="en-US" sz="2800" b="1"/>
          </a:p>
          <a:p>
            <a:pPr marL="0" indent="0">
              <a:lnSpc>
                <a:spcPct val="120000"/>
              </a:lnSpc>
              <a:buNone/>
            </a:pPr>
            <a:r>
              <a:rPr lang="zh-CN" altLang="en-US" sz="2800" b="1"/>
              <a:t>C.平民没有政治权利                       </a:t>
            </a:r>
            <a:endParaRPr lang="zh-CN" altLang="en-US" sz="2800" b="1"/>
          </a:p>
          <a:p>
            <a:pPr marL="0" indent="0">
              <a:lnSpc>
                <a:spcPct val="120000"/>
              </a:lnSpc>
              <a:buNone/>
            </a:pPr>
            <a:r>
              <a:rPr lang="zh-CN" altLang="en-US" sz="2800" b="1"/>
              <a:t>D.民主政治已是人心所向</a:t>
            </a:r>
            <a:endParaRPr lang="zh-CN" altLang="en-US" sz="2800" b="1"/>
          </a:p>
        </p:txBody>
      </p:sp>
      <p:sp>
        <p:nvSpPr>
          <p:cNvPr id="2" name="矩形 1"/>
          <p:cNvSpPr/>
          <p:nvPr/>
        </p:nvSpPr>
        <p:spPr>
          <a:xfrm>
            <a:off x="2927350" y="1052513"/>
            <a:ext cx="1368425" cy="503238"/>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 name="文本框 2"/>
          <p:cNvSpPr txBox="1"/>
          <p:nvPr/>
        </p:nvSpPr>
        <p:spPr>
          <a:xfrm>
            <a:off x="3028950" y="419100"/>
            <a:ext cx="4100513" cy="583565"/>
          </a:xfrm>
          <a:prstGeom prst="rect">
            <a:avLst/>
          </a:prstGeom>
          <a:noFill/>
          <a:ln w="9525">
            <a:noFill/>
          </a:ln>
        </p:spPr>
        <p:txBody>
          <a:bodyPr wrap="square" anchor="t">
            <a:spAutoFit/>
          </a:bodyPr>
          <a:p>
            <a:r>
              <a:rPr lang="zh-CN" altLang="en-US" sz="3200" b="1">
                <a:solidFill>
                  <a:srgbClr val="FF0000"/>
                </a:solidFill>
                <a:latin typeface="华文中宋" panose="02010600040101010101" pitchFamily="2" charset="-122"/>
                <a:ea typeface="华文中宋" panose="02010600040101010101" pitchFamily="2" charset="-122"/>
              </a:rPr>
              <a:t>雅典民主政治的奠基</a:t>
            </a:r>
            <a:endParaRPr lang="zh-CN" altLang="en-US" sz="3200" b="1">
              <a:solidFill>
                <a:srgbClr val="FF0000"/>
              </a:solidFill>
              <a:latin typeface="华文中宋" panose="02010600040101010101" pitchFamily="2" charset="-122"/>
              <a:ea typeface="华文中宋" panose="02010600040101010101" pitchFamily="2" charset="-122"/>
            </a:endParaRPr>
          </a:p>
        </p:txBody>
      </p:sp>
      <p:cxnSp>
        <p:nvCxnSpPr>
          <p:cNvPr id="4" name="直接连接符 3"/>
          <p:cNvCxnSpPr/>
          <p:nvPr/>
        </p:nvCxnSpPr>
        <p:spPr>
          <a:xfrm>
            <a:off x="7680325" y="2060575"/>
            <a:ext cx="2305050"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089150" y="2565400"/>
            <a:ext cx="7607300" cy="1905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797175" y="3057525"/>
            <a:ext cx="7345363" cy="583565"/>
          </a:xfrm>
          <a:prstGeom prst="rect">
            <a:avLst/>
          </a:prstGeom>
          <a:noFill/>
          <a:ln w="9525">
            <a:noFill/>
          </a:ln>
        </p:spPr>
        <p:txBody>
          <a:bodyPr wrap="square" anchor="t">
            <a:spAutoFit/>
          </a:bodyPr>
          <a:p>
            <a:r>
              <a:rPr lang="zh-CN" altLang="en-US" sz="3200" b="1">
                <a:solidFill>
                  <a:srgbClr val="FF0000"/>
                </a:solidFill>
                <a:latin typeface="华文中宋" panose="02010600040101010101" pitchFamily="2" charset="-122"/>
                <a:ea typeface="华文中宋" panose="02010600040101010101" pitchFamily="2" charset="-122"/>
              </a:rPr>
              <a:t>看似矛盾，民主政治已成大势所趋</a:t>
            </a:r>
            <a:endParaRPr lang="zh-CN" altLang="en-US" sz="3200" b="1">
              <a:solidFill>
                <a:srgbClr val="FF0000"/>
              </a:solidFill>
              <a:latin typeface="华文中宋" panose="02010600040101010101" pitchFamily="2" charset="-122"/>
              <a:ea typeface="华文中宋" panose="02010600040101010101" pitchFamily="2" charset="-122"/>
            </a:endParaRPr>
          </a:p>
        </p:txBody>
      </p:sp>
      <p:sp>
        <p:nvSpPr>
          <p:cNvPr id="8" name="矩形 7"/>
          <p:cNvSpPr/>
          <p:nvPr/>
        </p:nvSpPr>
        <p:spPr>
          <a:xfrm>
            <a:off x="6918643" y="2403475"/>
            <a:ext cx="732790" cy="922020"/>
          </a:xfrm>
          <a:prstGeom prst="rect">
            <a:avLst/>
          </a:prstGeom>
          <a:noFill/>
          <a:ln>
            <a:noFill/>
          </a:ln>
        </p:spPr>
        <p:txBody>
          <a:bodyPr wrap="none" rtlCol="0" anchor="t">
            <a:spAutoFit/>
          </a:bodyPr>
          <a:p>
            <a:pPr algn="ctr" fontAlgn="base"/>
            <a:r>
              <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cs typeface="+mn-ea"/>
              </a:rPr>
              <a:t>D</a:t>
            </a:r>
            <a:endPar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par>
                                <p:cTn id="18" presetID="9"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ssolv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dissolv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dissolv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内容占位符 2"/>
          <p:cNvSpPr>
            <a:spLocks noGrp="1"/>
          </p:cNvSpPr>
          <p:nvPr>
            <p:ph idx="1"/>
          </p:nvPr>
        </p:nvSpPr>
        <p:spPr>
          <a:xfrm>
            <a:off x="1981200" y="969963"/>
            <a:ext cx="8229600" cy="5176837"/>
          </a:xfrm>
        </p:spPr>
        <p:txBody>
          <a:bodyPr anchor="t">
            <a:normAutofit lnSpcReduction="10000"/>
          </a:bodyPr>
          <a:p>
            <a:pPr marL="0" indent="0">
              <a:lnSpc>
                <a:spcPct val="120000"/>
              </a:lnSpc>
              <a:buNone/>
            </a:pPr>
            <a:r>
              <a:rPr lang="zh-CN" altLang="en-US" sz="2800" b="1"/>
              <a:t>33.13世纪后半期，佛罗伦萨市政府决定扩建一座小而简陋的教堂，并专门发布公告称，教堂要与“佛罗伦萨的众多市民的意志结合而成的高贵的心灵相一致”。这反映出，当时佛罗伦萨 （    ）</a:t>
            </a:r>
            <a:endParaRPr lang="zh-CN" altLang="en-US" sz="2800" b="1"/>
          </a:p>
          <a:p>
            <a:pPr marL="0" indent="0">
              <a:lnSpc>
                <a:spcPct val="120000"/>
              </a:lnSpc>
              <a:buNone/>
            </a:pPr>
            <a:endParaRPr lang="zh-CN" altLang="en-US" sz="2800" b="1"/>
          </a:p>
          <a:p>
            <a:pPr marL="0" indent="0">
              <a:lnSpc>
                <a:spcPct val="120000"/>
              </a:lnSpc>
              <a:buNone/>
            </a:pPr>
            <a:r>
              <a:rPr lang="zh-CN" altLang="en-US" sz="2800" b="1"/>
              <a:t>A.工商业阶层成长壮大 </a:t>
            </a:r>
            <a:endParaRPr lang="zh-CN" altLang="en-US" sz="2800" b="1"/>
          </a:p>
          <a:p>
            <a:pPr marL="0" indent="0">
              <a:lnSpc>
                <a:spcPct val="120000"/>
              </a:lnSpc>
              <a:buNone/>
            </a:pPr>
            <a:r>
              <a:rPr lang="zh-CN" altLang="en-US" sz="2800" b="1"/>
              <a:t>B.人文主义广发传播 </a:t>
            </a:r>
            <a:endParaRPr lang="zh-CN" altLang="en-US" sz="2800" b="1"/>
          </a:p>
          <a:p>
            <a:pPr marL="0" indent="0">
              <a:lnSpc>
                <a:spcPct val="120000"/>
              </a:lnSpc>
              <a:buNone/>
            </a:pPr>
            <a:r>
              <a:rPr lang="zh-CN" altLang="en-US" sz="2800" b="1"/>
              <a:t>C.教会权威进一步提升 </a:t>
            </a:r>
            <a:endParaRPr lang="zh-CN" altLang="en-US" sz="2800" b="1"/>
          </a:p>
          <a:p>
            <a:pPr marL="0" indent="0">
              <a:lnSpc>
                <a:spcPct val="120000"/>
              </a:lnSpc>
              <a:buNone/>
            </a:pPr>
            <a:r>
              <a:rPr lang="zh-CN" altLang="en-US" sz="2800" b="1"/>
              <a:t>D.新教理论初步形成</a:t>
            </a:r>
            <a:endParaRPr lang="zh-CN" altLang="en-US" sz="2800" b="1"/>
          </a:p>
        </p:txBody>
      </p:sp>
      <p:grpSp>
        <p:nvGrpSpPr>
          <p:cNvPr id="6" name="组合 5"/>
          <p:cNvGrpSpPr/>
          <p:nvPr/>
        </p:nvGrpSpPr>
        <p:grpSpPr>
          <a:xfrm>
            <a:off x="2640013" y="1060450"/>
            <a:ext cx="4945062" cy="504825"/>
            <a:chOff x="1757" y="1671"/>
            <a:chExt cx="7788" cy="794"/>
          </a:xfrm>
        </p:grpSpPr>
        <p:sp>
          <p:nvSpPr>
            <p:cNvPr id="2" name="矩形 1"/>
            <p:cNvSpPr/>
            <p:nvPr/>
          </p:nvSpPr>
          <p:spPr>
            <a:xfrm>
              <a:off x="5577" y="1671"/>
              <a:ext cx="3969" cy="794"/>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cxnSp>
          <p:nvCxnSpPr>
            <p:cNvPr id="3" name="直接连接符 2"/>
            <p:cNvCxnSpPr/>
            <p:nvPr/>
          </p:nvCxnSpPr>
          <p:spPr>
            <a:xfrm>
              <a:off x="1757" y="2451"/>
              <a:ext cx="3402"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sp>
        <p:nvSpPr>
          <p:cNvPr id="4" name="文本框 3"/>
          <p:cNvSpPr txBox="1"/>
          <p:nvPr/>
        </p:nvSpPr>
        <p:spPr>
          <a:xfrm>
            <a:off x="3363913" y="282575"/>
            <a:ext cx="2851150" cy="583565"/>
          </a:xfrm>
          <a:prstGeom prst="rect">
            <a:avLst/>
          </a:prstGeom>
          <a:noFill/>
          <a:ln w="9525">
            <a:noFill/>
          </a:ln>
        </p:spPr>
        <p:txBody>
          <a:bodyPr wrap="square" anchor="t">
            <a:spAutoFit/>
          </a:bodyPr>
          <a:p>
            <a:r>
              <a:rPr lang="zh-CN" altLang="en-US" sz="3200" b="1">
                <a:solidFill>
                  <a:srgbClr val="FF0000"/>
                </a:solidFill>
                <a:latin typeface="华文中宋" panose="02010600040101010101" pitchFamily="2" charset="-122"/>
                <a:ea typeface="华文中宋" panose="02010600040101010101" pitchFamily="2" charset="-122"/>
              </a:rPr>
              <a:t>城市经济繁荣</a:t>
            </a:r>
            <a:endParaRPr lang="zh-CN" altLang="en-US" sz="3200" b="1">
              <a:solidFill>
                <a:srgbClr val="FF0000"/>
              </a:solidFill>
              <a:latin typeface="华文中宋" panose="02010600040101010101" pitchFamily="2" charset="-122"/>
              <a:ea typeface="华文中宋" panose="02010600040101010101" pitchFamily="2" charset="-122"/>
            </a:endParaRPr>
          </a:p>
        </p:txBody>
      </p:sp>
      <p:cxnSp>
        <p:nvCxnSpPr>
          <p:cNvPr id="5" name="直接连接符 4"/>
          <p:cNvCxnSpPr/>
          <p:nvPr/>
        </p:nvCxnSpPr>
        <p:spPr>
          <a:xfrm>
            <a:off x="3354388" y="2541588"/>
            <a:ext cx="6197600" cy="23813"/>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753668" y="2419350"/>
            <a:ext cx="650240" cy="922020"/>
          </a:xfrm>
          <a:prstGeom prst="rect">
            <a:avLst/>
          </a:prstGeom>
          <a:noFill/>
          <a:ln>
            <a:noFill/>
          </a:ln>
        </p:spPr>
        <p:txBody>
          <a:bodyPr wrap="none" rtlCol="0" anchor="t">
            <a:spAutoFit/>
          </a:bodyPr>
          <a:p>
            <a:pPr algn="ctr" fontAlgn="base"/>
            <a:r>
              <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cs typeface="+mn-ea"/>
              </a:rPr>
              <a:t>A</a:t>
            </a:r>
            <a:endPar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内容占位符 2"/>
          <p:cNvSpPr>
            <a:spLocks noGrp="1"/>
          </p:cNvSpPr>
          <p:nvPr>
            <p:ph idx="1"/>
          </p:nvPr>
        </p:nvSpPr>
        <p:spPr>
          <a:xfrm>
            <a:off x="1897063" y="981075"/>
            <a:ext cx="8229600" cy="5051425"/>
          </a:xfrm>
        </p:spPr>
        <p:txBody>
          <a:bodyPr anchor="t">
            <a:normAutofit lnSpcReduction="10000"/>
          </a:bodyPr>
          <a:p>
            <a:pPr marL="0" indent="0">
              <a:lnSpc>
                <a:spcPct val="120000"/>
              </a:lnSpc>
              <a:buNone/>
            </a:pPr>
            <a:r>
              <a:rPr lang="zh-CN" altLang="en-US" sz="2800" b="1"/>
              <a:t>34.1800年，美国总统、联邦党人亚当斯要求政见不同的内阁成员皮克林辞职，遭到皮克林拒绝，于是亚当斯将其免职。皮克林因此成为美国历史上第一位被总统免职的内阁成员。亚当斯此举（    ）</a:t>
            </a:r>
            <a:endParaRPr lang="zh-CN" altLang="en-US" sz="2800" b="1"/>
          </a:p>
          <a:p>
            <a:pPr marL="0" indent="0">
              <a:lnSpc>
                <a:spcPct val="120000"/>
              </a:lnSpc>
              <a:buNone/>
            </a:pPr>
            <a:endParaRPr lang="zh-CN" altLang="en-US" sz="2800" b="1"/>
          </a:p>
          <a:p>
            <a:pPr marL="0" indent="0">
              <a:lnSpc>
                <a:spcPct val="120000"/>
              </a:lnSpc>
              <a:buNone/>
            </a:pPr>
            <a:r>
              <a:rPr lang="zh-CN" altLang="en-US" sz="2800" b="1"/>
              <a:t>A.加强了联邦政府的行政权力               </a:t>
            </a:r>
            <a:endParaRPr lang="zh-CN" altLang="en-US" sz="2800" b="1"/>
          </a:p>
          <a:p>
            <a:pPr marL="0" indent="0">
              <a:lnSpc>
                <a:spcPct val="120000"/>
              </a:lnSpc>
              <a:buNone/>
            </a:pPr>
            <a:r>
              <a:rPr lang="zh-CN" altLang="en-US" sz="2800" b="1"/>
              <a:t>B.体现了总统与内个之间权限不明</a:t>
            </a:r>
            <a:endParaRPr lang="zh-CN" altLang="en-US" sz="2800" b="1"/>
          </a:p>
          <a:p>
            <a:pPr marL="0" indent="0">
              <a:lnSpc>
                <a:spcPct val="120000"/>
              </a:lnSpc>
              <a:buNone/>
            </a:pPr>
            <a:r>
              <a:rPr lang="zh-CN" altLang="en-US" sz="2800" b="1"/>
              <a:t>C.行使了宪法赋予总统的职权               </a:t>
            </a:r>
            <a:endParaRPr lang="zh-CN" altLang="en-US" sz="2800" b="1"/>
          </a:p>
          <a:p>
            <a:pPr marL="0" indent="0">
              <a:lnSpc>
                <a:spcPct val="120000"/>
              </a:lnSpc>
              <a:buNone/>
            </a:pPr>
            <a:r>
              <a:rPr lang="zh-CN" altLang="en-US" sz="2800" b="1"/>
              <a:t>D.反映了联邦党与其他党派的斗争</a:t>
            </a:r>
            <a:endParaRPr lang="zh-CN" altLang="en-US" sz="2800" b="1"/>
          </a:p>
        </p:txBody>
      </p:sp>
      <p:cxnSp>
        <p:nvCxnSpPr>
          <p:cNvPr id="2" name="直接连接符 1"/>
          <p:cNvCxnSpPr/>
          <p:nvPr/>
        </p:nvCxnSpPr>
        <p:spPr>
          <a:xfrm>
            <a:off x="2351088" y="2565400"/>
            <a:ext cx="2520950"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8687912" y="2492375"/>
            <a:ext cx="634365" cy="829945"/>
          </a:xfrm>
          <a:prstGeom prst="rect">
            <a:avLst/>
          </a:prstGeom>
          <a:noFill/>
          <a:ln>
            <a:noFill/>
          </a:ln>
        </p:spPr>
        <p:txBody>
          <a:bodyPr wrap="none" rtlCol="0" anchor="t">
            <a:spAutoFit/>
          </a:bodyPr>
          <a:p>
            <a:pPr algn="ctr" fontAlgn="base"/>
            <a:r>
              <a:rPr lang="en-US" altLang="zh-CN" sz="48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cs typeface="+mn-ea"/>
              </a:rPr>
              <a:t>C</a:t>
            </a:r>
            <a:endParaRPr lang="en-US" altLang="zh-CN" sz="48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内容占位符 2"/>
          <p:cNvSpPr>
            <a:spLocks noGrp="1"/>
          </p:cNvSpPr>
          <p:nvPr>
            <p:ph idx="1"/>
          </p:nvPr>
        </p:nvSpPr>
        <p:spPr>
          <a:xfrm>
            <a:off x="1865313" y="928688"/>
            <a:ext cx="8229600" cy="4935537"/>
          </a:xfrm>
        </p:spPr>
        <p:txBody>
          <a:bodyPr anchor="t">
            <a:normAutofit lnSpcReduction="10000"/>
          </a:bodyPr>
          <a:p>
            <a:pPr marL="0" indent="0">
              <a:lnSpc>
                <a:spcPct val="110000"/>
              </a:lnSpc>
              <a:buNone/>
            </a:pPr>
            <a:r>
              <a:rPr lang="zh-CN" altLang="en-US" sz="2800" b="1"/>
              <a:t>35.20世纪70年代至今，《赫鲁晓夫回忆录》多次出版，并被翻译成多种语言。因其内容的复杂性，不同年代版本的内容均有所不同。由此可知，此回忆录作为一种史料 （    ）</a:t>
            </a:r>
            <a:endParaRPr lang="zh-CN" altLang="en-US" sz="2800" b="1"/>
          </a:p>
          <a:p>
            <a:pPr marL="0" indent="0">
              <a:lnSpc>
                <a:spcPct val="110000"/>
              </a:lnSpc>
              <a:buNone/>
            </a:pPr>
            <a:endParaRPr lang="zh-CN" altLang="en-US" sz="2800" b="1"/>
          </a:p>
          <a:p>
            <a:pPr marL="0" indent="0">
              <a:lnSpc>
                <a:spcPct val="110000"/>
              </a:lnSpc>
              <a:buNone/>
            </a:pPr>
            <a:r>
              <a:rPr lang="zh-CN" altLang="en-US" sz="2800" b="1"/>
              <a:t>A.能够准确记述作者的事迹                  </a:t>
            </a:r>
            <a:endParaRPr lang="zh-CN" altLang="en-US" sz="2800" b="1"/>
          </a:p>
          <a:p>
            <a:pPr marL="0" indent="0">
              <a:lnSpc>
                <a:spcPct val="110000"/>
              </a:lnSpc>
              <a:buNone/>
            </a:pPr>
            <a:r>
              <a:rPr lang="zh-CN" altLang="en-US" sz="2800" b="1"/>
              <a:t>B.比相关研究主做的可信度更高</a:t>
            </a:r>
            <a:endParaRPr lang="zh-CN" altLang="en-US" sz="2800" b="1"/>
          </a:p>
          <a:p>
            <a:pPr marL="0" indent="0">
              <a:lnSpc>
                <a:spcPct val="110000"/>
              </a:lnSpc>
              <a:buNone/>
            </a:pPr>
            <a:r>
              <a:rPr lang="zh-CN" altLang="en-US" sz="2800" b="1"/>
              <a:t>C.版本越新越接近历史真相                  </a:t>
            </a:r>
            <a:endParaRPr lang="zh-CN" altLang="en-US" sz="2800" b="1"/>
          </a:p>
          <a:p>
            <a:pPr marL="0" indent="0">
              <a:lnSpc>
                <a:spcPct val="110000"/>
              </a:lnSpc>
              <a:buNone/>
            </a:pPr>
            <a:r>
              <a:rPr lang="zh-CN" altLang="en-US" sz="2800" b="1"/>
              <a:t>D.反映出时代对历史叙述的影响</a:t>
            </a:r>
            <a:endParaRPr lang="zh-CN" altLang="en-US" sz="2800" b="1"/>
          </a:p>
        </p:txBody>
      </p:sp>
      <p:cxnSp>
        <p:nvCxnSpPr>
          <p:cNvPr id="2" name="直接连接符 1"/>
          <p:cNvCxnSpPr/>
          <p:nvPr/>
        </p:nvCxnSpPr>
        <p:spPr>
          <a:xfrm>
            <a:off x="1990725" y="2349500"/>
            <a:ext cx="4968875"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1865313" y="1789113"/>
            <a:ext cx="1512888" cy="647700"/>
          </a:xfrm>
          <a:prstGeom prst="ellipse">
            <a:avLst/>
          </a:prstGeom>
          <a:noFill/>
          <a:ln w="28575" cmpd="sng">
            <a:solidFill>
              <a:srgbClr val="0000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8" name="矩形 7"/>
          <p:cNvSpPr/>
          <p:nvPr/>
        </p:nvSpPr>
        <p:spPr>
          <a:xfrm>
            <a:off x="5124768" y="2187575"/>
            <a:ext cx="732790" cy="922020"/>
          </a:xfrm>
          <a:prstGeom prst="rect">
            <a:avLst/>
          </a:prstGeom>
          <a:noFill/>
          <a:ln>
            <a:noFill/>
          </a:ln>
        </p:spPr>
        <p:txBody>
          <a:bodyPr wrap="none" rtlCol="0" anchor="t">
            <a:spAutoFit/>
          </a:bodyPr>
          <a:p>
            <a:pPr algn="ctr" fontAlgn="base"/>
            <a:r>
              <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cs typeface="+mn-ea"/>
              </a:rPr>
              <a:t>D</a:t>
            </a:r>
            <a:endPar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1"/>
          <p:cNvSpPr>
            <a:spLocks noGrp="1"/>
          </p:cNvSpPr>
          <p:nvPr>
            <p:ph type="title"/>
          </p:nvPr>
        </p:nvSpPr>
        <p:spPr>
          <a:xfrm>
            <a:off x="1838325" y="131763"/>
            <a:ext cx="3524250" cy="723900"/>
          </a:xfrm>
        </p:spPr>
        <p:txBody>
          <a:bodyPr anchor="ctr"/>
          <a:p>
            <a:pPr algn="l"/>
            <a:r>
              <a:rPr lang="zh-CN" altLang="en-US" sz="4000" b="1">
                <a:latin typeface="黑体" panose="02010609060101010101" charset="-122"/>
                <a:ea typeface="黑体" panose="02010609060101010101" charset="-122"/>
              </a:rPr>
              <a:t>二、材料题</a:t>
            </a:r>
            <a:endParaRPr lang="zh-CN" altLang="en-US" sz="4000" b="1">
              <a:latin typeface="黑体" panose="02010609060101010101" charset="-122"/>
              <a:ea typeface="黑体" panose="02010609060101010101" charset="-122"/>
            </a:endParaRPr>
          </a:p>
        </p:txBody>
      </p:sp>
      <p:sp>
        <p:nvSpPr>
          <p:cNvPr id="16386" name="内容占位符 2"/>
          <p:cNvSpPr>
            <a:spLocks noGrp="1"/>
          </p:cNvSpPr>
          <p:nvPr>
            <p:ph idx="1"/>
          </p:nvPr>
        </p:nvSpPr>
        <p:spPr>
          <a:xfrm>
            <a:off x="1668463" y="727075"/>
            <a:ext cx="8985250" cy="3802063"/>
          </a:xfrm>
        </p:spPr>
        <p:txBody>
          <a:bodyPr anchor="t">
            <a:normAutofit lnSpcReduction="10000"/>
          </a:bodyPr>
          <a:p>
            <a:pPr marL="0" indent="0">
              <a:lnSpc>
                <a:spcPct val="110000"/>
              </a:lnSpc>
              <a:buNone/>
            </a:pPr>
            <a:r>
              <a:rPr lang="zh-CN" altLang="en-US" sz="2400" b="1"/>
              <a:t>41.阅读材料，完成下列要求。（25分）</a:t>
            </a:r>
            <a:endParaRPr lang="zh-CN" altLang="en-US" sz="2400" b="1"/>
          </a:p>
          <a:p>
            <a:pPr marL="0" indent="0">
              <a:lnSpc>
                <a:spcPct val="110000"/>
              </a:lnSpc>
              <a:buNone/>
            </a:pPr>
            <a:r>
              <a:rPr lang="zh-CN" altLang="en-US" sz="2400" b="1">
                <a:latin typeface="黑体" panose="02010609060101010101" charset="-122"/>
                <a:ea typeface="黑体" panose="02010609060101010101" charset="-122"/>
              </a:rPr>
              <a:t>材料一</a:t>
            </a:r>
            <a:r>
              <a:rPr lang="zh-CN" altLang="en-US" sz="2400" b="1"/>
              <a:t> </a:t>
            </a:r>
            <a:r>
              <a:rPr lang="zh-CN" altLang="en-US" sz="2400" b="1">
                <a:latin typeface="楷体" panose="02010609060101010101" charset="-122"/>
                <a:ea typeface="楷体" panose="02010609060101010101" charset="-122"/>
              </a:rPr>
              <a:t>雍正时期，各地奏请开矿，清廷经常以“开矿聚集亡命，为地方隐忧”为由，下达“严行封禁”“永远封禁”等命令；对一批朝廷获利甚多的矿产，则由朝廷和地方官府严加控制。1872年，李鸿章在一份奏折中指出，上海各工厂“日需外洋煤铁”极多，“可忧尤甚”，他建议清政府“设法劝导官督商办，但借用洋器洋法，而不准洋人代办……于富国强兵之计殊有关系”。清政府采纳李鸿章建议，决定先在部分地区试办“开采煤铁事宜”。</a:t>
            </a:r>
            <a:endParaRPr lang="zh-CN" altLang="en-US" sz="2400" b="1">
              <a:latin typeface="楷体" panose="02010609060101010101" charset="-122"/>
              <a:ea typeface="楷体" panose="02010609060101010101" charset="-122"/>
            </a:endParaRPr>
          </a:p>
          <a:p>
            <a:pPr marL="0" indent="0">
              <a:lnSpc>
                <a:spcPct val="110000"/>
              </a:lnSpc>
              <a:buNone/>
            </a:pPr>
            <a:r>
              <a:rPr lang="zh-CN" altLang="en-US" sz="2400" b="1">
                <a:latin typeface="楷体" panose="02010609060101010101" charset="-122"/>
                <a:ea typeface="楷体" panose="02010609060101010101" charset="-122"/>
              </a:rPr>
              <a:t>              ——摘编自载逸主编《简明清史》等</a:t>
            </a:r>
            <a:endParaRPr lang="zh-CN" altLang="en-US" sz="2400" b="1">
              <a:latin typeface="楷体" panose="02010609060101010101" charset="-122"/>
              <a:ea typeface="楷体" panose="02010609060101010101" charset="-122"/>
            </a:endParaRPr>
          </a:p>
        </p:txBody>
      </p:sp>
      <p:sp>
        <p:nvSpPr>
          <p:cNvPr id="16387" name="文本框 3"/>
          <p:cNvSpPr txBox="1"/>
          <p:nvPr/>
        </p:nvSpPr>
        <p:spPr>
          <a:xfrm>
            <a:off x="1617663" y="4503738"/>
            <a:ext cx="8764587" cy="902970"/>
          </a:xfrm>
          <a:prstGeom prst="rect">
            <a:avLst/>
          </a:prstGeom>
          <a:noFill/>
          <a:ln w="9525">
            <a:noFill/>
          </a:ln>
        </p:spPr>
        <p:txBody>
          <a:bodyPr wrap="square" anchor="t">
            <a:spAutoFit/>
          </a:bodyPr>
          <a:p>
            <a:pPr>
              <a:lnSpc>
                <a:spcPct val="110000"/>
              </a:lnSpc>
            </a:pPr>
            <a:r>
              <a:rPr lang="zh-CN" altLang="en-US" sz="2400" b="1">
                <a:solidFill>
                  <a:srgbClr val="0000FF"/>
                </a:solidFill>
                <a:latin typeface="黑体" panose="02010609060101010101" charset="-122"/>
                <a:ea typeface="黑体" panose="02010609060101010101" charset="-122"/>
              </a:rPr>
              <a:t>（1）根据材料一并结合和所学知识，分析清政府与雍正年间与19世纪70年代矿业政策的差异及原因。（15分）</a:t>
            </a:r>
            <a:endParaRPr lang="zh-CN" altLang="en-US" sz="2400" b="1">
              <a:solidFill>
                <a:srgbClr val="0000FF"/>
              </a:solidFill>
              <a:latin typeface="黑体" panose="02010609060101010101" charset="-122"/>
              <a:ea typeface="黑体" panose="02010609060101010101" charset="-122"/>
            </a:endParaRPr>
          </a:p>
        </p:txBody>
      </p:sp>
      <p:sp>
        <p:nvSpPr>
          <p:cNvPr id="2" name="文本框 1"/>
          <p:cNvSpPr txBox="1"/>
          <p:nvPr/>
        </p:nvSpPr>
        <p:spPr>
          <a:xfrm>
            <a:off x="1736725" y="5327650"/>
            <a:ext cx="8645525" cy="902970"/>
          </a:xfrm>
          <a:prstGeom prst="rect">
            <a:avLst/>
          </a:prstGeom>
          <a:noFill/>
          <a:ln w="9525">
            <a:noFill/>
          </a:ln>
        </p:spPr>
        <p:txBody>
          <a:bodyPr wrap="square" anchor="t">
            <a:spAutoFit/>
          </a:bodyPr>
          <a:p>
            <a:pPr>
              <a:lnSpc>
                <a:spcPct val="110000"/>
              </a:lnSpc>
            </a:pPr>
            <a:r>
              <a:rPr lang="zh-CN" altLang="en-US" sz="2400" b="1">
                <a:solidFill>
                  <a:srgbClr val="FF0000"/>
                </a:solidFill>
                <a:latin typeface="仿宋" panose="02010609060101010101" charset="-122"/>
                <a:ea typeface="仿宋" panose="02010609060101010101" charset="-122"/>
              </a:rPr>
              <a:t>差异：雍正年间，限制开矿，政府垄断；</a:t>
            </a:r>
            <a:r>
              <a:rPr lang="en-US" altLang="zh-CN" sz="2400" b="1">
                <a:solidFill>
                  <a:srgbClr val="FF0000"/>
                </a:solidFill>
                <a:latin typeface="仿宋" panose="02010609060101010101" charset="-122"/>
                <a:ea typeface="仿宋" panose="02010609060101010101" charset="-122"/>
              </a:rPr>
              <a:t>19</a:t>
            </a:r>
            <a:r>
              <a:rPr lang="zh-CN" altLang="en-US" sz="2400" b="1">
                <a:solidFill>
                  <a:srgbClr val="FF0000"/>
                </a:solidFill>
                <a:latin typeface="仿宋" panose="02010609060101010101" charset="-122"/>
                <a:ea typeface="仿宋" panose="02010609060101010101" charset="-122"/>
              </a:rPr>
              <a:t>世纪</a:t>
            </a:r>
            <a:r>
              <a:rPr lang="en-US" altLang="zh-CN" sz="2400" b="1">
                <a:solidFill>
                  <a:srgbClr val="FF0000"/>
                </a:solidFill>
                <a:latin typeface="仿宋" panose="02010609060101010101" charset="-122"/>
                <a:ea typeface="仿宋" panose="02010609060101010101" charset="-122"/>
              </a:rPr>
              <a:t>70</a:t>
            </a:r>
            <a:r>
              <a:rPr lang="zh-CN" altLang="en-US" sz="2400" b="1">
                <a:solidFill>
                  <a:srgbClr val="FF0000"/>
                </a:solidFill>
                <a:latin typeface="仿宋" panose="02010609060101010101" charset="-122"/>
                <a:ea typeface="仿宋" panose="02010609060101010101" charset="-122"/>
              </a:rPr>
              <a:t>年代，允许开矿，官督商办。</a:t>
            </a:r>
            <a:endParaRPr lang="zh-CN" altLang="en-US" sz="2400" b="1">
              <a:solidFill>
                <a:srgbClr val="FF0000"/>
              </a:solidFill>
              <a:latin typeface="仿宋" panose="02010609060101010101" charset="-122"/>
              <a:ea typeface="仿宋" panose="02010609060101010101" charset="-122"/>
            </a:endParaRPr>
          </a:p>
        </p:txBody>
      </p:sp>
      <p:sp>
        <p:nvSpPr>
          <p:cNvPr id="3" name="文本框 2"/>
          <p:cNvSpPr txBox="1"/>
          <p:nvPr/>
        </p:nvSpPr>
        <p:spPr>
          <a:xfrm>
            <a:off x="1736725" y="6015355"/>
            <a:ext cx="8645525" cy="902970"/>
          </a:xfrm>
          <a:prstGeom prst="rect">
            <a:avLst/>
          </a:prstGeom>
          <a:noFill/>
          <a:ln w="9525">
            <a:noFill/>
          </a:ln>
        </p:spPr>
        <p:txBody>
          <a:bodyPr wrap="square" anchor="t">
            <a:spAutoFit/>
          </a:bodyPr>
          <a:p>
            <a:pPr>
              <a:lnSpc>
                <a:spcPct val="110000"/>
              </a:lnSpc>
            </a:pPr>
            <a:r>
              <a:rPr lang="zh-CN" altLang="en-US" sz="2400" b="1">
                <a:solidFill>
                  <a:srgbClr val="FF0000"/>
                </a:solidFill>
                <a:latin typeface="仿宋" panose="02010609060101010101" charset="-122"/>
                <a:ea typeface="仿宋" panose="02010609060101010101" charset="-122"/>
              </a:rPr>
              <a:t>原因：雍正年间，推行抑商政策，认为开矿影响社会稳定，政府谋取矿利；</a:t>
            </a:r>
            <a:r>
              <a:rPr lang="en-US" altLang="zh-CN" sz="2400" b="1">
                <a:solidFill>
                  <a:srgbClr val="FF0000"/>
                </a:solidFill>
                <a:latin typeface="仿宋" panose="02010609060101010101" charset="-122"/>
                <a:ea typeface="仿宋" panose="02010609060101010101" charset="-122"/>
              </a:rPr>
              <a:t>19</a:t>
            </a:r>
            <a:r>
              <a:rPr lang="zh-CN" altLang="en-US" sz="2400" b="1">
                <a:solidFill>
                  <a:srgbClr val="FF0000"/>
                </a:solidFill>
                <a:latin typeface="仿宋" panose="02010609060101010101" charset="-122"/>
                <a:ea typeface="仿宋" panose="02010609060101010101" charset="-122"/>
              </a:rPr>
              <a:t>世纪</a:t>
            </a:r>
            <a:r>
              <a:rPr lang="en-US" altLang="zh-CN" sz="2400" b="1">
                <a:solidFill>
                  <a:srgbClr val="FF0000"/>
                </a:solidFill>
                <a:latin typeface="仿宋" panose="02010609060101010101" charset="-122"/>
                <a:ea typeface="仿宋" panose="02010609060101010101" charset="-122"/>
              </a:rPr>
              <a:t>70</a:t>
            </a:r>
            <a:r>
              <a:rPr lang="zh-CN" altLang="en-US" sz="2400" b="1">
                <a:solidFill>
                  <a:srgbClr val="FF0000"/>
                </a:solidFill>
                <a:latin typeface="仿宋" panose="02010609060101010101" charset="-122"/>
                <a:ea typeface="仿宋" panose="02010609060101010101" charset="-122"/>
              </a:rPr>
              <a:t>年代，列强入侵，洋务运动的推动。</a:t>
            </a:r>
            <a:endParaRPr lang="zh-CN" altLang="en-US" sz="2400" b="1">
              <a:solidFill>
                <a:srgbClr val="FF0000"/>
              </a:solidFill>
              <a:latin typeface="仿宋" panose="02010609060101010101" charset="-122"/>
              <a:ea typeface="仿宋" panose="02010609060101010101" charset="-122"/>
            </a:endParaRPr>
          </a:p>
        </p:txBody>
      </p:sp>
      <p:grpSp>
        <p:nvGrpSpPr>
          <p:cNvPr id="8" name="组合 7"/>
          <p:cNvGrpSpPr/>
          <p:nvPr/>
        </p:nvGrpSpPr>
        <p:grpSpPr>
          <a:xfrm>
            <a:off x="2711450" y="1249363"/>
            <a:ext cx="7747000" cy="1193800"/>
            <a:chOff x="1870" y="1967"/>
            <a:chExt cx="12200" cy="1881"/>
          </a:xfrm>
        </p:grpSpPr>
        <p:sp>
          <p:nvSpPr>
            <p:cNvPr id="4" name="矩形 3"/>
            <p:cNvSpPr/>
            <p:nvPr/>
          </p:nvSpPr>
          <p:spPr>
            <a:xfrm>
              <a:off x="1870" y="1967"/>
              <a:ext cx="2042" cy="598"/>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5" name="矩形 4"/>
            <p:cNvSpPr/>
            <p:nvPr/>
          </p:nvSpPr>
          <p:spPr>
            <a:xfrm>
              <a:off x="12722" y="3250"/>
              <a:ext cx="1348" cy="598"/>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cxnSp>
        <p:nvCxnSpPr>
          <p:cNvPr id="6" name="直接连接符 5"/>
          <p:cNvCxnSpPr/>
          <p:nvPr/>
        </p:nvCxnSpPr>
        <p:spPr>
          <a:xfrm>
            <a:off x="4584700" y="1989138"/>
            <a:ext cx="5256213"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880100" y="2420938"/>
            <a:ext cx="3527425"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6289675" y="1612900"/>
            <a:ext cx="2303463" cy="374650"/>
            <a:chOff x="7505" y="2539"/>
            <a:chExt cx="3628" cy="592"/>
          </a:xfrm>
        </p:grpSpPr>
        <p:sp>
          <p:nvSpPr>
            <p:cNvPr id="9" name="椭圆 8"/>
            <p:cNvSpPr/>
            <p:nvPr/>
          </p:nvSpPr>
          <p:spPr>
            <a:xfrm>
              <a:off x="7505" y="2565"/>
              <a:ext cx="716" cy="567"/>
            </a:xfrm>
            <a:prstGeom prst="ellipse">
              <a:avLst/>
            </a:prstGeom>
            <a:noFill/>
            <a:ln w="28575" cmpd="sng">
              <a:solidFill>
                <a:srgbClr val="0000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0" name="椭圆 9"/>
            <p:cNvSpPr/>
            <p:nvPr/>
          </p:nvSpPr>
          <p:spPr>
            <a:xfrm>
              <a:off x="10417" y="2539"/>
              <a:ext cx="716" cy="567"/>
            </a:xfrm>
            <a:prstGeom prst="ellipse">
              <a:avLst/>
            </a:prstGeom>
            <a:noFill/>
            <a:ln w="28575" cmpd="sng">
              <a:solidFill>
                <a:srgbClr val="0000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
        <p:nvSpPr>
          <p:cNvPr id="11" name="文本框 10"/>
          <p:cNvSpPr txBox="1"/>
          <p:nvPr/>
        </p:nvSpPr>
        <p:spPr>
          <a:xfrm>
            <a:off x="7134225" y="727075"/>
            <a:ext cx="1803400" cy="521970"/>
          </a:xfrm>
          <a:prstGeom prst="rect">
            <a:avLst/>
          </a:prstGeom>
          <a:noFill/>
          <a:ln w="9525">
            <a:noFill/>
          </a:ln>
        </p:spPr>
        <p:txBody>
          <a:bodyPr wrap="square" anchor="t">
            <a:spAutoFit/>
          </a:bodyPr>
          <a:p>
            <a:pPr algn="ctr"/>
            <a:r>
              <a:rPr lang="zh-CN" altLang="en-US" sz="2800" b="1">
                <a:solidFill>
                  <a:srgbClr val="FF0000"/>
                </a:solidFill>
                <a:latin typeface="华文中宋" panose="02010600040101010101" pitchFamily="2" charset="-122"/>
                <a:ea typeface="华文中宋" panose="02010600040101010101" pitchFamily="2" charset="-122"/>
              </a:rPr>
              <a:t>严格限制</a:t>
            </a:r>
            <a:endParaRPr lang="zh-CN" altLang="en-US" sz="2800" b="1">
              <a:solidFill>
                <a:srgbClr val="FF0000"/>
              </a:solidFill>
              <a:latin typeface="华文中宋" panose="02010600040101010101" pitchFamily="2" charset="-122"/>
              <a:ea typeface="华文中宋" panose="02010600040101010101" pitchFamily="2" charset="-122"/>
            </a:endParaRPr>
          </a:p>
        </p:txBody>
      </p:sp>
      <p:cxnSp>
        <p:nvCxnSpPr>
          <p:cNvPr id="12" name="直接连接符 11"/>
          <p:cNvCxnSpPr/>
          <p:nvPr/>
        </p:nvCxnSpPr>
        <p:spPr>
          <a:xfrm>
            <a:off x="4854575" y="4052888"/>
            <a:ext cx="5256213"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824788" y="3213100"/>
            <a:ext cx="1366838"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5" name="圆角矩形 14"/>
          <p:cNvSpPr/>
          <p:nvPr/>
        </p:nvSpPr>
        <p:spPr>
          <a:xfrm>
            <a:off x="2351088" y="2060575"/>
            <a:ext cx="2736850" cy="431800"/>
          </a:xfrm>
          <a:prstGeom prst="roundRect">
            <a:avLst/>
          </a:prstGeom>
          <a:noFill/>
          <a:ln w="28575" cmpd="sng">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6" name="圆角矩形 15"/>
          <p:cNvSpPr/>
          <p:nvPr/>
        </p:nvSpPr>
        <p:spPr>
          <a:xfrm>
            <a:off x="5922963" y="2403475"/>
            <a:ext cx="3817938" cy="431800"/>
          </a:xfrm>
          <a:prstGeom prst="roundRect">
            <a:avLst/>
          </a:prstGeom>
          <a:noFill/>
          <a:ln w="28575" cmpd="sng">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7" name="圆角矩形 16"/>
          <p:cNvSpPr/>
          <p:nvPr/>
        </p:nvSpPr>
        <p:spPr>
          <a:xfrm>
            <a:off x="1760538" y="1612900"/>
            <a:ext cx="2693988" cy="431800"/>
          </a:xfrm>
          <a:prstGeom prst="roundRect">
            <a:avLst/>
          </a:prstGeom>
          <a:noFill/>
          <a:ln w="28575" cmpd="sng">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8" name="圆角矩形 17"/>
          <p:cNvSpPr/>
          <p:nvPr/>
        </p:nvSpPr>
        <p:spPr>
          <a:xfrm>
            <a:off x="7627938" y="1238250"/>
            <a:ext cx="2693988" cy="431800"/>
          </a:xfrm>
          <a:prstGeom prst="roundRect">
            <a:avLst/>
          </a:prstGeom>
          <a:noFill/>
          <a:ln w="28575" cmpd="sng">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9" name="圆角矩形 18"/>
          <p:cNvSpPr/>
          <p:nvPr/>
        </p:nvSpPr>
        <p:spPr>
          <a:xfrm>
            <a:off x="4154488" y="3213100"/>
            <a:ext cx="700088" cy="431800"/>
          </a:xfrm>
          <a:prstGeom prst="roundRect">
            <a:avLst/>
          </a:prstGeom>
          <a:noFill/>
          <a:ln w="28575" cmpd="sng">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20" name="矩形标注 19"/>
          <p:cNvSpPr/>
          <p:nvPr/>
        </p:nvSpPr>
        <p:spPr>
          <a:xfrm>
            <a:off x="4727575" y="115888"/>
            <a:ext cx="2232025" cy="504825"/>
          </a:xfrm>
          <a:prstGeom prst="wedgeRectCallout">
            <a:avLst>
              <a:gd name="adj1" fmla="val -79124"/>
              <a:gd name="adj2" fmla="val 174937"/>
            </a:avLst>
          </a:prstGeom>
          <a:gradFill>
            <a:gsLst>
              <a:gs pos="0">
                <a:srgbClr val="E30000"/>
              </a:gs>
              <a:gs pos="100000">
                <a:srgbClr val="76030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2400" b="1" strike="noStrike" noProof="1">
                <a:latin typeface="华文中宋" panose="02010600040101010101" pitchFamily="2" charset="-122"/>
                <a:ea typeface="华文中宋" panose="02010600040101010101" pitchFamily="2" charset="-122"/>
              </a:rPr>
              <a:t>重农抑商政策</a:t>
            </a:r>
            <a:endParaRPr lang="zh-CN" altLang="en-US" sz="2400" b="1" strike="noStrike" noProof="1">
              <a:latin typeface="华文中宋" panose="02010600040101010101" pitchFamily="2" charset="-122"/>
              <a:ea typeface="华文中宋" panose="02010600040101010101" pitchFamily="2" charset="-122"/>
            </a:endParaRPr>
          </a:p>
        </p:txBody>
      </p:sp>
      <p:sp>
        <p:nvSpPr>
          <p:cNvPr id="21" name="矩形标注 20"/>
          <p:cNvSpPr/>
          <p:nvPr/>
        </p:nvSpPr>
        <p:spPr>
          <a:xfrm>
            <a:off x="2351088" y="4052888"/>
            <a:ext cx="1508125" cy="504825"/>
          </a:xfrm>
          <a:prstGeom prst="wedgeRectCallout">
            <a:avLst>
              <a:gd name="adj1" fmla="val 69200"/>
              <a:gd name="adj2" fmla="val -129219"/>
            </a:avLst>
          </a:prstGeom>
          <a:gradFill>
            <a:gsLst>
              <a:gs pos="0">
                <a:srgbClr val="E30000"/>
              </a:gs>
              <a:gs pos="100000">
                <a:srgbClr val="76030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r>
              <a:rPr lang="zh-CN" altLang="en-US" sz="2400" b="1" strike="noStrike" noProof="1">
                <a:latin typeface="华文中宋" panose="02010600040101010101" pitchFamily="2" charset="-122"/>
                <a:ea typeface="华文中宋" panose="02010600040101010101" pitchFamily="2" charset="-122"/>
              </a:rPr>
              <a:t>列强入侵</a:t>
            </a:r>
            <a:endParaRPr lang="zh-CN" altLang="en-US" sz="2400" b="1" strike="noStrike" noProof="1">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dissolv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000000"/>
                                          </p:val>
                                        </p:tav>
                                        <p:tav tm="100000">
                                          <p:val>
                                            <p:strVal val="#ppt_w"/>
                                          </p:val>
                                        </p:tav>
                                      </p:tavLst>
                                    </p:anim>
                                    <p:anim calcmode="lin" valueType="num">
                                      <p:cBhvr>
                                        <p:cTn id="33" dur="500" fill="hold"/>
                                        <p:tgtEl>
                                          <p:spTgt spid="13"/>
                                        </p:tgtEl>
                                        <p:attrNameLst>
                                          <p:attrName>ppt_h</p:attrName>
                                        </p:attrNameLst>
                                      </p:cBhvr>
                                      <p:tavLst>
                                        <p:tav tm="0">
                                          <p:val>
                                            <p:fltVal val="0.000000"/>
                                          </p:val>
                                        </p:tav>
                                        <p:tav tm="100000">
                                          <p:val>
                                            <p:strVal val="#ppt_h"/>
                                          </p:val>
                                        </p:tav>
                                      </p:tavLst>
                                    </p:anim>
                                    <p:animEffect transition="in" filter="fade">
                                      <p:cBhvr>
                                        <p:cTn id="34" dur="500"/>
                                        <p:tgtEl>
                                          <p:spTgt spid="13"/>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000000"/>
                                          </p:val>
                                        </p:tav>
                                        <p:tav tm="100000">
                                          <p:val>
                                            <p:strVal val="#ppt_w"/>
                                          </p:val>
                                        </p:tav>
                                      </p:tavLst>
                                    </p:anim>
                                    <p:anim calcmode="lin" valueType="num">
                                      <p:cBhvr>
                                        <p:cTn id="40" dur="500" fill="hold"/>
                                        <p:tgtEl>
                                          <p:spTgt spid="12"/>
                                        </p:tgtEl>
                                        <p:attrNameLst>
                                          <p:attrName>ppt_h</p:attrName>
                                        </p:attrNameLst>
                                      </p:cBhvr>
                                      <p:tavLst>
                                        <p:tav tm="0">
                                          <p:val>
                                            <p:fltVal val="0.000000"/>
                                          </p:val>
                                        </p:tav>
                                        <p:tav tm="100000">
                                          <p:val>
                                            <p:strVal val="#ppt_h"/>
                                          </p:val>
                                        </p:tav>
                                      </p:tavLst>
                                    </p:anim>
                                    <p:animEffect transition="in" filter="fade">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dissolve">
                                      <p:cBhvr>
                                        <p:cTn id="46" dur="500"/>
                                        <p:tgtEl>
                                          <p:spTgt spid="2"/>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dissolve">
                                      <p:cBhvr>
                                        <p:cTn id="51" dur="500"/>
                                        <p:tgtEl>
                                          <p:spTgt spid="18"/>
                                        </p:tgtEl>
                                      </p:cBhvr>
                                    </p:animEffect>
                                  </p:childTnLst>
                                </p:cTn>
                              </p:par>
                            </p:childTnLst>
                          </p:cTn>
                        </p:par>
                        <p:par>
                          <p:cTn id="52" fill="hold">
                            <p:stCondLst>
                              <p:cond delay="500"/>
                            </p:stCondLst>
                            <p:childTnLst>
                              <p:par>
                                <p:cTn id="53" presetID="9"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dissolve">
                                      <p:cBhvr>
                                        <p:cTn id="55" dur="500"/>
                                        <p:tgtEl>
                                          <p:spTgt spid="17"/>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dissolve">
                                      <p:cBhvr>
                                        <p:cTn id="60" dur="500"/>
                                        <p:tgtEl>
                                          <p:spTgt spid="15"/>
                                        </p:tgtEl>
                                      </p:cBhvr>
                                    </p:animEffect>
                                  </p:childTnLst>
                                </p:cTn>
                              </p:par>
                            </p:childTnLst>
                          </p:cTn>
                        </p:par>
                      </p:childTnLst>
                    </p:cTn>
                  </p:par>
                  <p:par>
                    <p:cTn id="61" fill="hold">
                      <p:stCondLst>
                        <p:cond delay="indefinite"/>
                      </p:stCondLst>
                      <p:childTnLst>
                        <p:par>
                          <p:cTn id="62" fill="hold">
                            <p:stCondLst>
                              <p:cond delay="0"/>
                            </p:stCondLst>
                            <p:childTnLst>
                              <p:par>
                                <p:cTn id="63" presetID="9" presetClass="entr" presetSubtype="0" fill="hold" grpId="0" nodeType="click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dissolve">
                                      <p:cBhvr>
                                        <p:cTn id="65" dur="500"/>
                                        <p:tgtEl>
                                          <p:spTgt spid="16"/>
                                        </p:tgtEl>
                                      </p:cBhvr>
                                    </p:animEffect>
                                  </p:childTnLst>
                                </p:cTn>
                              </p:par>
                            </p:childTnLst>
                          </p:cTn>
                        </p:par>
                      </p:childTnLst>
                    </p:cTn>
                  </p:par>
                  <p:par>
                    <p:cTn id="66" fill="hold">
                      <p:stCondLst>
                        <p:cond delay="indefinite"/>
                      </p:stCondLst>
                      <p:childTnLst>
                        <p:par>
                          <p:cTn id="67" fill="hold">
                            <p:stCondLst>
                              <p:cond delay="0"/>
                            </p:stCondLst>
                            <p:childTnLst>
                              <p:par>
                                <p:cTn id="68" presetID="9" presetClass="entr" presetSubtype="0" fill="hold" grpId="0" nodeType="click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dissolve">
                                      <p:cBhvr>
                                        <p:cTn id="70" dur="500"/>
                                        <p:tgtEl>
                                          <p:spTgt spid="19"/>
                                        </p:tgtEl>
                                      </p:cBhvr>
                                    </p:animEffect>
                                  </p:childTnLst>
                                </p:cTn>
                              </p:par>
                            </p:childTnLst>
                          </p:cTn>
                        </p:par>
                      </p:childTnLst>
                    </p:cTn>
                  </p:par>
                  <p:par>
                    <p:cTn id="71" fill="hold">
                      <p:stCondLst>
                        <p:cond delay="indefinite"/>
                      </p:stCondLst>
                      <p:childTnLst>
                        <p:par>
                          <p:cTn id="72" fill="hold">
                            <p:stCondLst>
                              <p:cond delay="0"/>
                            </p:stCondLst>
                            <p:childTnLst>
                              <p:par>
                                <p:cTn id="73" presetID="9" presetClass="entr" presetSubtype="0" fill="hold" grpId="0" nodeType="click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dissolve">
                                      <p:cBhvr>
                                        <p:cTn id="75" dur="500"/>
                                        <p:tgtEl>
                                          <p:spTgt spid="20"/>
                                        </p:tgtEl>
                                      </p:cBhvr>
                                    </p:animEffect>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dissolve">
                                      <p:cBhvr>
                                        <p:cTn id="80" dur="500"/>
                                        <p:tgtEl>
                                          <p:spTgt spid="21"/>
                                        </p:tgtEl>
                                      </p:cBhvr>
                                    </p:animEffect>
                                  </p:childTnLst>
                                </p:cTn>
                              </p:par>
                            </p:childTnLst>
                          </p:cTn>
                        </p:par>
                      </p:childTnLst>
                    </p:cTn>
                  </p:par>
                  <p:par>
                    <p:cTn id="81" fill="hold">
                      <p:stCondLst>
                        <p:cond delay="indefinite"/>
                      </p:stCondLst>
                      <p:childTnLst>
                        <p:par>
                          <p:cTn id="82" fill="hold">
                            <p:stCondLst>
                              <p:cond delay="0"/>
                            </p:stCondLst>
                            <p:childTnLst>
                              <p:par>
                                <p:cTn id="83" presetID="9" presetClass="entr" presetSubtype="0" fill="hold" grpId="0" nodeType="clickEffect">
                                  <p:stCondLst>
                                    <p:cond delay="0"/>
                                  </p:stCondLst>
                                  <p:childTnLst>
                                    <p:set>
                                      <p:cBhvr>
                                        <p:cTn id="84" dur="1" fill="hold">
                                          <p:stCondLst>
                                            <p:cond delay="0"/>
                                          </p:stCondLst>
                                        </p:cTn>
                                        <p:tgtEl>
                                          <p:spTgt spid="3"/>
                                        </p:tgtEl>
                                        <p:attrNameLst>
                                          <p:attrName>style.visibility</p:attrName>
                                        </p:attrNameLst>
                                      </p:cBhvr>
                                      <p:to>
                                        <p:strVal val="visible"/>
                                      </p:to>
                                    </p:set>
                                    <p:animEffect transition="in" filter="dissolve">
                                      <p:cBhvr>
                                        <p:cTn id="8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1" grpId="0"/>
      <p:bldP spid="18" grpId="0" bldLvl="0" animBg="1"/>
      <p:bldP spid="17" grpId="0" bldLvl="0" animBg="1"/>
      <p:bldP spid="15" grpId="0" bldLvl="0" animBg="1"/>
      <p:bldP spid="16" grpId="0" bldLvl="0" animBg="1"/>
      <p:bldP spid="19" grpId="0" bldLvl="0" animBg="1"/>
      <p:bldP spid="20" grpId="0" bldLvl="0" animBg="1"/>
      <p:bldP spid="21"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内容占位符 2"/>
          <p:cNvSpPr>
            <a:spLocks noGrp="1"/>
          </p:cNvSpPr>
          <p:nvPr>
            <p:ph idx="1"/>
          </p:nvPr>
        </p:nvSpPr>
        <p:spPr>
          <a:xfrm>
            <a:off x="1885950" y="223838"/>
            <a:ext cx="8480425" cy="3686175"/>
          </a:xfrm>
        </p:spPr>
        <p:txBody>
          <a:bodyPr anchor="t"/>
          <a:p>
            <a:pPr marL="0" indent="0">
              <a:lnSpc>
                <a:spcPct val="120000"/>
              </a:lnSpc>
              <a:buNone/>
            </a:pPr>
            <a:r>
              <a:rPr lang="zh-CN" altLang="en-US" sz="2800" b="1">
                <a:latin typeface="黑体" panose="02010609060101010101" charset="-122"/>
                <a:ea typeface="黑体" panose="02010609060101010101" charset="-122"/>
              </a:rPr>
              <a:t>材料二</a:t>
            </a:r>
            <a:r>
              <a:rPr lang="zh-CN" altLang="en-US" sz="2800" b="1"/>
              <a:t>  </a:t>
            </a:r>
            <a:r>
              <a:rPr lang="zh-CN" altLang="en-US" sz="2800" b="1">
                <a:latin typeface="楷体" panose="02010609060101010101" charset="-122"/>
                <a:ea typeface="楷体" panose="02010609060101010101" charset="-122"/>
              </a:rPr>
              <a:t>新中国“一五”计划指出：“矿产资源的勘查和它的勘查进度，资源供应的保证程度，是合理的分布生产力、建立新工业基地、正确地规定工业建设计划的先决条件。”为此国家要求“有计划地展开全国矿业的普查工作”，“加强对某些从前没有发现或很少发现的和目前特别缺乏的资源（例如石油）以及在地区上不平衡的资源的普查工作和勘探工作”。</a:t>
            </a:r>
            <a:endParaRPr lang="zh-CN" altLang="en-US" sz="2800" b="1">
              <a:latin typeface="楷体" panose="02010609060101010101" charset="-122"/>
              <a:ea typeface="楷体" panose="02010609060101010101" charset="-122"/>
            </a:endParaRPr>
          </a:p>
        </p:txBody>
      </p:sp>
      <p:sp>
        <p:nvSpPr>
          <p:cNvPr id="17410" name="文本框 3"/>
          <p:cNvSpPr txBox="1"/>
          <p:nvPr/>
        </p:nvSpPr>
        <p:spPr>
          <a:xfrm>
            <a:off x="1617663" y="3857625"/>
            <a:ext cx="8983662" cy="902970"/>
          </a:xfrm>
          <a:prstGeom prst="rect">
            <a:avLst/>
          </a:prstGeom>
          <a:noFill/>
          <a:ln w="9525">
            <a:noFill/>
          </a:ln>
        </p:spPr>
        <p:txBody>
          <a:bodyPr wrap="square" anchor="t">
            <a:spAutoFit/>
          </a:bodyPr>
          <a:p>
            <a:pPr>
              <a:lnSpc>
                <a:spcPct val="110000"/>
              </a:lnSpc>
            </a:pPr>
            <a:r>
              <a:rPr lang="zh-CN" altLang="en-US" sz="2400" b="1">
                <a:solidFill>
                  <a:srgbClr val="0000FF"/>
                </a:solidFill>
                <a:latin typeface="黑体" panose="02010609060101010101" charset="-122"/>
                <a:ea typeface="黑体" panose="02010609060101010101" charset="-122"/>
              </a:rPr>
              <a:t>（2）根据材料并结合和所学知识，说明与清代矿业政策相比，新中国“一五”计划期间矿业政策的特点，并简析其意义。（10分）</a:t>
            </a:r>
            <a:endParaRPr lang="zh-CN" altLang="en-US" sz="2400" b="1">
              <a:solidFill>
                <a:srgbClr val="0000FF"/>
              </a:solidFill>
              <a:latin typeface="黑体" panose="02010609060101010101" charset="-122"/>
              <a:ea typeface="黑体" panose="02010609060101010101" charset="-122"/>
            </a:endParaRPr>
          </a:p>
        </p:txBody>
      </p:sp>
      <p:sp>
        <p:nvSpPr>
          <p:cNvPr id="17411" name="文本框 1"/>
          <p:cNvSpPr txBox="1"/>
          <p:nvPr/>
        </p:nvSpPr>
        <p:spPr>
          <a:xfrm>
            <a:off x="1885950" y="4783138"/>
            <a:ext cx="8229600" cy="902970"/>
          </a:xfrm>
          <a:prstGeom prst="rect">
            <a:avLst/>
          </a:prstGeom>
          <a:noFill/>
          <a:ln w="9525">
            <a:noFill/>
          </a:ln>
        </p:spPr>
        <p:txBody>
          <a:bodyPr wrap="square" anchor="t">
            <a:spAutoFit/>
          </a:bodyPr>
          <a:p>
            <a:pPr>
              <a:lnSpc>
                <a:spcPct val="110000"/>
              </a:lnSpc>
            </a:pPr>
            <a:r>
              <a:rPr lang="zh-CN" altLang="en-US" sz="2400" b="1">
                <a:solidFill>
                  <a:srgbClr val="FF0000"/>
                </a:solidFill>
                <a:latin typeface="仿宋" panose="02010609060101010101" charset="-122"/>
                <a:ea typeface="仿宋" panose="02010609060101010101" charset="-122"/>
              </a:rPr>
              <a:t>特点：列入国家发展计划；服务于国家工业化建设；重视当时缺乏的矿产资源的勘探；独立自主开发。</a:t>
            </a:r>
            <a:endParaRPr lang="zh-CN" altLang="en-US" sz="2400" b="1">
              <a:solidFill>
                <a:srgbClr val="FF0000"/>
              </a:solidFill>
              <a:latin typeface="仿宋" panose="02010609060101010101" charset="-122"/>
              <a:ea typeface="仿宋" panose="02010609060101010101" charset="-122"/>
            </a:endParaRPr>
          </a:p>
        </p:txBody>
      </p:sp>
      <p:sp>
        <p:nvSpPr>
          <p:cNvPr id="17412" name="文本框 2"/>
          <p:cNvSpPr txBox="1"/>
          <p:nvPr/>
        </p:nvSpPr>
        <p:spPr>
          <a:xfrm>
            <a:off x="1870075" y="5699125"/>
            <a:ext cx="8229600" cy="1308735"/>
          </a:xfrm>
          <a:prstGeom prst="rect">
            <a:avLst/>
          </a:prstGeom>
          <a:noFill/>
          <a:ln w="9525">
            <a:noFill/>
          </a:ln>
        </p:spPr>
        <p:txBody>
          <a:bodyPr wrap="square" anchor="t">
            <a:spAutoFit/>
          </a:bodyPr>
          <a:p>
            <a:pPr>
              <a:lnSpc>
                <a:spcPct val="110000"/>
              </a:lnSpc>
            </a:pPr>
            <a:r>
              <a:rPr lang="zh-CN" altLang="en-US" sz="2400" b="1">
                <a:solidFill>
                  <a:srgbClr val="FF0000"/>
                </a:solidFill>
                <a:latin typeface="仿宋" panose="02010609060101010101" charset="-122"/>
                <a:ea typeface="仿宋" panose="02010609060101010101" charset="-122"/>
              </a:rPr>
              <a:t>意义：奠定了国家工业化的初步基础；促进了</a:t>
            </a:r>
            <a:r>
              <a:rPr lang="en-US" altLang="zh-CN" sz="2400" b="1">
                <a:solidFill>
                  <a:srgbClr val="FF0000"/>
                </a:solidFill>
                <a:latin typeface="仿宋" panose="02010609060101010101" charset="-122"/>
                <a:ea typeface="仿宋" panose="02010609060101010101" charset="-122"/>
              </a:rPr>
              <a:t>“</a:t>
            </a:r>
            <a:r>
              <a:rPr lang="zh-CN" altLang="en-US" sz="2400" b="1">
                <a:solidFill>
                  <a:srgbClr val="FF0000"/>
                </a:solidFill>
                <a:latin typeface="仿宋" panose="02010609060101010101" charset="-122"/>
                <a:ea typeface="仿宋" panose="02010609060101010101" charset="-122"/>
              </a:rPr>
              <a:t>一五</a:t>
            </a:r>
            <a:r>
              <a:rPr lang="en-US" altLang="zh-CN" sz="2400" b="1">
                <a:solidFill>
                  <a:srgbClr val="FF0000"/>
                </a:solidFill>
                <a:latin typeface="仿宋" panose="02010609060101010101" charset="-122"/>
                <a:ea typeface="仿宋" panose="02010609060101010101" charset="-122"/>
              </a:rPr>
              <a:t>”</a:t>
            </a:r>
            <a:r>
              <a:rPr lang="zh-CN" altLang="en-US" sz="2400" b="1">
                <a:solidFill>
                  <a:srgbClr val="FF0000"/>
                </a:solidFill>
                <a:latin typeface="仿宋" panose="02010609060101010101" charset="-122"/>
                <a:ea typeface="仿宋" panose="02010609060101010101" charset="-122"/>
              </a:rPr>
              <a:t>计划顺利完成；有利于国家工业体系的建立；体现了社会主义制度的优越性。</a:t>
            </a:r>
            <a:endParaRPr lang="zh-CN" altLang="en-US" sz="2400" b="1">
              <a:solidFill>
                <a:srgbClr val="FF0000"/>
              </a:solidFill>
              <a:latin typeface="仿宋" panose="02010609060101010101" charset="-122"/>
              <a:ea typeface="仿宋" panose="02010609060101010101" charset="-122"/>
            </a:endParaRPr>
          </a:p>
        </p:txBody>
      </p:sp>
      <p:cxnSp>
        <p:nvCxnSpPr>
          <p:cNvPr id="2" name="直接连接符 1"/>
          <p:cNvCxnSpPr/>
          <p:nvPr/>
        </p:nvCxnSpPr>
        <p:spPr>
          <a:xfrm>
            <a:off x="4367213" y="765175"/>
            <a:ext cx="2808288"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1990725" y="1773238"/>
            <a:ext cx="8137525" cy="503237"/>
            <a:chOff x="736" y="2792"/>
            <a:chExt cx="12813" cy="794"/>
          </a:xfrm>
        </p:grpSpPr>
        <p:cxnSp>
          <p:nvCxnSpPr>
            <p:cNvPr id="3" name="直接连接符 2"/>
            <p:cNvCxnSpPr/>
            <p:nvPr/>
          </p:nvCxnSpPr>
          <p:spPr>
            <a:xfrm>
              <a:off x="11623" y="2792"/>
              <a:ext cx="1927"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736" y="3586"/>
              <a:ext cx="3856"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cxnSp>
        <p:nvCxnSpPr>
          <p:cNvPr id="5" name="直接连接符 4"/>
          <p:cNvCxnSpPr/>
          <p:nvPr/>
        </p:nvCxnSpPr>
        <p:spPr>
          <a:xfrm>
            <a:off x="5880100" y="2781300"/>
            <a:ext cx="863600"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224338" y="3284538"/>
            <a:ext cx="3095625"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6096000" y="3860800"/>
            <a:ext cx="3097213"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456363" y="4292600"/>
            <a:ext cx="3455988"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000000"/>
                                          </p:val>
                                        </p:tav>
                                        <p:tav tm="100000">
                                          <p:val>
                                            <p:strVal val="#ppt_w"/>
                                          </p:val>
                                        </p:tav>
                                      </p:tavLst>
                                    </p:anim>
                                    <p:anim calcmode="lin" valueType="num">
                                      <p:cBhvr>
                                        <p:cTn id="13" dur="500" fill="hold"/>
                                        <p:tgtEl>
                                          <p:spTgt spid="8"/>
                                        </p:tgtEl>
                                        <p:attrNameLst>
                                          <p:attrName>ppt_h</p:attrName>
                                        </p:attrNameLst>
                                      </p:cBhvr>
                                      <p:tavLst>
                                        <p:tav tm="0">
                                          <p:val>
                                            <p:fltVal val="0.00000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ssolve">
                                      <p:cBhvr>
                                        <p:cTn id="19" dur="500"/>
                                        <p:tgtEl>
                                          <p:spTgt spid="5"/>
                                        </p:tgtEl>
                                      </p:cBhvr>
                                    </p:animEffect>
                                  </p:childTnLst>
                                </p:cTn>
                              </p:par>
                              <p:par>
                                <p:cTn id="20" presetID="9"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par>
                                <p:cTn id="23" presetID="9"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dissolv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dissolv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17411"/>
                                        </p:tgtEl>
                                        <p:attrNameLst>
                                          <p:attrName>style.visibility</p:attrName>
                                        </p:attrNameLst>
                                      </p:cBhvr>
                                      <p:to>
                                        <p:strVal val="visible"/>
                                      </p:to>
                                    </p:set>
                                    <p:animEffect transition="in" filter="dissolve">
                                      <p:cBhvr>
                                        <p:cTn id="35" dur="500"/>
                                        <p:tgtEl>
                                          <p:spTgt spid="17411"/>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7412"/>
                                        </p:tgtEl>
                                        <p:attrNameLst>
                                          <p:attrName>style.visibility</p:attrName>
                                        </p:attrNameLst>
                                      </p:cBhvr>
                                      <p:to>
                                        <p:strVal val="visible"/>
                                      </p:to>
                                    </p:set>
                                    <p:animEffect transition="in" filter="dissolve">
                                      <p:cBhvr>
                                        <p:cTn id="40" dur="5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P spid="174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内容占位符 2"/>
          <p:cNvSpPr>
            <a:spLocks noGrp="1"/>
          </p:cNvSpPr>
          <p:nvPr>
            <p:ph sz="half" idx="1"/>
          </p:nvPr>
        </p:nvSpPr>
        <p:spPr>
          <a:xfrm>
            <a:off x="1897063" y="184150"/>
            <a:ext cx="7939087" cy="996950"/>
          </a:xfrm>
        </p:spPr>
        <p:txBody>
          <a:bodyPr anchor="t"/>
          <a:p>
            <a:pPr marL="0" indent="0">
              <a:buNone/>
            </a:pPr>
            <a:r>
              <a:rPr lang="zh-CN" altLang="en-US" sz="2800" b="1"/>
              <a:t>42.阅读材料，完成下列要求。（12分）</a:t>
            </a:r>
            <a:endParaRPr lang="zh-CN" altLang="en-US" sz="2800" b="1"/>
          </a:p>
          <a:p>
            <a:pPr marL="0" indent="0">
              <a:buNone/>
            </a:pPr>
            <a:r>
              <a:rPr lang="zh-CN" altLang="en-US" sz="2400" b="1">
                <a:latin typeface="楷体" panose="02010609060101010101" charset="-122"/>
                <a:ea typeface="楷体" panose="02010609060101010101" charset="-122"/>
              </a:rPr>
              <a:t>材料           表一 钟表的演变</a:t>
            </a:r>
            <a:endParaRPr lang="zh-CN" altLang="en-US" sz="2400" b="1">
              <a:latin typeface="楷体" panose="02010609060101010101" charset="-122"/>
              <a:ea typeface="楷体" panose="02010609060101010101" charset="-122"/>
            </a:endParaRPr>
          </a:p>
        </p:txBody>
      </p:sp>
      <p:graphicFrame>
        <p:nvGraphicFramePr>
          <p:cNvPr id="0" name="内容占位符 -1"/>
          <p:cNvGraphicFramePr/>
          <p:nvPr>
            <p:ph sz="half" idx="2"/>
          </p:nvPr>
        </p:nvGraphicFramePr>
        <p:xfrm>
          <a:off x="1825625" y="1101725"/>
          <a:ext cx="8138795" cy="4023360"/>
        </p:xfrm>
        <a:graphic>
          <a:graphicData uri="http://schemas.openxmlformats.org/drawingml/2006/table">
            <a:tbl>
              <a:tblPr firstRow="1" bandRow="1">
                <a:tableStyleId>{5940675A-B579-460E-94D1-54222C63F5DA}</a:tableStyleId>
              </a:tblPr>
              <a:tblGrid>
                <a:gridCol w="1632585"/>
                <a:gridCol w="6506210"/>
              </a:tblGrid>
              <a:tr h="595630">
                <a:tc>
                  <a:txBody>
                    <a:bodyPr/>
                    <a:p>
                      <a:pPr marL="0" indent="0" algn="ctr">
                        <a:buNone/>
                      </a:pPr>
                      <a:r>
                        <a:rPr lang="zh-CN" altLang="en-US" sz="2000" b="1" u="none">
                          <a:latin typeface="楷体" panose="02010609060101010101" charset="-122"/>
                          <a:ea typeface="楷体" panose="02010609060101010101" charset="-122"/>
                          <a:cs typeface="楷体" panose="02010609060101010101" charset="-122"/>
                        </a:rPr>
                        <a:t>古代</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2000" b="1" u="none">
                          <a:latin typeface="楷体" panose="02010609060101010101" charset="-122"/>
                          <a:ea typeface="楷体" panose="02010609060101010101" charset="-122"/>
                          <a:cs typeface="楷体" panose="02010609060101010101" charset="-122"/>
                        </a:rPr>
                        <a:t>日晷被称为“最早的钟表”，是古代比较普遍使用的计时工具。</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760">
                <a:tc>
                  <a:txBody>
                    <a:bodyPr/>
                    <a:p>
                      <a:pPr marL="0" indent="0" algn="ctr">
                        <a:buNone/>
                      </a:pPr>
                      <a:r>
                        <a:rPr lang="zh-CN" altLang="en-US" sz="2000" b="1" u="none">
                          <a:latin typeface="楷体" panose="02010609060101010101" charset="-122"/>
                          <a:ea typeface="楷体" panose="02010609060101010101" charset="-122"/>
                          <a:cs typeface="楷体" panose="02010609060101010101" charset="-122"/>
                        </a:rPr>
                        <a:t>中世纪末期</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2000" b="1" u="none">
                          <a:latin typeface="楷体" panose="02010609060101010101" charset="-122"/>
                          <a:ea typeface="楷体" panose="02010609060101010101" charset="-122"/>
                          <a:cs typeface="楷体" panose="02010609060101010101" charset="-122"/>
                        </a:rPr>
                        <a:t>机械钟在西欧流行，最初的机械钟只有时和刻。</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914400">
                <a:tc>
                  <a:txBody>
                    <a:bodyPr/>
                    <a:p>
                      <a:pPr marL="0" indent="0" algn="ctr">
                        <a:buNone/>
                      </a:pPr>
                      <a:r>
                        <a:rPr lang="zh-CN" altLang="en-US" sz="2000" b="1" u="none">
                          <a:latin typeface="楷体" panose="02010609060101010101" charset="-122"/>
                          <a:ea typeface="楷体" panose="02010609060101010101" charset="-122"/>
                          <a:cs typeface="楷体" panose="02010609060101010101" charset="-122"/>
                        </a:rPr>
                        <a:t>近代早期</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2000" b="1" u="none">
                          <a:latin typeface="楷体" panose="02010609060101010101" charset="-122"/>
                          <a:ea typeface="楷体" panose="02010609060101010101" charset="-122"/>
                          <a:cs typeface="楷体" panose="02010609060101010101" charset="-122"/>
                        </a:rPr>
                        <a:t>在伽利略等人研究的基础上，发明了游丝，钟的精确度提高，制造出怀表，在很长一段时间内，钟表价格昂贵，属于奢侈品。</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4800">
                <a:tc>
                  <a:txBody>
                    <a:bodyPr/>
                    <a:p>
                      <a:pPr marL="0" indent="0" algn="ctr">
                        <a:buNone/>
                      </a:pPr>
                      <a:r>
                        <a:rPr lang="en-US" altLang="zh-CN" sz="2000" b="1" u="none">
                          <a:latin typeface="楷体" panose="02010609060101010101" charset="-122"/>
                          <a:ea typeface="楷体" panose="02010609060101010101" charset="-122"/>
                          <a:cs typeface="楷体" panose="02010609060101010101" charset="-122"/>
                        </a:rPr>
                        <a:t>1850</a:t>
                      </a:r>
                      <a:r>
                        <a:rPr lang="zh-CN" altLang="en-US" sz="2000" b="1" u="none">
                          <a:latin typeface="楷体" panose="02010609060101010101" charset="-122"/>
                          <a:ea typeface="楷体" panose="02010609060101010101" charset="-122"/>
                          <a:cs typeface="楷体" panose="02010609060101010101" charset="-122"/>
                        </a:rPr>
                        <a:t>年前后</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2000" b="1" u="none">
                          <a:latin typeface="楷体" panose="02010609060101010101" charset="-122"/>
                          <a:ea typeface="楷体" panose="02010609060101010101" charset="-122"/>
                          <a:cs typeface="楷体" panose="02010609060101010101" charset="-122"/>
                        </a:rPr>
                        <a:t>英国社会各个阶层都拥有了钟表。</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09600">
                <a:tc>
                  <a:txBody>
                    <a:bodyPr/>
                    <a:p>
                      <a:pPr marL="0" indent="0" algn="ctr">
                        <a:buNone/>
                      </a:pPr>
                      <a:r>
                        <a:rPr lang="en-US" altLang="zh-CN" sz="2000" b="1" u="none">
                          <a:latin typeface="楷体" panose="02010609060101010101" charset="-122"/>
                          <a:ea typeface="楷体" panose="02010609060101010101" charset="-122"/>
                          <a:cs typeface="楷体" panose="02010609060101010101" charset="-122"/>
                        </a:rPr>
                        <a:t>20</a:t>
                      </a:r>
                      <a:r>
                        <a:rPr lang="zh-CN" altLang="en-US" sz="2000" b="1" u="none">
                          <a:latin typeface="楷体" panose="02010609060101010101" charset="-122"/>
                          <a:ea typeface="楷体" panose="02010609060101010101" charset="-122"/>
                          <a:cs typeface="楷体" panose="02010609060101010101" charset="-122"/>
                        </a:rPr>
                        <a:t>世纪初 </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2000" b="1" u="none">
                          <a:latin typeface="楷体" panose="02010609060101010101" charset="-122"/>
                          <a:ea typeface="楷体" panose="02010609060101010101" charset="-122"/>
                          <a:cs typeface="楷体" panose="02010609060101010101" charset="-122"/>
                        </a:rPr>
                        <a:t>原为女性装饰品的手表逐渐为男性所接受，在户外运动、驾驶汽车时都可佩戴。</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09600">
                <a:tc>
                  <a:txBody>
                    <a:bodyPr/>
                    <a:p>
                      <a:pPr marL="0" indent="0" algn="ctr">
                        <a:buNone/>
                      </a:pPr>
                      <a:r>
                        <a:rPr lang="en-US" altLang="zh-CN" sz="2000" b="1" u="none">
                          <a:latin typeface="楷体" panose="02010609060101010101" charset="-122"/>
                          <a:ea typeface="楷体" panose="02010609060101010101" charset="-122"/>
                          <a:cs typeface="楷体" panose="02010609060101010101" charset="-122"/>
                        </a:rPr>
                        <a:t>20</a:t>
                      </a:r>
                      <a:r>
                        <a:rPr lang="zh-CN" altLang="en-US" sz="2000" b="1" u="none">
                          <a:latin typeface="楷体" panose="02010609060101010101" charset="-122"/>
                          <a:ea typeface="楷体" panose="02010609060101010101" charset="-122"/>
                          <a:cs typeface="楷体" panose="02010609060101010101" charset="-122"/>
                        </a:rPr>
                        <a:t>世纪</a:t>
                      </a:r>
                      <a:r>
                        <a:rPr lang="en-US" altLang="zh-CN" sz="2000" b="1" u="none">
                          <a:latin typeface="楷体" panose="02010609060101010101" charset="-122"/>
                          <a:ea typeface="楷体" panose="02010609060101010101" charset="-122"/>
                          <a:cs typeface="楷体" panose="02010609060101010101" charset="-122"/>
                        </a:rPr>
                        <a:t>50</a:t>
                      </a:r>
                      <a:r>
                        <a:rPr lang="zh-CN" altLang="en-US" sz="2000" b="1" u="none">
                          <a:latin typeface="楷体" panose="02010609060101010101" charset="-122"/>
                          <a:ea typeface="楷体" panose="02010609060101010101" charset="-122"/>
                          <a:cs typeface="楷体" panose="02010609060101010101" charset="-122"/>
                        </a:rPr>
                        <a:t>年代</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2000" b="1" u="none">
                          <a:latin typeface="楷体" panose="02010609060101010101" charset="-122"/>
                          <a:ea typeface="楷体" panose="02010609060101010101" charset="-122"/>
                          <a:cs typeface="楷体" panose="02010609060101010101" charset="-122"/>
                        </a:rPr>
                        <a:t>根据原子物理学原理制造出原子钟，精度可以达到每</a:t>
                      </a:r>
                      <a:r>
                        <a:rPr lang="en-US" altLang="zh-CN" sz="2000" b="1" u="none">
                          <a:latin typeface="楷体" panose="02010609060101010101" charset="-122"/>
                          <a:ea typeface="楷体" panose="02010609060101010101" charset="-122"/>
                          <a:cs typeface="楷体" panose="02010609060101010101" charset="-122"/>
                        </a:rPr>
                        <a:t>100</a:t>
                      </a:r>
                      <a:r>
                        <a:rPr lang="zh-CN" altLang="en-US" sz="2000" b="1" u="none">
                          <a:latin typeface="楷体" panose="02010609060101010101" charset="-122"/>
                          <a:ea typeface="楷体" panose="02010609060101010101" charset="-122"/>
                          <a:cs typeface="楷体" panose="02010609060101010101" charset="-122"/>
                        </a:rPr>
                        <a:t>万年误差</a:t>
                      </a:r>
                      <a:r>
                        <a:rPr lang="en-US" altLang="zh-CN" sz="2000" b="1" u="none">
                          <a:latin typeface="楷体" panose="02010609060101010101" charset="-122"/>
                          <a:ea typeface="楷体" panose="02010609060101010101" charset="-122"/>
                          <a:cs typeface="楷体" panose="02010609060101010101" charset="-122"/>
                        </a:rPr>
                        <a:t>1</a:t>
                      </a:r>
                      <a:r>
                        <a:rPr lang="zh-CN" altLang="en-US" sz="2000" b="1" u="none">
                          <a:latin typeface="楷体" panose="02010609060101010101" charset="-122"/>
                          <a:ea typeface="楷体" panose="02010609060101010101" charset="-122"/>
                          <a:cs typeface="楷体" panose="02010609060101010101" charset="-122"/>
                        </a:rPr>
                        <a:t>秒。</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09600">
                <a:tc>
                  <a:txBody>
                    <a:bodyPr/>
                    <a:p>
                      <a:pPr marL="0" indent="0" algn="ctr">
                        <a:buNone/>
                      </a:pPr>
                      <a:r>
                        <a:rPr lang="en-US" altLang="zh-CN" sz="2000" b="1" u="none">
                          <a:latin typeface="楷体" panose="02010609060101010101" charset="-122"/>
                          <a:ea typeface="楷体" panose="02010609060101010101" charset="-122"/>
                          <a:cs typeface="楷体" panose="02010609060101010101" charset="-122"/>
                        </a:rPr>
                        <a:t>21</a:t>
                      </a:r>
                      <a:r>
                        <a:rPr lang="zh-CN" altLang="en-US" sz="2000" b="1" u="none">
                          <a:latin typeface="楷体" panose="02010609060101010101" charset="-122"/>
                          <a:ea typeface="楷体" panose="02010609060101010101" charset="-122"/>
                          <a:cs typeface="楷体" panose="02010609060101010101" charset="-122"/>
                        </a:rPr>
                        <a:t>世纪初</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marL="0" indent="0" algn="l">
                        <a:buNone/>
                      </a:pPr>
                      <a:r>
                        <a:rPr lang="zh-CN" altLang="en-US" sz="2000" b="1" u="none">
                          <a:latin typeface="楷体" panose="02010609060101010101" charset="-122"/>
                          <a:ea typeface="楷体" panose="02010609060101010101" charset="-122"/>
                          <a:cs typeface="楷体" panose="02010609060101010101" charset="-122"/>
                        </a:rPr>
                        <a:t>随着信息技术的发展，具有计时、信息处理、导航、检测等多种功能的智能手表出现。</a:t>
                      </a:r>
                      <a:endParaRPr lang="zh-CN" altLang="en-US" sz="2000" b="1" u="none">
                        <a:latin typeface="楷体" panose="02010609060101010101" charset="-122"/>
                        <a:ea typeface="楷体" panose="02010609060101010101" charset="-122"/>
                        <a:cs typeface="楷体" panose="02010609060101010101" charset="-122"/>
                      </a:endParaRPr>
                    </a:p>
                  </a:txBody>
                  <a:tcPr marL="0" marR="0" marT="0" marB="1" vert="horz" anchor="t">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8460" name="文本框 4"/>
          <p:cNvSpPr txBox="1"/>
          <p:nvPr/>
        </p:nvSpPr>
        <p:spPr>
          <a:xfrm>
            <a:off x="1614488" y="5641975"/>
            <a:ext cx="9088437" cy="1308735"/>
          </a:xfrm>
          <a:prstGeom prst="rect">
            <a:avLst/>
          </a:prstGeom>
          <a:noFill/>
          <a:ln w="9525">
            <a:noFill/>
          </a:ln>
        </p:spPr>
        <p:txBody>
          <a:bodyPr wrap="square" anchor="t">
            <a:spAutoFit/>
          </a:bodyPr>
          <a:p>
            <a:pPr>
              <a:lnSpc>
                <a:spcPct val="110000"/>
              </a:lnSpc>
            </a:pPr>
            <a:r>
              <a:rPr lang="zh-CN" altLang="en-US" sz="2400" b="1">
                <a:solidFill>
                  <a:srgbClr val="0000FF"/>
                </a:solidFill>
                <a:latin typeface="黑体" panose="02010609060101010101" charset="-122"/>
                <a:ea typeface="黑体" panose="02010609060101010101" charset="-122"/>
              </a:rPr>
              <a:t>从材料中提取两条或两条以上信息，拟定一个论题，并进行所拟论题进行简要阐述。（要求：明确写出所拟论题，阐述须有史实依据。）</a:t>
            </a:r>
            <a:endParaRPr lang="zh-CN" altLang="en-US" sz="2400" b="1">
              <a:solidFill>
                <a:srgbClr val="0000FF"/>
              </a:solidFill>
              <a:latin typeface="黑体" panose="02010609060101010101" charset="-122"/>
              <a:ea typeface="黑体" panose="02010609060101010101" charset="-122"/>
            </a:endParaRPr>
          </a:p>
        </p:txBody>
      </p:sp>
      <p:sp>
        <p:nvSpPr>
          <p:cNvPr id="18461" name="文本框 5"/>
          <p:cNvSpPr txBox="1"/>
          <p:nvPr/>
        </p:nvSpPr>
        <p:spPr>
          <a:xfrm>
            <a:off x="4651375" y="5245100"/>
            <a:ext cx="5311775" cy="398780"/>
          </a:xfrm>
          <a:prstGeom prst="rect">
            <a:avLst/>
          </a:prstGeom>
          <a:noFill/>
          <a:ln w="9525">
            <a:noFill/>
          </a:ln>
        </p:spPr>
        <p:txBody>
          <a:bodyPr wrap="square" anchor="t">
            <a:spAutoFit/>
          </a:bodyPr>
          <a:p>
            <a:r>
              <a:rPr lang="en-US" altLang="zh-CN" sz="2000" b="1">
                <a:latin typeface="楷体" panose="02010609060101010101" charset="-122"/>
                <a:ea typeface="楷体" panose="02010609060101010101" charset="-122"/>
              </a:rPr>
              <a:t>——据（英）约翰哈萨德《时间社会学》等</a:t>
            </a:r>
            <a:endParaRPr lang="en-US" altLang="zh-CN" sz="2000" b="1">
              <a:latin typeface="楷体" panose="02010609060101010101" charset="-122"/>
              <a:ea typeface="楷体" panose="02010609060101010101" charset="-122"/>
            </a:endParaRPr>
          </a:p>
        </p:txBody>
      </p:sp>
      <p:grpSp>
        <p:nvGrpSpPr>
          <p:cNvPr id="4" name="组合 3"/>
          <p:cNvGrpSpPr/>
          <p:nvPr/>
        </p:nvGrpSpPr>
        <p:grpSpPr>
          <a:xfrm>
            <a:off x="6521450" y="1052513"/>
            <a:ext cx="3317875" cy="3786187"/>
            <a:chOff x="7870" y="1657"/>
            <a:chExt cx="5226" cy="5964"/>
          </a:xfrm>
        </p:grpSpPr>
        <p:sp>
          <p:nvSpPr>
            <p:cNvPr id="2" name="矩形 1"/>
            <p:cNvSpPr/>
            <p:nvPr/>
          </p:nvSpPr>
          <p:spPr>
            <a:xfrm>
              <a:off x="12303" y="1657"/>
              <a:ext cx="793" cy="567"/>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 name="矩形 2"/>
            <p:cNvSpPr/>
            <p:nvPr/>
          </p:nvSpPr>
          <p:spPr>
            <a:xfrm>
              <a:off x="7870" y="7055"/>
              <a:ext cx="5226" cy="567"/>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grpSp>
        <p:nvGrpSpPr>
          <p:cNvPr id="7" name="组合 6"/>
          <p:cNvGrpSpPr/>
          <p:nvPr/>
        </p:nvGrpSpPr>
        <p:grpSpPr>
          <a:xfrm>
            <a:off x="3719513" y="2986088"/>
            <a:ext cx="3313112" cy="298450"/>
            <a:chOff x="3457" y="4703"/>
            <a:chExt cx="5217" cy="470"/>
          </a:xfrm>
        </p:grpSpPr>
        <p:cxnSp>
          <p:nvCxnSpPr>
            <p:cNvPr id="5" name="直接连接符 4"/>
            <p:cNvCxnSpPr/>
            <p:nvPr/>
          </p:nvCxnSpPr>
          <p:spPr>
            <a:xfrm>
              <a:off x="3457" y="4703"/>
              <a:ext cx="1248"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798" y="5173"/>
              <a:ext cx="4876"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3482975" y="1700213"/>
            <a:ext cx="6265863" cy="2838450"/>
            <a:chOff x="3086" y="2678"/>
            <a:chExt cx="9866" cy="4470"/>
          </a:xfrm>
        </p:grpSpPr>
        <p:sp>
          <p:nvSpPr>
            <p:cNvPr id="8" name="圆角矩形 7"/>
            <p:cNvSpPr/>
            <p:nvPr/>
          </p:nvSpPr>
          <p:spPr>
            <a:xfrm>
              <a:off x="9014" y="2678"/>
              <a:ext cx="2155" cy="454"/>
            </a:xfrm>
            <a:prstGeom prst="round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9" name="圆角矩形 8"/>
            <p:cNvSpPr/>
            <p:nvPr/>
          </p:nvSpPr>
          <p:spPr>
            <a:xfrm>
              <a:off x="9440" y="6155"/>
              <a:ext cx="3512" cy="454"/>
            </a:xfrm>
            <a:prstGeom prst="round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10" name="圆角矩形 9"/>
            <p:cNvSpPr/>
            <p:nvPr/>
          </p:nvSpPr>
          <p:spPr>
            <a:xfrm>
              <a:off x="3086" y="6694"/>
              <a:ext cx="2504" cy="454"/>
            </a:xfrm>
            <a:prstGeom prst="round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nodeType="clickEffect">
                                  <p:stCondLst>
                                    <p:cond delay="0"/>
                                  </p:stCondLst>
                                  <p:childTnLst>
                                    <p:anim calcmode="lin" valueType="num">
                                      <p:cBhvr additive="base">
                                        <p:cTn id="11" dur="500"/>
                                        <p:tgtEl>
                                          <p:spTgt spid="4"/>
                                        </p:tgtEl>
                                        <p:attrNameLst>
                                          <p:attrName>ppt_x</p:attrName>
                                        </p:attrNameLst>
                                      </p:cBhvr>
                                      <p:tavLst>
                                        <p:tav tm="0">
                                          <p:val>
                                            <p:strVal val="ppt_x"/>
                                          </p:val>
                                        </p:tav>
                                        <p:tav tm="100000">
                                          <p:val>
                                            <p:strVal val="ppt_x"/>
                                          </p:val>
                                        </p:tav>
                                      </p:tavLst>
                                    </p:anim>
                                    <p:anim calcmode="lin" valueType="num">
                                      <p:cBhvr additive="base">
                                        <p:cTn id="12" dur="500"/>
                                        <p:tgtEl>
                                          <p:spTgt spid="4"/>
                                        </p:tgtEl>
                                        <p:attrNameLst>
                                          <p:attrName>ppt_y</p:attrName>
                                        </p:attrNameLst>
                                      </p:cBhvr>
                                      <p:tavLst>
                                        <p:tav tm="0">
                                          <p:val>
                                            <p:strVal val="ppt_y"/>
                                          </p:val>
                                        </p:tav>
                                        <p:tav tm="100000">
                                          <p:val>
                                            <p:strVal val="1+ppt_h/2"/>
                                          </p:val>
                                        </p:tav>
                                      </p:tavLst>
                                    </p:anim>
                                    <p:set>
                                      <p:cBhvr>
                                        <p:cTn id="13" dur="1" fill="hold">
                                          <p:stCondLst>
                                            <p:cond delay="499"/>
                                          </p:stCondLst>
                                        </p:cTn>
                                        <p:tgtEl>
                                          <p:spTgt spid="4"/>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000000"/>
                                          </p:val>
                                        </p:tav>
                                        <p:tav tm="100000">
                                          <p:val>
                                            <p:strVal val="#ppt_w"/>
                                          </p:val>
                                        </p:tav>
                                      </p:tavLst>
                                    </p:anim>
                                    <p:anim calcmode="lin" valueType="num">
                                      <p:cBhvr>
                                        <p:cTn id="19" dur="500" fill="hold"/>
                                        <p:tgtEl>
                                          <p:spTgt spid="7"/>
                                        </p:tgtEl>
                                        <p:attrNameLst>
                                          <p:attrName>ppt_h</p:attrName>
                                        </p:attrNameLst>
                                      </p:cBhvr>
                                      <p:tavLst>
                                        <p:tav tm="0">
                                          <p:val>
                                            <p:fltVal val="0.000000"/>
                                          </p:val>
                                        </p:tav>
                                        <p:tav tm="100000">
                                          <p:val>
                                            <p:strVal val="#ppt_h"/>
                                          </p:val>
                                        </p:tav>
                                      </p:tavLst>
                                    </p:anim>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xit" presetSubtype="16" fill="hold" nodeType="clickEffect">
                                  <p:stCondLst>
                                    <p:cond delay="0"/>
                                  </p:stCondLst>
                                  <p:childTnLst>
                                    <p:anim calcmode="lin" valueType="num">
                                      <p:cBhvr>
                                        <p:cTn id="24" dur="500"/>
                                        <p:tgtEl>
                                          <p:spTgt spid="7"/>
                                        </p:tgtEl>
                                        <p:attrNameLst>
                                          <p:attrName>ppt_w</p:attrName>
                                        </p:attrNameLst>
                                      </p:cBhvr>
                                      <p:tavLst>
                                        <p:tav tm="0">
                                          <p:val>
                                            <p:strVal val="ppt_w"/>
                                          </p:val>
                                        </p:tav>
                                        <p:tav tm="100000">
                                          <p:val>
                                            <p:fltVal val="0.000000"/>
                                          </p:val>
                                        </p:tav>
                                      </p:tavLst>
                                    </p:anim>
                                    <p:anim calcmode="lin" valueType="num">
                                      <p:cBhvr>
                                        <p:cTn id="25" dur="500"/>
                                        <p:tgtEl>
                                          <p:spTgt spid="7"/>
                                        </p:tgtEl>
                                        <p:attrNameLst>
                                          <p:attrName>ppt_h</p:attrName>
                                        </p:attrNameLst>
                                      </p:cBhvr>
                                      <p:tavLst>
                                        <p:tav tm="0">
                                          <p:val>
                                            <p:strVal val="ppt_h"/>
                                          </p:val>
                                        </p:tav>
                                        <p:tav tm="100000">
                                          <p:val>
                                            <p:fltVal val="0.000000"/>
                                          </p:val>
                                        </p:tav>
                                      </p:tavLst>
                                    </p:anim>
                                    <p:animEffect transition="out" filter="fade">
                                      <p:cBhvr>
                                        <p:cTn id="26" dur="500"/>
                                        <p:tgtEl>
                                          <p:spTgt spid="7"/>
                                        </p:tgtEl>
                                      </p:cBhvr>
                                    </p:animEffect>
                                    <p:set>
                                      <p:cBhvr>
                                        <p:cTn id="27" dur="1" fill="hold">
                                          <p:stCondLst>
                                            <p:cond delay="499"/>
                                          </p:stCondLst>
                                        </p:cTn>
                                        <p:tgtEl>
                                          <p:spTgt spid="7"/>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000000"/>
                                          </p:val>
                                        </p:tav>
                                        <p:tav tm="100000">
                                          <p:val>
                                            <p:strVal val="#ppt_w"/>
                                          </p:val>
                                        </p:tav>
                                      </p:tavLst>
                                    </p:anim>
                                    <p:anim calcmode="lin" valueType="num">
                                      <p:cBhvr>
                                        <p:cTn id="33" dur="500" fill="hold"/>
                                        <p:tgtEl>
                                          <p:spTgt spid="11"/>
                                        </p:tgtEl>
                                        <p:attrNameLst>
                                          <p:attrName>ppt_h</p:attrName>
                                        </p:attrNameLst>
                                      </p:cBhvr>
                                      <p:tavLst>
                                        <p:tav tm="0">
                                          <p:val>
                                            <p:fltVal val="0.000000"/>
                                          </p:val>
                                        </p:tav>
                                        <p:tav tm="100000">
                                          <p:val>
                                            <p:strVal val="#ppt_h"/>
                                          </p:val>
                                        </p:tav>
                                      </p:tavLst>
                                    </p:anim>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xit" presetSubtype="16" fill="hold" nodeType="clickEffect">
                                  <p:stCondLst>
                                    <p:cond delay="0"/>
                                  </p:stCondLst>
                                  <p:childTnLst>
                                    <p:anim calcmode="lin" valueType="num">
                                      <p:cBhvr>
                                        <p:cTn id="38" dur="500"/>
                                        <p:tgtEl>
                                          <p:spTgt spid="11"/>
                                        </p:tgtEl>
                                        <p:attrNameLst>
                                          <p:attrName>ppt_w</p:attrName>
                                        </p:attrNameLst>
                                      </p:cBhvr>
                                      <p:tavLst>
                                        <p:tav tm="0">
                                          <p:val>
                                            <p:strVal val="ppt_w"/>
                                          </p:val>
                                        </p:tav>
                                        <p:tav tm="100000">
                                          <p:val>
                                            <p:fltVal val="0.000000"/>
                                          </p:val>
                                        </p:tav>
                                      </p:tavLst>
                                    </p:anim>
                                    <p:anim calcmode="lin" valueType="num">
                                      <p:cBhvr>
                                        <p:cTn id="39" dur="500"/>
                                        <p:tgtEl>
                                          <p:spTgt spid="11"/>
                                        </p:tgtEl>
                                        <p:attrNameLst>
                                          <p:attrName>ppt_h</p:attrName>
                                        </p:attrNameLst>
                                      </p:cBhvr>
                                      <p:tavLst>
                                        <p:tav tm="0">
                                          <p:val>
                                            <p:strVal val="ppt_h"/>
                                          </p:val>
                                        </p:tav>
                                        <p:tav tm="100000">
                                          <p:val>
                                            <p:fltVal val="0.000000"/>
                                          </p:val>
                                        </p:tav>
                                      </p:tavLst>
                                    </p:anim>
                                    <p:animEffect transition="out" filter="fade">
                                      <p:cBhvr>
                                        <p:cTn id="40" dur="500"/>
                                        <p:tgtEl>
                                          <p:spTgt spid="11"/>
                                        </p:tgtEl>
                                      </p:cBhvr>
                                    </p:animEffect>
                                    <p:set>
                                      <p:cBhvr>
                                        <p:cTn id="41"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内容占位符 5"/>
          <p:cNvSpPr>
            <a:spLocks noGrp="1"/>
          </p:cNvSpPr>
          <p:nvPr>
            <p:ph idx="1"/>
          </p:nvPr>
        </p:nvSpPr>
        <p:spPr>
          <a:xfrm>
            <a:off x="1981200" y="3051175"/>
            <a:ext cx="8229600" cy="2949575"/>
          </a:xfrm>
        </p:spPr>
        <p:txBody>
          <a:bodyPr anchor="t"/>
          <a:p>
            <a:pPr marL="0" indent="0">
              <a:lnSpc>
                <a:spcPct val="120000"/>
              </a:lnSpc>
              <a:buNone/>
            </a:pPr>
            <a:r>
              <a:rPr lang="zh-CN" altLang="en-US" sz="2400" b="1">
                <a:solidFill>
                  <a:srgbClr val="FF0000"/>
                </a:solidFill>
                <a:latin typeface="仿宋" panose="02010609060101010101" charset="-122"/>
                <a:ea typeface="仿宋" panose="02010609060101010101" charset="-122"/>
              </a:rPr>
              <a:t>论题：科技的发展推动钟表功能的多样化</a:t>
            </a:r>
            <a:endParaRPr lang="zh-CN" altLang="en-US" sz="2400" b="1">
              <a:solidFill>
                <a:srgbClr val="FF0000"/>
              </a:solidFill>
              <a:latin typeface="仿宋" panose="02010609060101010101" charset="-122"/>
              <a:ea typeface="仿宋" panose="02010609060101010101" charset="-122"/>
            </a:endParaRPr>
          </a:p>
          <a:p>
            <a:pPr marL="0" indent="0">
              <a:lnSpc>
                <a:spcPct val="120000"/>
              </a:lnSpc>
              <a:buNone/>
            </a:pPr>
            <a:r>
              <a:rPr lang="zh-CN" altLang="en-US" sz="2400" b="1">
                <a:solidFill>
                  <a:srgbClr val="FF0000"/>
                </a:solidFill>
                <a:latin typeface="仿宋" panose="02010609060101010101" charset="-122"/>
                <a:ea typeface="仿宋" panose="02010609060101010101" charset="-122"/>
              </a:rPr>
              <a:t>钟表最早的功能就是计时，随着科技的发展，钟表的功能逐渐多样化。从伽利略时代力学物理学取得的成就，到原子物理学和信息技术的发展均推动了钟表功能的变化，从简单的计时到成为装饰品，一直到具有及时、信息处理、导航、监测等多种功能，反映了科技影响钟表功能的变化。</a:t>
            </a:r>
            <a:endParaRPr lang="zh-CN" altLang="en-US" sz="2400" b="1">
              <a:solidFill>
                <a:srgbClr val="FF0000"/>
              </a:solidFill>
              <a:latin typeface="仿宋" panose="02010609060101010101" charset="-122"/>
              <a:ea typeface="仿宋" panose="02010609060101010101" charset="-122"/>
            </a:endParaRPr>
          </a:p>
        </p:txBody>
      </p:sp>
      <p:sp>
        <p:nvSpPr>
          <p:cNvPr id="19458" name="文本框 1"/>
          <p:cNvSpPr txBox="1"/>
          <p:nvPr/>
        </p:nvSpPr>
        <p:spPr>
          <a:xfrm>
            <a:off x="2114550" y="2414588"/>
            <a:ext cx="3640138" cy="521970"/>
          </a:xfrm>
          <a:prstGeom prst="rect">
            <a:avLst/>
          </a:prstGeom>
          <a:noFill/>
          <a:ln w="9525">
            <a:noFill/>
          </a:ln>
        </p:spPr>
        <p:txBody>
          <a:bodyPr wrap="square" anchor="t">
            <a:spAutoFit/>
          </a:bodyPr>
          <a:p>
            <a:r>
              <a:rPr lang="zh-CN" altLang="en-US" sz="2800" b="1">
                <a:solidFill>
                  <a:srgbClr val="FF0000"/>
                </a:solidFill>
                <a:latin typeface="黑体" panose="02010609060101010101" charset="-122"/>
                <a:ea typeface="黑体" panose="02010609060101010101" charset="-122"/>
              </a:rPr>
              <a:t>参考答案：（范例）</a:t>
            </a:r>
            <a:endParaRPr lang="zh-CN" altLang="en-US" sz="2800" b="1">
              <a:solidFill>
                <a:srgbClr val="FF0000"/>
              </a:solidFill>
              <a:latin typeface="黑体" panose="02010609060101010101" charset="-122"/>
              <a:ea typeface="黑体" panose="02010609060101010101" charset="-122"/>
            </a:endParaRPr>
          </a:p>
        </p:txBody>
      </p:sp>
      <p:sp>
        <p:nvSpPr>
          <p:cNvPr id="2" name="文本框 1"/>
          <p:cNvSpPr txBox="1"/>
          <p:nvPr/>
        </p:nvSpPr>
        <p:spPr>
          <a:xfrm>
            <a:off x="2198688" y="293688"/>
            <a:ext cx="6332537" cy="521970"/>
          </a:xfrm>
          <a:prstGeom prst="rect">
            <a:avLst/>
          </a:prstGeom>
          <a:noFill/>
          <a:ln w="9525">
            <a:noFill/>
          </a:ln>
        </p:spPr>
        <p:txBody>
          <a:bodyPr wrap="square" anchor="t">
            <a:spAutoFit/>
          </a:bodyPr>
          <a:p>
            <a:r>
              <a:rPr lang="zh-CN" altLang="en-US" sz="2800" b="1">
                <a:solidFill>
                  <a:srgbClr val="0000FF"/>
                </a:solidFill>
                <a:latin typeface="华文中宋" panose="02010600040101010101" pitchFamily="2" charset="-122"/>
                <a:ea typeface="华文中宋" panose="02010600040101010101" pitchFamily="2" charset="-122"/>
              </a:rPr>
              <a:t>①钟表功能由单一走向多元化</a:t>
            </a:r>
            <a:endParaRPr lang="zh-CN" altLang="en-US" sz="2800" b="1">
              <a:solidFill>
                <a:srgbClr val="0000FF"/>
              </a:solidFill>
              <a:latin typeface="华文中宋" panose="02010600040101010101" pitchFamily="2" charset="-122"/>
              <a:ea typeface="华文中宋" panose="02010600040101010101" pitchFamily="2" charset="-122"/>
            </a:endParaRPr>
          </a:p>
        </p:txBody>
      </p:sp>
      <p:sp>
        <p:nvSpPr>
          <p:cNvPr id="3" name="文本框 2"/>
          <p:cNvSpPr txBox="1"/>
          <p:nvPr/>
        </p:nvSpPr>
        <p:spPr>
          <a:xfrm>
            <a:off x="2198688" y="882650"/>
            <a:ext cx="6332537" cy="521970"/>
          </a:xfrm>
          <a:prstGeom prst="rect">
            <a:avLst/>
          </a:prstGeom>
          <a:noFill/>
          <a:ln w="9525">
            <a:noFill/>
          </a:ln>
        </p:spPr>
        <p:txBody>
          <a:bodyPr wrap="square" anchor="t">
            <a:spAutoFit/>
          </a:bodyPr>
          <a:p>
            <a:r>
              <a:rPr lang="zh-CN" altLang="en-US" sz="2800" b="1">
                <a:solidFill>
                  <a:srgbClr val="0000FF"/>
                </a:solidFill>
                <a:latin typeface="华文中宋" panose="02010600040101010101" pitchFamily="2" charset="-122"/>
                <a:ea typeface="华文中宋" panose="02010600040101010101" pitchFamily="2" charset="-122"/>
              </a:rPr>
              <a:t>②工业革命提高钟表的普及率</a:t>
            </a:r>
            <a:endParaRPr lang="zh-CN" altLang="en-US" sz="2800" b="1">
              <a:solidFill>
                <a:srgbClr val="0000FF"/>
              </a:solidFill>
              <a:latin typeface="华文中宋" panose="02010600040101010101" pitchFamily="2" charset="-122"/>
              <a:ea typeface="华文中宋" panose="02010600040101010101" pitchFamily="2" charset="-122"/>
            </a:endParaRPr>
          </a:p>
        </p:txBody>
      </p:sp>
      <p:sp>
        <p:nvSpPr>
          <p:cNvPr id="4" name="文本框 3"/>
          <p:cNvSpPr txBox="1"/>
          <p:nvPr/>
        </p:nvSpPr>
        <p:spPr>
          <a:xfrm>
            <a:off x="2198688" y="1538288"/>
            <a:ext cx="6332537" cy="521970"/>
          </a:xfrm>
          <a:prstGeom prst="rect">
            <a:avLst/>
          </a:prstGeom>
          <a:noFill/>
          <a:ln w="9525">
            <a:noFill/>
          </a:ln>
        </p:spPr>
        <p:txBody>
          <a:bodyPr wrap="square" anchor="t">
            <a:spAutoFit/>
          </a:bodyPr>
          <a:p>
            <a:r>
              <a:rPr lang="zh-CN" altLang="en-US" sz="2800" b="1">
                <a:solidFill>
                  <a:srgbClr val="0000FF"/>
                </a:solidFill>
                <a:latin typeface="华文中宋" panose="02010600040101010101" pitchFamily="2" charset="-122"/>
                <a:ea typeface="华文中宋" panose="02010600040101010101" pitchFamily="2" charset="-122"/>
              </a:rPr>
              <a:t>③科技发展提高钟表的精准度</a:t>
            </a:r>
            <a:endParaRPr lang="zh-CN" altLang="en-US" sz="2800" b="1">
              <a:solidFill>
                <a:srgbClr val="0000FF"/>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par>
                          <p:cTn id="18" fill="hold">
                            <p:stCondLst>
                              <p:cond delay="500"/>
                            </p:stCondLst>
                            <p:childTnLst>
                              <p:par>
                                <p:cTn id="19" presetID="47" presetClass="entr" presetSubtype="0" fill="hold" grpId="0" nodeType="afterEffect">
                                  <p:stCondLst>
                                    <p:cond delay="0"/>
                                  </p:stCondLst>
                                  <p:childTnLst>
                                    <p:set>
                                      <p:cBhvr>
                                        <p:cTn id="20" dur="1" fill="hold">
                                          <p:stCondLst>
                                            <p:cond delay="0"/>
                                          </p:stCondLst>
                                        </p:cTn>
                                        <p:tgtEl>
                                          <p:spTgt spid="19458"/>
                                        </p:tgtEl>
                                        <p:attrNameLst>
                                          <p:attrName>style.visibility</p:attrName>
                                        </p:attrNameLst>
                                      </p:cBhvr>
                                      <p:to>
                                        <p:strVal val="visible"/>
                                      </p:to>
                                    </p:set>
                                    <p:animEffect transition="in" filter="fade">
                                      <p:cBhvr>
                                        <p:cTn id="21" dur="1000"/>
                                        <p:tgtEl>
                                          <p:spTgt spid="19458"/>
                                        </p:tgtEl>
                                      </p:cBhvr>
                                    </p:animEffect>
                                    <p:anim calcmode="lin" valueType="num">
                                      <p:cBhvr>
                                        <p:cTn id="22" dur="1000" fill="hold"/>
                                        <p:tgtEl>
                                          <p:spTgt spid="19458"/>
                                        </p:tgtEl>
                                        <p:attrNameLst>
                                          <p:attrName>ppt_x</p:attrName>
                                        </p:attrNameLst>
                                      </p:cBhvr>
                                      <p:tavLst>
                                        <p:tav tm="0">
                                          <p:val>
                                            <p:strVal val="#ppt_x"/>
                                          </p:val>
                                        </p:tav>
                                        <p:tav tm="100000">
                                          <p:val>
                                            <p:strVal val="#ppt_x"/>
                                          </p:val>
                                        </p:tav>
                                      </p:tavLst>
                                    </p:anim>
                                    <p:anim calcmode="lin" valueType="num">
                                      <p:cBhvr>
                                        <p:cTn id="23" dur="1000" fill="hold"/>
                                        <p:tgtEl>
                                          <p:spTgt spid="1945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7" presetClass="entr" presetSubtype="4" fill="hold" grpId="17" nodeType="clickEffect">
                                  <p:stCondLst>
                                    <p:cond delay="0"/>
                                  </p:stCondLst>
                                  <p:childTnLst>
                                    <p:set>
                                      <p:cBhvr>
                                        <p:cTn id="27" dur="1" fill="hold">
                                          <p:stCondLst>
                                            <p:cond delay="0"/>
                                          </p:stCondLst>
                                        </p:cTn>
                                        <p:tgtEl>
                                          <p:spTgt spid="19457">
                                            <p:txEl>
                                              <p:charRg st="0" end="19"/>
                                            </p:txEl>
                                          </p:spTgt>
                                        </p:tgtEl>
                                        <p:attrNameLst>
                                          <p:attrName>style.visibility</p:attrName>
                                        </p:attrNameLst>
                                      </p:cBhvr>
                                      <p:to>
                                        <p:strVal val="visible"/>
                                      </p:to>
                                    </p:set>
                                    <p:anim calcmode="lin" valueType="num">
                                      <p:cBhvr additive="base">
                                        <p:cTn id="28" dur="5000" fill="hold"/>
                                        <p:tgtEl>
                                          <p:spTgt spid="19457">
                                            <p:txEl>
                                              <p:charRg st="0" end="19"/>
                                            </p:txEl>
                                          </p:spTgt>
                                        </p:tgtEl>
                                        <p:attrNameLst>
                                          <p:attrName>ppt_x</p:attrName>
                                        </p:attrNameLst>
                                      </p:cBhvr>
                                      <p:tavLst>
                                        <p:tav tm="0">
                                          <p:val>
                                            <p:strVal val="#ppt_x"/>
                                          </p:val>
                                        </p:tav>
                                        <p:tav tm="100000">
                                          <p:val>
                                            <p:strVal val="#ppt_x"/>
                                          </p:val>
                                        </p:tav>
                                      </p:tavLst>
                                    </p:anim>
                                    <p:anim calcmode="lin" valueType="num">
                                      <p:cBhvr additive="base">
                                        <p:cTn id="29" dur="5000" fill="hold"/>
                                        <p:tgtEl>
                                          <p:spTgt spid="19457">
                                            <p:txEl>
                                              <p:charRg st="0" end="19"/>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7" presetClass="entr" presetSubtype="4" fill="hold" grpId="17" nodeType="afterEffect">
                                  <p:stCondLst>
                                    <p:cond delay="0"/>
                                  </p:stCondLst>
                                  <p:childTnLst>
                                    <p:set>
                                      <p:cBhvr>
                                        <p:cTn id="32" dur="1" fill="hold">
                                          <p:stCondLst>
                                            <p:cond delay="0"/>
                                          </p:stCondLst>
                                        </p:cTn>
                                        <p:tgtEl>
                                          <p:spTgt spid="19457">
                                            <p:txEl>
                                              <p:charRg st="19" end="146"/>
                                            </p:txEl>
                                          </p:spTgt>
                                        </p:tgtEl>
                                        <p:attrNameLst>
                                          <p:attrName>style.visibility</p:attrName>
                                        </p:attrNameLst>
                                      </p:cBhvr>
                                      <p:to>
                                        <p:strVal val="visible"/>
                                      </p:to>
                                    </p:set>
                                    <p:anim calcmode="lin" valueType="num">
                                      <p:cBhvr additive="base">
                                        <p:cTn id="33" dur="5000" fill="hold"/>
                                        <p:tgtEl>
                                          <p:spTgt spid="19457">
                                            <p:txEl>
                                              <p:charRg st="19" end="146"/>
                                            </p:txEl>
                                          </p:spTgt>
                                        </p:tgtEl>
                                        <p:attrNameLst>
                                          <p:attrName>ppt_x</p:attrName>
                                        </p:attrNameLst>
                                      </p:cBhvr>
                                      <p:tavLst>
                                        <p:tav tm="0">
                                          <p:val>
                                            <p:strVal val="#ppt_x"/>
                                          </p:val>
                                        </p:tav>
                                        <p:tav tm="100000">
                                          <p:val>
                                            <p:strVal val="#ppt_x"/>
                                          </p:val>
                                        </p:tav>
                                      </p:tavLst>
                                    </p:anim>
                                    <p:anim calcmode="lin" valueType="num">
                                      <p:cBhvr additive="base">
                                        <p:cTn id="34" dur="5000" fill="hold"/>
                                        <p:tgtEl>
                                          <p:spTgt spid="19457">
                                            <p:txEl>
                                              <p:charRg st="19" end="14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19458" grpId="0"/>
      <p:bldP spid="19457" grpId="0" build="p"/>
      <p:bldP spid="19457" grpId="1" build="p"/>
      <p:bldP spid="19457" grpId="2" build="p"/>
      <p:bldP spid="19457" grpId="3" build="p"/>
      <p:bldP spid="19457" grpId="4" build="p"/>
      <p:bldP spid="19457" grpId="5" build="p"/>
      <p:bldP spid="19457" grpId="6" build="p"/>
      <p:bldP spid="19457" grpId="7" build="p"/>
      <p:bldP spid="19457" grpId="8" build="p"/>
      <p:bldP spid="19457" grpId="9" build="p"/>
      <p:bldP spid="19457" grpId="10" build="p"/>
      <p:bldP spid="19457" grpId="11" build="p"/>
      <p:bldP spid="19457" grpId="12" build="p"/>
      <p:bldP spid="19457" grpId="13" build="p"/>
      <p:bldP spid="19457" grpId="14" build="p"/>
      <p:bldP spid="19457" grpId="15" build="p"/>
      <p:bldP spid="19457" grpId="16" build="p"/>
      <p:bldP spid="19457" grpId="17"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1" name="TextBox 3"/>
          <p:cNvSpPr txBox="1">
            <a:spLocks noChangeArrowheads="1"/>
          </p:cNvSpPr>
          <p:nvPr/>
        </p:nvSpPr>
        <p:spPr bwMode="auto">
          <a:xfrm>
            <a:off x="4311200" y="789642"/>
            <a:ext cx="3570208" cy="1107996"/>
          </a:xfrm>
          <a:prstGeom prst="rect">
            <a:avLst/>
          </a:prstGeom>
          <a:noFill/>
          <a:ln w="9525">
            <a:noFill/>
            <a:miter lim="800000"/>
          </a:ln>
        </p:spPr>
        <p:txBody>
          <a:bodyPr vert="horz" wrap="non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pPr>
            <a:r>
              <a:rPr kumimoji="0" lang="zh-CN" sz="6600" b="1" i="0" u="none" strike="noStrike" cap="none" normalizeH="0" baseline="0" dirty="0" smtClean="0">
                <a:ln>
                  <a:noFill/>
                </a:ln>
                <a:solidFill>
                  <a:srgbClr val="0000CC"/>
                </a:solidFill>
                <a:effectLst/>
                <a:latin typeface="微软雅黑" panose="020B0503020204020204" charset="-122"/>
                <a:ea typeface="微软雅黑" panose="020B0503020204020204" charset="-122"/>
                <a:cs typeface="宋体" panose="02010600030101010101" pitchFamily="2" charset="-122"/>
              </a:rPr>
              <a:t>报告提纲</a:t>
            </a:r>
            <a:endParaRPr kumimoji="0" lang="zh-CN" sz="6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2052" name="TextBox 5"/>
          <p:cNvSpPr txBox="1">
            <a:spLocks noChangeArrowheads="1"/>
          </p:cNvSpPr>
          <p:nvPr/>
        </p:nvSpPr>
        <p:spPr bwMode="auto">
          <a:xfrm>
            <a:off x="1816598" y="2230813"/>
            <a:ext cx="6064481" cy="707886"/>
          </a:xfrm>
          <a:prstGeom prst="rect">
            <a:avLst/>
          </a:prstGeom>
          <a:noFill/>
          <a:ln w="9525">
            <a:noFill/>
            <a:miter lim="800000"/>
          </a:ln>
        </p:spPr>
        <p:txBody>
          <a:bodyPr vert="horz" wrap="non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pPr>
            <a:r>
              <a:rPr lang="zh-CN" altLang="en-US" sz="4000" b="1" dirty="0" smtClean="0">
                <a:solidFill>
                  <a:srgbClr val="FF0000"/>
                </a:solidFill>
                <a:latin typeface="微软雅黑" panose="020B0503020204020204" charset="-122"/>
                <a:ea typeface="微软雅黑" panose="020B0503020204020204" charset="-122"/>
                <a:cs typeface="宋体" panose="02010600030101010101" pitchFamily="2" charset="-122"/>
              </a:rPr>
              <a:t>一、回顾走过的</a:t>
            </a:r>
            <a:r>
              <a:rPr lang="en-US" altLang="zh-CN" sz="4000" b="1" dirty="0" smtClean="0">
                <a:solidFill>
                  <a:srgbClr val="FF0000"/>
                </a:solidFill>
                <a:latin typeface="微软雅黑" panose="020B0503020204020204" charset="-122"/>
                <a:ea typeface="微软雅黑" panose="020B0503020204020204" charset="-122"/>
                <a:cs typeface="宋体" panose="02010600030101010101" pitchFamily="2" charset="-122"/>
              </a:rPr>
              <a:t>2017</a:t>
            </a:r>
            <a:r>
              <a:rPr lang="zh-CN" altLang="en-US" sz="4000" b="1" dirty="0" smtClean="0">
                <a:solidFill>
                  <a:srgbClr val="FF0000"/>
                </a:solidFill>
                <a:latin typeface="微软雅黑" panose="020B0503020204020204" charset="-122"/>
                <a:ea typeface="微软雅黑" panose="020B0503020204020204" charset="-122"/>
                <a:cs typeface="宋体" panose="02010600030101010101" pitchFamily="2" charset="-122"/>
              </a:rPr>
              <a:t>高考</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8" name="TextBox 5"/>
          <p:cNvSpPr txBox="1">
            <a:spLocks noChangeArrowheads="1"/>
          </p:cNvSpPr>
          <p:nvPr/>
        </p:nvSpPr>
        <p:spPr bwMode="auto">
          <a:xfrm>
            <a:off x="1816475" y="3235072"/>
            <a:ext cx="5827236" cy="707886"/>
          </a:xfrm>
          <a:prstGeom prst="rect">
            <a:avLst/>
          </a:prstGeom>
          <a:noFill/>
          <a:ln w="9525">
            <a:noFill/>
            <a:miter lim="800000"/>
          </a:ln>
        </p:spPr>
        <p:txBody>
          <a:bodyPr vert="horz" wrap="non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pPr>
            <a:r>
              <a:rPr lang="zh-CN" altLang="en-US" sz="4000" b="1" dirty="0" smtClean="0">
                <a:solidFill>
                  <a:srgbClr val="FF0000"/>
                </a:solidFill>
                <a:latin typeface="微软雅黑" panose="020B0503020204020204" charset="-122"/>
                <a:ea typeface="微软雅黑" panose="020B0503020204020204" charset="-122"/>
                <a:cs typeface="宋体" panose="02010600030101010101" pitchFamily="2" charset="-122"/>
              </a:rPr>
              <a:t>二、谈谈热点的核心素养</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9" name="TextBox 5"/>
          <p:cNvSpPr txBox="1">
            <a:spLocks noChangeArrowheads="1"/>
          </p:cNvSpPr>
          <p:nvPr/>
        </p:nvSpPr>
        <p:spPr bwMode="auto">
          <a:xfrm>
            <a:off x="1816535" y="4195517"/>
            <a:ext cx="5262880" cy="706755"/>
          </a:xfrm>
          <a:prstGeom prst="rect">
            <a:avLst/>
          </a:prstGeom>
          <a:noFill/>
          <a:ln w="9525">
            <a:noFill/>
            <a:miter lim="800000"/>
          </a:ln>
        </p:spPr>
        <p:txBody>
          <a:bodyPr vert="horz" wrap="non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pPr>
            <a:r>
              <a:rPr lang="zh-CN" altLang="en-US" sz="4000" b="1" dirty="0" smtClean="0">
                <a:solidFill>
                  <a:srgbClr val="FF0000"/>
                </a:solidFill>
                <a:latin typeface="微软雅黑" panose="020B0503020204020204" charset="-122"/>
                <a:ea typeface="微软雅黑" panose="020B0503020204020204" charset="-122"/>
                <a:cs typeface="宋体" panose="02010600030101010101" pitchFamily="2" charset="-122"/>
              </a:rPr>
              <a:t>三、讲讲我的复习思路</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2" name="TextBox 5"/>
          <p:cNvSpPr txBox="1">
            <a:spLocks noChangeArrowheads="1"/>
          </p:cNvSpPr>
          <p:nvPr/>
        </p:nvSpPr>
        <p:spPr bwMode="auto">
          <a:xfrm>
            <a:off x="1816475" y="5229552"/>
            <a:ext cx="5827236" cy="984885"/>
          </a:xfrm>
          <a:prstGeom prst="rect">
            <a:avLst/>
          </a:prstGeom>
          <a:noFill/>
          <a:ln w="9525">
            <a:noFill/>
            <a:miter lim="800000"/>
          </a:ln>
        </p:spPr>
        <p:txBody>
          <a:bodyPr vert="horz" wrap="non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4000" b="1" dirty="0" smtClean="0">
                <a:solidFill>
                  <a:srgbClr val="FF0000"/>
                </a:solidFill>
                <a:latin typeface="微软雅黑" panose="020B0503020204020204" charset="-122"/>
                <a:ea typeface="微软雅黑" panose="020B0503020204020204" charset="-122"/>
                <a:cs typeface="宋体" panose="02010600030101010101" pitchFamily="2" charset="-122"/>
              </a:rPr>
              <a:t>四、</a:t>
            </a:r>
            <a:r>
              <a:rPr lang="zh-CN" altLang="en-US" sz="4000" b="1" dirty="0">
                <a:solidFill>
                  <a:srgbClr val="FF0000"/>
                </a:solidFill>
                <a:latin typeface="微软雅黑" panose="020B0503020204020204" charset="-122"/>
                <a:ea typeface="微软雅黑" panose="020B0503020204020204" charset="-122"/>
              </a:rPr>
              <a:t>议议我们的一轮复习</a:t>
            </a:r>
            <a:endParaRPr lang="zh-CN" altLang="en-US" sz="4000" b="1" dirty="0">
              <a:solidFill>
                <a:srgbClr val="FF0000"/>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内容占位符 8"/>
          <p:cNvSpPr>
            <a:spLocks noGrp="1"/>
          </p:cNvSpPr>
          <p:nvPr>
            <p:ph idx="1"/>
          </p:nvPr>
        </p:nvSpPr>
        <p:spPr>
          <a:xfrm>
            <a:off x="1981200" y="287338"/>
            <a:ext cx="8229600" cy="5911850"/>
          </a:xfrm>
        </p:spPr>
        <p:txBody>
          <a:bodyPr anchor="t">
            <a:normAutofit lnSpcReduction="10000"/>
          </a:bodyPr>
          <a:p>
            <a:pPr marL="0" indent="0">
              <a:lnSpc>
                <a:spcPct val="110000"/>
              </a:lnSpc>
              <a:buNone/>
            </a:pPr>
            <a:r>
              <a:rPr lang="zh-CN" altLang="en-US" sz="2400" b="1"/>
              <a:t>45.[历史——选修1：历史上重大改革回眸]（15分）</a:t>
            </a:r>
            <a:endParaRPr lang="zh-CN" altLang="en-US" sz="2400" b="1"/>
          </a:p>
          <a:p>
            <a:pPr marL="0" indent="0">
              <a:lnSpc>
                <a:spcPct val="110000"/>
              </a:lnSpc>
              <a:buNone/>
            </a:pPr>
            <a:r>
              <a:rPr lang="zh-CN" altLang="en-US" sz="2400" b="1">
                <a:latin typeface="黑体" panose="02010609060101010101" charset="-122"/>
                <a:ea typeface="黑体" panose="02010609060101010101" charset="-122"/>
              </a:rPr>
              <a:t>材料一</a:t>
            </a:r>
            <a:r>
              <a:rPr lang="zh-CN" altLang="en-US" sz="2400" b="1"/>
              <a:t> </a:t>
            </a:r>
            <a:r>
              <a:rPr lang="zh-CN" altLang="en-US" sz="2400" b="1">
                <a:latin typeface="楷体" panose="02010609060101010101" charset="-122"/>
                <a:ea typeface="楷体" panose="02010609060101010101" charset="-122"/>
              </a:rPr>
              <a:t>清末，有很多部门负责管理北京的街道与沟渠、河道，“严且备矣”，但“究其实，无一人过问”，以致北京城“粪土载道，秽污山积”，“洋人目之为猪圈，外省比之为厕屋”。清政府每年出资修缮，并向商民收取巨款，但款项皆被官员私吞，并没有真正用于街道等的修缮，戊戌变法时期，清政府令“各衙门即行查勘、估修，以壮观瞻，并大清门、正阳门外，菜蔬鸡鱼摊肆，一概逐令于城根摆设”。对此改革，“官吏民，皆称不便”，更有官吏怂恿百姓联名反对。       ——据苏继祖《清廷戊戌朝变记》</a:t>
            </a:r>
            <a:endParaRPr lang="zh-CN" altLang="en-US" sz="2400" b="1">
              <a:latin typeface="楷体" panose="02010609060101010101" charset="-122"/>
              <a:ea typeface="楷体" panose="02010609060101010101" charset="-122"/>
            </a:endParaRPr>
          </a:p>
          <a:p>
            <a:pPr marL="0" indent="0">
              <a:lnSpc>
                <a:spcPct val="110000"/>
              </a:lnSpc>
              <a:buNone/>
            </a:pPr>
            <a:r>
              <a:rPr lang="zh-CN" altLang="en-US" sz="2400" b="1">
                <a:latin typeface="黑体" panose="02010609060101010101" charset="-122"/>
                <a:ea typeface="黑体" panose="02010609060101010101" charset="-122"/>
              </a:rPr>
              <a:t>材料二</a:t>
            </a:r>
            <a:r>
              <a:rPr lang="zh-CN" altLang="en-US" sz="2400" b="1"/>
              <a:t> </a:t>
            </a:r>
            <a:r>
              <a:rPr lang="zh-CN" altLang="en-US" sz="2400" b="1">
                <a:latin typeface="楷体" panose="02010609060101010101" charset="-122"/>
                <a:ea typeface="楷体" panose="02010609060101010101" charset="-122"/>
              </a:rPr>
              <a:t>凡改革之事，必除旧与布新，两者之用力相等，然后可有效也，苟不务除旧而言布新，其势必将旧政之积弊，悉移而纳于新政之中，而新政反增其害矣。</a:t>
            </a:r>
            <a:endParaRPr lang="zh-CN" altLang="en-US" sz="2400" b="1">
              <a:latin typeface="楷体" panose="02010609060101010101" charset="-122"/>
              <a:ea typeface="楷体" panose="02010609060101010101" charset="-122"/>
            </a:endParaRPr>
          </a:p>
          <a:p>
            <a:pPr marL="0" indent="0">
              <a:lnSpc>
                <a:spcPct val="110000"/>
              </a:lnSpc>
              <a:buNone/>
            </a:pPr>
            <a:r>
              <a:rPr lang="zh-CN" altLang="en-US" sz="2400" b="1">
                <a:latin typeface="楷体" panose="02010609060101010101" charset="-122"/>
                <a:ea typeface="楷体" panose="02010609060101010101" charset="-122"/>
              </a:rPr>
              <a:t>                   ——摘自梁启超《戊戌政变记》</a:t>
            </a:r>
            <a:endParaRPr lang="zh-CN" altLang="en-US" sz="2400" b="1">
              <a:latin typeface="楷体" panose="02010609060101010101" charset="-122"/>
              <a:ea typeface="楷体" panose="02010609060101010101" charset="-122"/>
            </a:endParaRPr>
          </a:p>
        </p:txBody>
      </p:sp>
      <p:cxnSp>
        <p:nvCxnSpPr>
          <p:cNvPr id="2" name="直接连接符 1"/>
          <p:cNvCxnSpPr/>
          <p:nvPr/>
        </p:nvCxnSpPr>
        <p:spPr>
          <a:xfrm>
            <a:off x="3308350" y="2392363"/>
            <a:ext cx="2808288"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2135188" y="2781300"/>
            <a:ext cx="1800225"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4132263" y="1184275"/>
            <a:ext cx="2611438" cy="1270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2343150" y="1973263"/>
            <a:ext cx="5934075" cy="3175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par>
                                <p:cTn id="18" presetID="9"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dissolv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内容占位符 5"/>
          <p:cNvSpPr>
            <a:spLocks noGrp="1"/>
          </p:cNvSpPr>
          <p:nvPr>
            <p:ph idx="1"/>
          </p:nvPr>
        </p:nvSpPr>
        <p:spPr>
          <a:xfrm>
            <a:off x="1981200" y="276225"/>
            <a:ext cx="8229600" cy="1125538"/>
          </a:xfrm>
        </p:spPr>
        <p:txBody>
          <a:bodyPr anchor="t"/>
          <a:p>
            <a:pPr marL="0" indent="0">
              <a:lnSpc>
                <a:spcPct val="110000"/>
              </a:lnSpc>
              <a:buNone/>
            </a:pPr>
            <a:r>
              <a:rPr lang="zh-CN" altLang="en-US" sz="2800" b="1">
                <a:solidFill>
                  <a:srgbClr val="0000FF"/>
                </a:solidFill>
                <a:latin typeface="黑体" panose="02010609060101010101" charset="-122"/>
                <a:ea typeface="黑体" panose="02010609060101010101" charset="-122"/>
              </a:rPr>
              <a:t>（1）根据材料一并结合所学知识，概括清末北京街道管理改革的原因。（8分）</a:t>
            </a:r>
            <a:endParaRPr lang="zh-CN" altLang="en-US" sz="2800" b="1">
              <a:solidFill>
                <a:srgbClr val="0000FF"/>
              </a:solidFill>
              <a:latin typeface="黑体" panose="02010609060101010101" charset="-122"/>
              <a:ea typeface="黑体" panose="02010609060101010101" charset="-122"/>
            </a:endParaRPr>
          </a:p>
        </p:txBody>
      </p:sp>
      <p:sp>
        <p:nvSpPr>
          <p:cNvPr id="2" name="文本框 1"/>
          <p:cNvSpPr txBox="1"/>
          <p:nvPr/>
        </p:nvSpPr>
        <p:spPr>
          <a:xfrm>
            <a:off x="2166938" y="1784350"/>
            <a:ext cx="7878762" cy="2011045"/>
          </a:xfrm>
          <a:prstGeom prst="rect">
            <a:avLst/>
          </a:prstGeom>
          <a:noFill/>
          <a:ln w="9525">
            <a:noFill/>
          </a:ln>
        </p:spPr>
        <p:txBody>
          <a:bodyPr wrap="square" anchor="t">
            <a:spAutoFit/>
          </a:bodyPr>
          <a:p>
            <a:pPr>
              <a:lnSpc>
                <a:spcPct val="130000"/>
              </a:lnSpc>
            </a:pPr>
            <a:r>
              <a:rPr lang="zh-CN" altLang="en-US" sz="3200" b="1">
                <a:solidFill>
                  <a:srgbClr val="FF0000"/>
                </a:solidFill>
                <a:latin typeface="仿宋" panose="02010609060101010101" charset="-122"/>
                <a:ea typeface="仿宋" panose="02010609060101010101" charset="-122"/>
              </a:rPr>
              <a:t>原因：①西方的影响；②政出多门，相互推诿；③城市宜居性差，影响城市形象；④日常维护不力，经费被官吏贪污。</a:t>
            </a:r>
            <a:endParaRPr lang="zh-CN" altLang="en-US" sz="3200" b="1">
              <a:solidFill>
                <a:srgbClr val="FF0000"/>
              </a:solidFill>
              <a:latin typeface="仿宋" panose="02010609060101010101" charset="-122"/>
              <a:ea typeface="仿宋"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内容占位符 8"/>
          <p:cNvSpPr>
            <a:spLocks noGrp="1"/>
          </p:cNvSpPr>
          <p:nvPr>
            <p:ph idx="1"/>
          </p:nvPr>
        </p:nvSpPr>
        <p:spPr>
          <a:xfrm>
            <a:off x="1981200" y="287338"/>
            <a:ext cx="8461375" cy="5911850"/>
          </a:xfrm>
        </p:spPr>
        <p:txBody>
          <a:bodyPr anchor="t">
            <a:normAutofit lnSpcReduction="20000"/>
          </a:bodyPr>
          <a:p>
            <a:pPr marL="0" indent="0">
              <a:lnSpc>
                <a:spcPct val="110000"/>
              </a:lnSpc>
              <a:buNone/>
            </a:pPr>
            <a:r>
              <a:rPr lang="zh-CN" altLang="en-US" sz="2400" b="1"/>
              <a:t>45.[历史——选修1：历史上重大改革回眸]（15分）</a:t>
            </a:r>
            <a:endParaRPr lang="zh-CN" altLang="en-US" sz="2400" b="1"/>
          </a:p>
          <a:p>
            <a:pPr marL="0" indent="0">
              <a:lnSpc>
                <a:spcPct val="110000"/>
              </a:lnSpc>
              <a:buNone/>
            </a:pPr>
            <a:r>
              <a:rPr lang="zh-CN" altLang="en-US" sz="2400" b="1">
                <a:latin typeface="黑体" panose="02010609060101010101" charset="-122"/>
                <a:ea typeface="黑体" panose="02010609060101010101" charset="-122"/>
              </a:rPr>
              <a:t>材料二</a:t>
            </a:r>
            <a:r>
              <a:rPr lang="zh-CN" altLang="en-US" sz="2400" b="1"/>
              <a:t> </a:t>
            </a:r>
            <a:r>
              <a:rPr lang="zh-CN" altLang="en-US" sz="2400" b="1">
                <a:latin typeface="楷体" panose="02010609060101010101" charset="-122"/>
                <a:ea typeface="楷体" panose="02010609060101010101" charset="-122"/>
              </a:rPr>
              <a:t>清末，有很多部门负责管理北京的街道与沟渠、河道，“严且备矣”，但“究其实，无一人过问”，以致北京城“粪土载道，秽污山积”，“洋人目之为猪圈，外省比之为厕屋”。清政府每年出资修缮，并向商民收取巨款，但款项皆被官员私吞，并没有真正用于街道等的修缮，戊戌变法时期，清政府令“各衙门即行查勘、估修，以壮观瞻，并大清门、正阳门外，菜蔬鸡鱼摊肆，一概逐令于城根摆设”。对此改革，“官吏民，皆称不便”，更有官吏怂恿百姓联名反对。       </a:t>
            </a:r>
            <a:endParaRPr lang="zh-CN" altLang="en-US" sz="2400" b="1">
              <a:latin typeface="楷体" panose="02010609060101010101" charset="-122"/>
              <a:ea typeface="楷体" panose="02010609060101010101" charset="-122"/>
            </a:endParaRPr>
          </a:p>
          <a:p>
            <a:pPr marL="0" indent="0">
              <a:lnSpc>
                <a:spcPct val="110000"/>
              </a:lnSpc>
              <a:buNone/>
            </a:pPr>
            <a:r>
              <a:rPr lang="zh-CN" altLang="en-US" sz="2400" b="1">
                <a:latin typeface="楷体" panose="02010609060101010101" charset="-122"/>
                <a:ea typeface="楷体" panose="02010609060101010101" charset="-122"/>
              </a:rPr>
              <a:t>                  ——据苏继祖《清廷戊戌朝变记》</a:t>
            </a:r>
            <a:endParaRPr lang="zh-CN" altLang="en-US" sz="2400" b="1">
              <a:latin typeface="楷体" panose="02010609060101010101" charset="-122"/>
              <a:ea typeface="楷体" panose="02010609060101010101" charset="-122"/>
            </a:endParaRPr>
          </a:p>
          <a:p>
            <a:pPr marL="0" indent="0">
              <a:lnSpc>
                <a:spcPct val="110000"/>
              </a:lnSpc>
              <a:buNone/>
            </a:pPr>
            <a:r>
              <a:rPr lang="zh-CN" altLang="en-US" sz="2400" b="1">
                <a:latin typeface="黑体" panose="02010609060101010101" charset="-122"/>
                <a:ea typeface="黑体" panose="02010609060101010101" charset="-122"/>
              </a:rPr>
              <a:t>材料二</a:t>
            </a:r>
            <a:r>
              <a:rPr lang="zh-CN" altLang="en-US" sz="2400" b="1"/>
              <a:t> </a:t>
            </a:r>
            <a:r>
              <a:rPr lang="zh-CN" altLang="en-US" sz="2400" b="1">
                <a:latin typeface="楷体" panose="02010609060101010101" charset="-122"/>
                <a:ea typeface="楷体" panose="02010609060101010101" charset="-122"/>
              </a:rPr>
              <a:t>凡改革之事，必除旧与布新，两者之用力相等，然后可有效也，苟不务除旧而言布新，其势必将旧政之积弊，悉移而纳于新政之中，而新政反增其害矣。</a:t>
            </a:r>
            <a:endParaRPr lang="zh-CN" altLang="en-US" sz="2400" b="1">
              <a:latin typeface="楷体" panose="02010609060101010101" charset="-122"/>
              <a:ea typeface="楷体" panose="02010609060101010101" charset="-122"/>
            </a:endParaRPr>
          </a:p>
          <a:p>
            <a:pPr marL="0" indent="0">
              <a:lnSpc>
                <a:spcPct val="110000"/>
              </a:lnSpc>
              <a:buNone/>
            </a:pPr>
            <a:r>
              <a:rPr lang="zh-CN" altLang="en-US" sz="2400" b="1">
                <a:latin typeface="楷体" panose="02010609060101010101" charset="-122"/>
                <a:ea typeface="楷体" panose="02010609060101010101" charset="-122"/>
              </a:rPr>
              <a:t>                   ——摘自梁启超《戊戌政变记》</a:t>
            </a:r>
            <a:endParaRPr lang="zh-CN" altLang="en-US" sz="2400" b="1">
              <a:latin typeface="楷体" panose="02010609060101010101" charset="-122"/>
              <a:ea typeface="楷体" panose="02010609060101010101" charset="-122"/>
            </a:endParaRPr>
          </a:p>
        </p:txBody>
      </p:sp>
      <p:grpSp>
        <p:nvGrpSpPr>
          <p:cNvPr id="7" name="组合 6"/>
          <p:cNvGrpSpPr/>
          <p:nvPr/>
        </p:nvGrpSpPr>
        <p:grpSpPr>
          <a:xfrm>
            <a:off x="2073593" y="3117215"/>
            <a:ext cx="8350250" cy="360363"/>
            <a:chOff x="968" y="5740"/>
            <a:chExt cx="13149" cy="567"/>
          </a:xfrm>
        </p:grpSpPr>
        <p:cxnSp>
          <p:nvCxnSpPr>
            <p:cNvPr id="2" name="直接连接符 1"/>
            <p:cNvCxnSpPr/>
            <p:nvPr/>
          </p:nvCxnSpPr>
          <p:spPr>
            <a:xfrm>
              <a:off x="9695" y="5740"/>
              <a:ext cx="4422"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968" y="6279"/>
              <a:ext cx="8500" cy="28"/>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grpSp>
      <p:sp>
        <p:nvSpPr>
          <p:cNvPr id="4" name="矩形 3"/>
          <p:cNvSpPr/>
          <p:nvPr/>
        </p:nvSpPr>
        <p:spPr>
          <a:xfrm>
            <a:off x="1981200" y="2685415"/>
            <a:ext cx="4968875" cy="431800"/>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5" name="文本框 4"/>
          <p:cNvSpPr txBox="1"/>
          <p:nvPr/>
        </p:nvSpPr>
        <p:spPr>
          <a:xfrm>
            <a:off x="7680325" y="3027680"/>
            <a:ext cx="2155825" cy="460375"/>
          </a:xfrm>
          <a:prstGeom prst="rect">
            <a:avLst/>
          </a:prstGeom>
          <a:noFill/>
          <a:ln w="9525">
            <a:noFill/>
          </a:ln>
        </p:spPr>
        <p:txBody>
          <a:bodyPr wrap="square" anchor="t">
            <a:spAutoFit/>
          </a:bodyPr>
          <a:p>
            <a:r>
              <a:rPr lang="zh-CN" altLang="en-US" sz="2400" b="1">
                <a:solidFill>
                  <a:srgbClr val="FF0000"/>
                </a:solidFill>
                <a:latin typeface="华文中宋" panose="02010600040101010101" pitchFamily="2" charset="-122"/>
                <a:ea typeface="华文中宋" panose="02010600040101010101" pitchFamily="2" charset="-122"/>
              </a:rPr>
              <a:t>打破百姓习惯</a:t>
            </a:r>
            <a:endParaRPr lang="zh-CN" altLang="en-US" sz="2400" b="1">
              <a:solidFill>
                <a:srgbClr val="FF0000"/>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2073910" y="3487738"/>
            <a:ext cx="2732088" cy="460375"/>
          </a:xfrm>
          <a:prstGeom prst="rect">
            <a:avLst/>
          </a:prstGeom>
          <a:noFill/>
          <a:ln w="9525">
            <a:noFill/>
          </a:ln>
        </p:spPr>
        <p:txBody>
          <a:bodyPr wrap="square" anchor="t">
            <a:spAutoFit/>
          </a:bodyPr>
          <a:p>
            <a:r>
              <a:rPr lang="zh-CN" altLang="en-US" sz="2400" b="1">
                <a:solidFill>
                  <a:srgbClr val="FF0000"/>
                </a:solidFill>
                <a:latin typeface="华文中宋" panose="02010600040101010101" pitchFamily="2" charset="-122"/>
                <a:ea typeface="华文中宋" panose="02010600040101010101" pitchFamily="2" charset="-122"/>
              </a:rPr>
              <a:t>侵犯既得利益群体</a:t>
            </a:r>
            <a:endParaRPr lang="zh-CN" altLang="en-US" sz="2400" b="1">
              <a:solidFill>
                <a:srgbClr val="FF0000"/>
              </a:solidFill>
              <a:latin typeface="华文中宋" panose="02010600040101010101" pitchFamily="2" charset="-122"/>
              <a:ea typeface="华文中宋" panose="02010600040101010101" pitchFamily="2" charset="-122"/>
            </a:endParaRPr>
          </a:p>
        </p:txBody>
      </p:sp>
      <p:cxnSp>
        <p:nvCxnSpPr>
          <p:cNvPr id="8" name="直接连接符 7"/>
          <p:cNvCxnSpPr/>
          <p:nvPr/>
        </p:nvCxnSpPr>
        <p:spPr>
          <a:xfrm>
            <a:off x="5073015" y="4324668"/>
            <a:ext cx="4187825" cy="4763"/>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7231063" y="4705668"/>
            <a:ext cx="3211512" cy="460375"/>
          </a:xfrm>
          <a:prstGeom prst="rect">
            <a:avLst/>
          </a:prstGeom>
          <a:noFill/>
          <a:ln w="9525">
            <a:noFill/>
          </a:ln>
        </p:spPr>
        <p:txBody>
          <a:bodyPr wrap="square" anchor="t">
            <a:spAutoFit/>
          </a:bodyPr>
          <a:p>
            <a:r>
              <a:rPr lang="zh-CN" altLang="en-US" sz="2400" b="1">
                <a:solidFill>
                  <a:srgbClr val="FF0000"/>
                </a:solidFill>
                <a:latin typeface="华文中宋" panose="02010600040101010101" pitchFamily="2" charset="-122"/>
                <a:ea typeface="华文中宋" panose="02010600040101010101" pitchFamily="2" charset="-122"/>
              </a:rPr>
              <a:t>除旧与布新同时并举</a:t>
            </a:r>
            <a:endParaRPr lang="zh-CN" altLang="en-US" sz="2400" b="1">
              <a:solidFill>
                <a:srgbClr val="FF0000"/>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dissolv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dissolv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dissolve">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bldLvl="0" animBg="1"/>
      <p:bldP spid="6"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内容占位符 1"/>
          <p:cNvSpPr>
            <a:spLocks noGrp="1"/>
          </p:cNvSpPr>
          <p:nvPr>
            <p:ph idx="1"/>
          </p:nvPr>
        </p:nvSpPr>
        <p:spPr>
          <a:xfrm>
            <a:off x="1909763" y="276225"/>
            <a:ext cx="8229600" cy="1125538"/>
          </a:xfrm>
        </p:spPr>
        <p:txBody>
          <a:bodyPr anchor="t"/>
          <a:p>
            <a:pPr marL="0" indent="0">
              <a:lnSpc>
                <a:spcPct val="110000"/>
              </a:lnSpc>
              <a:buNone/>
            </a:pPr>
            <a:r>
              <a:rPr lang="zh-CN" altLang="en-US" sz="2800" b="1">
                <a:solidFill>
                  <a:srgbClr val="0000FF"/>
                </a:solidFill>
                <a:latin typeface="黑体" panose="02010609060101010101" charset="-122"/>
                <a:ea typeface="黑体" panose="02010609060101010101" charset="-122"/>
              </a:rPr>
              <a:t>（2）根据材料并结合所学知识，简析清末北京街道管理改革的困难及启示。（7分）</a:t>
            </a:r>
            <a:endParaRPr lang="zh-CN" altLang="en-US" sz="2800" b="1">
              <a:solidFill>
                <a:srgbClr val="0000FF"/>
              </a:solidFill>
              <a:latin typeface="黑体" panose="02010609060101010101" charset="-122"/>
              <a:ea typeface="黑体" panose="02010609060101010101" charset="-122"/>
            </a:endParaRPr>
          </a:p>
        </p:txBody>
      </p:sp>
      <p:sp>
        <p:nvSpPr>
          <p:cNvPr id="2" name="文本框 1"/>
          <p:cNvSpPr txBox="1"/>
          <p:nvPr/>
        </p:nvSpPr>
        <p:spPr>
          <a:xfrm>
            <a:off x="2235200" y="1479550"/>
            <a:ext cx="7578725" cy="1124585"/>
          </a:xfrm>
          <a:prstGeom prst="rect">
            <a:avLst/>
          </a:prstGeom>
          <a:noFill/>
          <a:ln w="9525">
            <a:noFill/>
          </a:ln>
        </p:spPr>
        <p:txBody>
          <a:bodyPr wrap="square" anchor="t">
            <a:spAutoFit/>
          </a:bodyPr>
          <a:p>
            <a:pPr>
              <a:lnSpc>
                <a:spcPct val="120000"/>
              </a:lnSpc>
            </a:pPr>
            <a:r>
              <a:rPr lang="zh-CN" altLang="en-US" sz="2800" b="1">
                <a:solidFill>
                  <a:srgbClr val="FF0000"/>
                </a:solidFill>
                <a:latin typeface="仿宋" panose="02010609060101010101" charset="-122"/>
                <a:ea typeface="仿宋" panose="02010609060101010101" charset="-122"/>
              </a:rPr>
              <a:t>困难：改革触动了一些管理的既得利益；打破了百姓习惯。</a:t>
            </a:r>
            <a:endParaRPr lang="zh-CN" altLang="en-US" sz="2800" b="1">
              <a:solidFill>
                <a:srgbClr val="FF0000"/>
              </a:solidFill>
              <a:latin typeface="仿宋" panose="02010609060101010101" charset="-122"/>
              <a:ea typeface="仿宋" panose="02010609060101010101" charset="-122"/>
            </a:endParaRPr>
          </a:p>
        </p:txBody>
      </p:sp>
      <p:sp>
        <p:nvSpPr>
          <p:cNvPr id="3" name="文本框 2"/>
          <p:cNvSpPr txBox="1"/>
          <p:nvPr/>
        </p:nvSpPr>
        <p:spPr>
          <a:xfrm>
            <a:off x="2235200" y="2670175"/>
            <a:ext cx="7578725" cy="2158365"/>
          </a:xfrm>
          <a:prstGeom prst="rect">
            <a:avLst/>
          </a:prstGeom>
          <a:noFill/>
          <a:ln w="9525">
            <a:noFill/>
          </a:ln>
        </p:spPr>
        <p:txBody>
          <a:bodyPr wrap="square" anchor="t">
            <a:spAutoFit/>
          </a:bodyPr>
          <a:p>
            <a:pPr>
              <a:lnSpc>
                <a:spcPct val="120000"/>
              </a:lnSpc>
            </a:pPr>
            <a:r>
              <a:rPr lang="zh-CN" altLang="en-US" sz="2800" b="1">
                <a:solidFill>
                  <a:srgbClr val="FF0000"/>
                </a:solidFill>
                <a:latin typeface="仿宋" panose="02010609060101010101" charset="-122"/>
                <a:ea typeface="仿宋" panose="02010609060101010101" charset="-122"/>
              </a:rPr>
              <a:t>启示：改革既要除旧又要布新，不可偏废；除旧弊难免触及多方利益；改革需要勇气和毅力；改革需要强有力的领导；改革应该以人民的福祉为宗旨（出发点）。</a:t>
            </a:r>
            <a:endParaRPr lang="zh-CN" altLang="en-US" sz="2800" b="1">
              <a:solidFill>
                <a:srgbClr val="FF0000"/>
              </a:solidFill>
              <a:latin typeface="仿宋" panose="02010609060101010101" charset="-122"/>
              <a:ea typeface="仿宋"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404495" y="374967"/>
            <a:ext cx="5080000" cy="829945"/>
          </a:xfrm>
          <a:prstGeom prst="rect">
            <a:avLst/>
          </a:prstGeom>
          <a:noFill/>
          <a:ln w="9525">
            <a:noFill/>
          </a:ln>
        </p:spPr>
        <p:txBody>
          <a:bodyPr>
            <a:spAutoFit/>
          </a:bodyPr>
          <a:p>
            <a:pPr indent="0"/>
            <a:r>
              <a:rPr lang="zh-CN" altLang="en-US" sz="4800" b="1">
                <a:solidFill>
                  <a:srgbClr val="FF0000"/>
                </a:solidFill>
                <a:latin typeface="黑体" panose="02010609060101010101" charset="-122"/>
                <a:ea typeface="黑体" panose="02010609060101010101" charset="-122"/>
                <a:cs typeface="黑体" panose="02010609060101010101" charset="-122"/>
              </a:rPr>
              <a:t>试题特点：</a:t>
            </a:r>
            <a:endParaRPr lang="zh-CN" altLang="en-US" sz="4800" b="1">
              <a:solidFill>
                <a:srgbClr val="FF0000"/>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1071245" y="1624965"/>
            <a:ext cx="5080000" cy="768350"/>
          </a:xfrm>
          <a:prstGeom prst="rect">
            <a:avLst/>
          </a:prstGeom>
          <a:noFill/>
          <a:ln w="9525">
            <a:noFill/>
          </a:ln>
        </p:spPr>
        <p:txBody>
          <a:bodyPr>
            <a:spAutoFit/>
          </a:bodyPr>
          <a:p>
            <a:pPr indent="0"/>
            <a:r>
              <a:rPr lang="en-US" altLang="zh-CN" sz="4400" b="1">
                <a:solidFill>
                  <a:srgbClr val="000000"/>
                </a:solidFill>
                <a:latin typeface="黑体" panose="02010609060101010101" charset="-122"/>
                <a:ea typeface="黑体" panose="02010609060101010101" charset="-122"/>
                <a:cs typeface="黑体" panose="02010609060101010101" charset="-122"/>
              </a:rPr>
              <a:t>1</a:t>
            </a:r>
            <a:r>
              <a:rPr lang="zh-CN" altLang="en-US" sz="4400" b="1">
                <a:solidFill>
                  <a:srgbClr val="000000"/>
                </a:solidFill>
                <a:latin typeface="黑体" panose="02010609060101010101" charset="-122"/>
                <a:ea typeface="黑体" panose="02010609060101010101" charset="-122"/>
                <a:cs typeface="黑体" panose="02010609060101010101" charset="-122"/>
              </a:rPr>
              <a:t>、素养立意。</a:t>
            </a:r>
            <a:endParaRPr lang="zh-CN" altLang="en-US" sz="4400"/>
          </a:p>
        </p:txBody>
      </p:sp>
      <p:sp>
        <p:nvSpPr>
          <p:cNvPr id="3" name="文本框 2"/>
          <p:cNvSpPr txBox="1"/>
          <p:nvPr/>
        </p:nvSpPr>
        <p:spPr>
          <a:xfrm>
            <a:off x="1071245" y="2587625"/>
            <a:ext cx="5080000" cy="768350"/>
          </a:xfrm>
          <a:prstGeom prst="rect">
            <a:avLst/>
          </a:prstGeom>
          <a:noFill/>
          <a:ln w="9525">
            <a:noFill/>
          </a:ln>
        </p:spPr>
        <p:txBody>
          <a:bodyPr>
            <a:spAutoFit/>
          </a:bodyPr>
          <a:p>
            <a:pPr indent="0"/>
            <a:r>
              <a:rPr lang="en-US" altLang="zh-CN" sz="4400" b="1">
                <a:solidFill>
                  <a:srgbClr val="000000"/>
                </a:solidFill>
                <a:latin typeface="黑体" panose="02010609060101010101" charset="-122"/>
                <a:ea typeface="黑体" panose="02010609060101010101" charset="-122"/>
                <a:cs typeface="黑体" panose="02010609060101010101" charset="-122"/>
              </a:rPr>
              <a:t>2</a:t>
            </a:r>
            <a:r>
              <a:rPr lang="zh-CN" altLang="en-US" sz="4400" b="1">
                <a:solidFill>
                  <a:srgbClr val="000000"/>
                </a:solidFill>
                <a:latin typeface="黑体" panose="02010609060101010101" charset="-122"/>
                <a:ea typeface="黑体" panose="02010609060101010101" charset="-122"/>
                <a:cs typeface="黑体" panose="02010609060101010101" charset="-122"/>
              </a:rPr>
              <a:t>、学科味浓。</a:t>
            </a:r>
            <a:endParaRPr lang="zh-CN" altLang="en-US" sz="4400"/>
          </a:p>
        </p:txBody>
      </p:sp>
      <p:sp>
        <p:nvSpPr>
          <p:cNvPr id="4" name="文本框 3"/>
          <p:cNvSpPr txBox="1"/>
          <p:nvPr/>
        </p:nvSpPr>
        <p:spPr>
          <a:xfrm>
            <a:off x="1071245" y="3685540"/>
            <a:ext cx="5080000" cy="768350"/>
          </a:xfrm>
          <a:prstGeom prst="rect">
            <a:avLst/>
          </a:prstGeom>
          <a:noFill/>
          <a:ln w="9525">
            <a:noFill/>
          </a:ln>
        </p:spPr>
        <p:txBody>
          <a:bodyPr>
            <a:spAutoFit/>
          </a:bodyPr>
          <a:p>
            <a:pPr indent="0"/>
            <a:r>
              <a:rPr lang="en-US" altLang="zh-CN" sz="4400" b="1">
                <a:solidFill>
                  <a:srgbClr val="000000"/>
                </a:solidFill>
                <a:latin typeface="黑体" panose="02010609060101010101" charset="-122"/>
                <a:ea typeface="黑体" panose="02010609060101010101" charset="-122"/>
                <a:cs typeface="黑体" panose="02010609060101010101" charset="-122"/>
              </a:rPr>
              <a:t>3</a:t>
            </a:r>
            <a:r>
              <a:rPr lang="zh-CN" altLang="en-US" sz="4400" b="1">
                <a:solidFill>
                  <a:srgbClr val="000000"/>
                </a:solidFill>
                <a:latin typeface="黑体" panose="02010609060101010101" charset="-122"/>
                <a:ea typeface="黑体" panose="02010609060101010101" charset="-122"/>
                <a:cs typeface="黑体" panose="02010609060101010101" charset="-122"/>
              </a:rPr>
              <a:t>、稳字当头。</a:t>
            </a:r>
            <a:endParaRPr lang="zh-CN" altLang="en-US" sz="4400"/>
          </a:p>
        </p:txBody>
      </p:sp>
      <p:sp>
        <p:nvSpPr>
          <p:cNvPr id="5" name="文本框 4"/>
          <p:cNvSpPr txBox="1"/>
          <p:nvPr/>
        </p:nvSpPr>
        <p:spPr>
          <a:xfrm>
            <a:off x="1071245" y="4783455"/>
            <a:ext cx="5080000" cy="768350"/>
          </a:xfrm>
          <a:prstGeom prst="rect">
            <a:avLst/>
          </a:prstGeom>
          <a:noFill/>
          <a:ln w="9525">
            <a:noFill/>
          </a:ln>
        </p:spPr>
        <p:txBody>
          <a:bodyPr>
            <a:spAutoFit/>
          </a:bodyPr>
          <a:p>
            <a:pPr indent="0"/>
            <a:r>
              <a:rPr lang="en-US" altLang="zh-CN" sz="4400" b="1">
                <a:solidFill>
                  <a:srgbClr val="000000"/>
                </a:solidFill>
                <a:latin typeface="黑体" panose="02010609060101010101" charset="-122"/>
                <a:ea typeface="黑体" panose="02010609060101010101" charset="-122"/>
                <a:cs typeface="黑体" panose="02010609060101010101" charset="-122"/>
              </a:rPr>
              <a:t>4</a:t>
            </a:r>
            <a:r>
              <a:rPr lang="zh-CN" altLang="en-US" sz="4400" b="1">
                <a:solidFill>
                  <a:srgbClr val="000000"/>
                </a:solidFill>
                <a:latin typeface="黑体" panose="02010609060101010101" charset="-122"/>
                <a:ea typeface="黑体" panose="02010609060101010101" charset="-122"/>
                <a:cs typeface="黑体" panose="02010609060101010101" charset="-122"/>
              </a:rPr>
              <a:t>、难度适中。</a:t>
            </a:r>
            <a:endParaRPr lang="zh-CN" altLang="en-US" sz="4400"/>
          </a:p>
        </p:txBody>
      </p:sp>
      <p:sp>
        <p:nvSpPr>
          <p:cNvPr id="6" name="文本框 5"/>
          <p:cNvSpPr txBox="1"/>
          <p:nvPr/>
        </p:nvSpPr>
        <p:spPr>
          <a:xfrm>
            <a:off x="1071245" y="5818505"/>
            <a:ext cx="5080000" cy="768350"/>
          </a:xfrm>
          <a:prstGeom prst="rect">
            <a:avLst/>
          </a:prstGeom>
          <a:noFill/>
          <a:ln w="9525">
            <a:noFill/>
          </a:ln>
        </p:spPr>
        <p:txBody>
          <a:bodyPr>
            <a:spAutoFit/>
          </a:bodyPr>
          <a:p>
            <a:pPr indent="0"/>
            <a:r>
              <a:rPr lang="en-US" altLang="zh-CN" sz="4400" b="1">
                <a:solidFill>
                  <a:srgbClr val="000000"/>
                </a:solidFill>
                <a:latin typeface="黑体" panose="02010609060101010101" charset="-122"/>
                <a:ea typeface="黑体" panose="02010609060101010101" charset="-122"/>
                <a:cs typeface="黑体" panose="02010609060101010101" charset="-122"/>
              </a:rPr>
              <a:t>5</a:t>
            </a:r>
            <a:r>
              <a:rPr lang="zh-CN" altLang="en-US" sz="4400" b="1">
                <a:solidFill>
                  <a:srgbClr val="000000"/>
                </a:solidFill>
                <a:latin typeface="黑体" panose="02010609060101010101" charset="-122"/>
                <a:ea typeface="黑体" panose="02010609060101010101" charset="-122"/>
                <a:cs typeface="黑体" panose="02010609060101010101" charset="-122"/>
              </a:rPr>
              <a:t>、形式多样。</a:t>
            </a:r>
            <a:endParaRPr lang="zh-CN" altLang="en-US" sz="4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linds(horizontal)">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2" grpId="0"/>
      <p:bldP spid="3" grpId="0"/>
      <p:bldP spid="4" grpId="0"/>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234315" y="245110"/>
            <a:ext cx="11678285" cy="1568450"/>
          </a:xfrm>
          <a:prstGeom prst="rect">
            <a:avLst/>
          </a:prstGeom>
          <a:noFill/>
          <a:ln w="9525">
            <a:noFill/>
          </a:ln>
        </p:spPr>
        <p:txBody>
          <a:bodyPr wrap="square">
            <a:spAutoFit/>
          </a:bodyPr>
          <a:p>
            <a:pPr indent="262255" algn="ctr"/>
            <a:r>
              <a:rPr lang="zh-CN" altLang="en-US" sz="3600" b="1">
                <a:solidFill>
                  <a:srgbClr val="000000"/>
                </a:solidFill>
                <a:latin typeface="宋体" panose="02010600030101010101" pitchFamily="2" charset="-122"/>
                <a:ea typeface="宋体" panose="02010600030101010101" pitchFamily="2" charset="-122"/>
                <a:cs typeface="宋体" panose="02010600030101010101" pitchFamily="2" charset="-122"/>
              </a:rPr>
              <a:t>表一</a:t>
            </a:r>
            <a:r>
              <a:rPr lang="zh-CN" altLang="en-US" sz="3600" b="1">
                <a:solidFill>
                  <a:srgbClr val="000000"/>
                </a:solidFill>
                <a:latin typeface="Times New Roman" panose="02020603050405020304" charset="0"/>
                <a:cs typeface="Times New Roman" panose="02020603050405020304" charset="0"/>
              </a:rPr>
              <a:t> </a:t>
            </a:r>
            <a:r>
              <a:rPr lang="en-US" altLang="zh-CN" sz="3600" b="1">
                <a:solidFill>
                  <a:srgbClr val="000000"/>
                </a:solidFill>
                <a:latin typeface="宋体" panose="02010600030101010101" pitchFamily="2" charset="-122"/>
                <a:ea typeface="宋体" panose="02010600030101010101" pitchFamily="2" charset="-122"/>
                <a:cs typeface="宋体" panose="02010600030101010101" pitchFamily="2" charset="-122"/>
              </a:rPr>
              <a:t>2015</a:t>
            </a:r>
            <a:r>
              <a:rPr lang="zh-CN" altLang="en-US" sz="3600" b="1">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altLang="zh-CN" sz="3600" b="1">
                <a:solidFill>
                  <a:srgbClr val="000000"/>
                </a:solidFill>
                <a:latin typeface="Times New Roman" panose="02020603050405020304" charset="0"/>
                <a:cs typeface="Times New Roman" panose="02020603050405020304" charset="0"/>
              </a:rPr>
              <a:t>201</a:t>
            </a:r>
            <a:r>
              <a:rPr lang="en-US" altLang="zh-CN" sz="3600" b="1">
                <a:solidFill>
                  <a:srgbClr val="000000"/>
                </a:solidFill>
                <a:latin typeface="宋体" panose="02010600030101010101" pitchFamily="2" charset="-122"/>
                <a:ea typeface="宋体" panose="02010600030101010101" pitchFamily="2" charset="-122"/>
                <a:cs typeface="宋体" panose="02010600030101010101" pitchFamily="2" charset="-122"/>
              </a:rPr>
              <a:t>7</a:t>
            </a:r>
            <a:r>
              <a:rPr lang="zh-CN" altLang="en-US" sz="3600" b="1">
                <a:solidFill>
                  <a:srgbClr val="000000"/>
                </a:solidFill>
                <a:latin typeface="宋体" panose="02010600030101010101" pitchFamily="2" charset="-122"/>
                <a:ea typeface="宋体" panose="02010600030101010101" pitchFamily="2" charset="-122"/>
                <a:cs typeface="宋体" panose="02010600030101010101" pitchFamily="2" charset="-122"/>
              </a:rPr>
              <a:t>年高考新课标全国</a:t>
            </a:r>
            <a:r>
              <a:rPr lang="en-US" altLang="zh-CN" sz="3600" b="1">
                <a:solidFill>
                  <a:srgbClr val="000000"/>
                </a:solidFill>
                <a:latin typeface="Times New Roman" panose="02020603050405020304" charset="0"/>
                <a:cs typeface="Times New Roman" panose="02020603050405020304" charset="0"/>
              </a:rPr>
              <a:t>II</a:t>
            </a:r>
            <a:r>
              <a:rPr lang="zh-CN" altLang="en-US" sz="3600" b="1">
                <a:solidFill>
                  <a:srgbClr val="000000"/>
                </a:solidFill>
                <a:latin typeface="宋体" panose="02010600030101010101" pitchFamily="2" charset="-122"/>
                <a:ea typeface="宋体" panose="02010600030101010101" pitchFamily="2" charset="-122"/>
                <a:cs typeface="宋体" panose="02010600030101010101" pitchFamily="2" charset="-122"/>
              </a:rPr>
              <a:t>卷选择题分值统计：（</a:t>
            </a:r>
            <a:r>
              <a:rPr lang="en-US" altLang="zh-CN" sz="3600" b="1">
                <a:solidFill>
                  <a:srgbClr val="000000"/>
                </a:solidFill>
                <a:latin typeface="宋体" panose="02010600030101010101" pitchFamily="2" charset="-122"/>
                <a:ea typeface="宋体" panose="02010600030101010101" pitchFamily="2" charset="-122"/>
                <a:cs typeface="宋体" panose="02010600030101010101" pitchFamily="2" charset="-122"/>
              </a:rPr>
              <a:t>1</a:t>
            </a:r>
            <a:r>
              <a:rPr lang="zh-CN" altLang="en-US" sz="3600" b="1">
                <a:solidFill>
                  <a:srgbClr val="000000"/>
                </a:solidFill>
                <a:latin typeface="宋体" panose="02010600030101010101" pitchFamily="2" charset="-122"/>
                <a:ea typeface="宋体" panose="02010600030101010101" pitchFamily="2" charset="-122"/>
                <a:cs typeface="宋体" panose="02010600030101010101" pitchFamily="2" charset="-122"/>
              </a:rPr>
              <a:t>）、从专题史角度看：</a:t>
            </a:r>
            <a:r>
              <a:rPr lang="zh-CN" altLang="en-US" sz="2400" b="1">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zh-CN" altLang="en-US" sz="2400"/>
          </a:p>
        </p:txBody>
      </p:sp>
      <p:pic>
        <p:nvPicPr>
          <p:cNvPr id="-2147482607" name="图片 -2147482608" descr="IMG_256"/>
          <p:cNvPicPr>
            <a:picLocks noChangeAspect="1"/>
          </p:cNvPicPr>
          <p:nvPr/>
        </p:nvPicPr>
        <p:blipFill>
          <a:blip r:embed="rId1"/>
          <a:stretch>
            <a:fillRect/>
          </a:stretch>
        </p:blipFill>
        <p:spPr>
          <a:xfrm>
            <a:off x="934085" y="2237740"/>
            <a:ext cx="10323830" cy="3426460"/>
          </a:xfrm>
          <a:prstGeom prst="rect">
            <a:avLst/>
          </a:prstGeom>
          <a:noFill/>
          <a:ln w="9525">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3230880" y="381000"/>
            <a:ext cx="5004435" cy="645160"/>
          </a:xfrm>
          <a:prstGeom prst="rect">
            <a:avLst/>
          </a:prstGeom>
          <a:noFill/>
        </p:spPr>
        <p:txBody>
          <a:bodyPr wrap="none" rtlCol="0">
            <a:spAutoFit/>
          </a:bodyPr>
          <a:p>
            <a:pPr indent="0"/>
            <a:r>
              <a:rPr lang="zh-CN" altLang="en-US" sz="3600" b="1">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a:t>
            </a:r>
            <a:r>
              <a:rPr lang="en-US" altLang="zh-CN" sz="3600" b="1">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sz="3600" b="1">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）、从通史角度看：</a:t>
            </a:r>
            <a:endParaRPr lang="zh-CN" altLang="en-US" sz="3600"/>
          </a:p>
        </p:txBody>
      </p:sp>
      <p:pic>
        <p:nvPicPr>
          <p:cNvPr id="-2147482622" name="图片 -2147482623" descr="IMG_257"/>
          <p:cNvPicPr>
            <a:picLocks noChangeAspect="1"/>
          </p:cNvPicPr>
          <p:nvPr/>
        </p:nvPicPr>
        <p:blipFill>
          <a:blip r:embed="rId1"/>
          <a:stretch>
            <a:fillRect/>
          </a:stretch>
        </p:blipFill>
        <p:spPr>
          <a:xfrm>
            <a:off x="704215" y="1918970"/>
            <a:ext cx="10521950" cy="3538220"/>
          </a:xfrm>
          <a:prstGeom prst="rect">
            <a:avLst/>
          </a:prstGeom>
          <a:noFill/>
          <a:ln w="9525">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243840" y="259080"/>
            <a:ext cx="11715750" cy="1137285"/>
          </a:xfrm>
          <a:prstGeom prst="rect">
            <a:avLst/>
          </a:prstGeom>
          <a:noFill/>
        </p:spPr>
        <p:txBody>
          <a:bodyPr wrap="square" rtlCol="0">
            <a:spAutoFit/>
          </a:bodyPr>
          <a:p>
            <a:pPr indent="0"/>
            <a:r>
              <a:rPr sz="3200" b="1">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表二 2015－2017年高考新课全国II卷必修部分全卷分值统计：</a:t>
            </a:r>
            <a:endParaRPr sz="3200" b="1">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a:p>
            <a:pPr indent="0" algn="ctr"/>
            <a:r>
              <a:rPr sz="3200" b="1">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（1）、从专题史角度看：</a:t>
            </a:r>
            <a:r>
              <a:rPr sz="3600" b="1">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 </a:t>
            </a:r>
            <a:endParaRPr sz="3600" b="1">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p:txBody>
      </p:sp>
      <p:pic>
        <p:nvPicPr>
          <p:cNvPr id="4" name="图片 3" descr="DSWY)BV@}`BIUJ)7[IUP]M8"/>
          <p:cNvPicPr>
            <a:picLocks noChangeAspect="1"/>
          </p:cNvPicPr>
          <p:nvPr/>
        </p:nvPicPr>
        <p:blipFill>
          <a:blip r:embed="rId1"/>
          <a:stretch>
            <a:fillRect/>
          </a:stretch>
        </p:blipFill>
        <p:spPr>
          <a:xfrm>
            <a:off x="1157605" y="2080895"/>
            <a:ext cx="9888855" cy="347281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3230880" y="381000"/>
            <a:ext cx="5004435" cy="645160"/>
          </a:xfrm>
          <a:prstGeom prst="rect">
            <a:avLst/>
          </a:prstGeom>
          <a:noFill/>
        </p:spPr>
        <p:txBody>
          <a:bodyPr wrap="none" rtlCol="0">
            <a:spAutoFit/>
          </a:bodyPr>
          <a:p>
            <a:pPr indent="0"/>
            <a:r>
              <a:rPr lang="zh-CN" altLang="en-US" sz="3600" b="1">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a:t>
            </a:r>
            <a:r>
              <a:rPr lang="en-US" altLang="zh-CN" sz="3600" b="1">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2</a:t>
            </a:r>
            <a:r>
              <a:rPr lang="zh-CN" altLang="en-US" sz="3600" b="1">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）、从通史角度看：</a:t>
            </a:r>
            <a:endParaRPr lang="zh-CN" altLang="en-US" sz="3600"/>
          </a:p>
        </p:txBody>
      </p:sp>
      <p:pic>
        <p:nvPicPr>
          <p:cNvPr id="3" name="图片 2" descr="8I~X2D227%MVTWD1NKRU7]I"/>
          <p:cNvPicPr>
            <a:picLocks noChangeAspect="1"/>
          </p:cNvPicPr>
          <p:nvPr/>
        </p:nvPicPr>
        <p:blipFill>
          <a:blip r:embed="rId1"/>
          <a:stretch>
            <a:fillRect/>
          </a:stretch>
        </p:blipFill>
        <p:spPr>
          <a:xfrm>
            <a:off x="951865" y="1782445"/>
            <a:ext cx="10661015" cy="362775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294640" y="441007"/>
            <a:ext cx="5080000" cy="829945"/>
          </a:xfrm>
          <a:prstGeom prst="rect">
            <a:avLst/>
          </a:prstGeom>
          <a:noFill/>
          <a:ln w="9525">
            <a:noFill/>
          </a:ln>
        </p:spPr>
        <p:txBody>
          <a:bodyPr>
            <a:spAutoFit/>
          </a:bodyPr>
          <a:p>
            <a:pPr indent="0"/>
            <a:r>
              <a:rPr lang="zh-CN" altLang="en-US" sz="4800" b="1">
                <a:solidFill>
                  <a:srgbClr val="FF0000"/>
                </a:solidFill>
                <a:latin typeface="黑体" panose="02010609060101010101" charset="-122"/>
                <a:ea typeface="黑体" panose="02010609060101010101" charset="-122"/>
                <a:cs typeface="黑体" panose="02010609060101010101" charset="-122"/>
              </a:rPr>
              <a:t>试题启示</a:t>
            </a:r>
            <a:endParaRPr lang="zh-CN" altLang="en-US" sz="4800" b="1">
              <a:solidFill>
                <a:srgbClr val="FF0000"/>
              </a:solidFill>
              <a:latin typeface="黑体" panose="02010609060101010101" charset="-122"/>
              <a:ea typeface="黑体" panose="02010609060101010101" charset="-122"/>
              <a:cs typeface="黑体" panose="02010609060101010101" charset="-122"/>
            </a:endParaRPr>
          </a:p>
        </p:txBody>
      </p:sp>
      <p:sp>
        <p:nvSpPr>
          <p:cNvPr id="2" name="文本框 1"/>
          <p:cNvSpPr txBox="1"/>
          <p:nvPr/>
        </p:nvSpPr>
        <p:spPr>
          <a:xfrm>
            <a:off x="401320" y="1370965"/>
            <a:ext cx="10795000" cy="768350"/>
          </a:xfrm>
          <a:prstGeom prst="rect">
            <a:avLst/>
          </a:prstGeom>
          <a:noFill/>
          <a:ln w="9525">
            <a:noFill/>
          </a:ln>
        </p:spPr>
        <p:txBody>
          <a:bodyPr wrap="square">
            <a:spAutoFit/>
          </a:bodyPr>
          <a:p>
            <a:pPr indent="0"/>
            <a:r>
              <a:rPr lang="en-US" altLang="zh-CN" sz="4400" b="1">
                <a:solidFill>
                  <a:srgbClr val="7030A0"/>
                </a:solidFill>
                <a:latin typeface="黑体" panose="02010609060101010101" charset="-122"/>
                <a:ea typeface="黑体" panose="02010609060101010101" charset="-122"/>
                <a:cs typeface="黑体" panose="02010609060101010101" charset="-122"/>
              </a:rPr>
              <a:t>1</a:t>
            </a:r>
            <a:r>
              <a:rPr lang="zh-CN" altLang="en-US" sz="4400" b="1">
                <a:solidFill>
                  <a:srgbClr val="7030A0"/>
                </a:solidFill>
                <a:latin typeface="黑体" panose="02010609060101010101" charset="-122"/>
                <a:ea typeface="黑体" panose="02010609060101010101" charset="-122"/>
                <a:cs typeface="黑体" panose="02010609060101010101" charset="-122"/>
              </a:rPr>
              <a:t>、弱化教学目标模糊，强化学科素养落地</a:t>
            </a:r>
            <a:r>
              <a:rPr lang="zh-CN" altLang="en-US" sz="4400" b="1">
                <a:solidFill>
                  <a:srgbClr val="000000"/>
                </a:solidFill>
                <a:latin typeface="黑体" panose="02010609060101010101" charset="-122"/>
                <a:ea typeface="黑体" panose="02010609060101010101" charset="-122"/>
                <a:cs typeface="黑体" panose="02010609060101010101" charset="-122"/>
              </a:rPr>
              <a:t>。</a:t>
            </a:r>
            <a:endParaRPr lang="zh-CN" altLang="en-US" sz="4400"/>
          </a:p>
        </p:txBody>
      </p:sp>
      <p:sp>
        <p:nvSpPr>
          <p:cNvPr id="3" name="文本框 2"/>
          <p:cNvSpPr txBox="1"/>
          <p:nvPr/>
        </p:nvSpPr>
        <p:spPr>
          <a:xfrm>
            <a:off x="401320" y="2529205"/>
            <a:ext cx="10901680" cy="768350"/>
          </a:xfrm>
          <a:prstGeom prst="rect">
            <a:avLst/>
          </a:prstGeom>
          <a:noFill/>
          <a:ln w="9525">
            <a:noFill/>
          </a:ln>
        </p:spPr>
        <p:txBody>
          <a:bodyPr wrap="square">
            <a:spAutoFit/>
          </a:bodyPr>
          <a:p>
            <a:pPr indent="0"/>
            <a:r>
              <a:rPr lang="en-US" altLang="zh-CN" sz="4400" b="1">
                <a:solidFill>
                  <a:srgbClr val="000000"/>
                </a:solidFill>
                <a:latin typeface="黑体" panose="02010609060101010101" charset="-122"/>
                <a:ea typeface="黑体" panose="02010609060101010101" charset="-122"/>
                <a:cs typeface="黑体" panose="02010609060101010101" charset="-122"/>
              </a:rPr>
              <a:t>2</a:t>
            </a:r>
            <a:r>
              <a:rPr lang="zh-CN" altLang="en-US" sz="4400" b="1">
                <a:solidFill>
                  <a:srgbClr val="000000"/>
                </a:solidFill>
                <a:latin typeface="黑体" panose="02010609060101010101" charset="-122"/>
                <a:ea typeface="黑体" panose="02010609060101010101" charset="-122"/>
                <a:cs typeface="黑体" panose="02010609060101010101" charset="-122"/>
              </a:rPr>
              <a:t>、弱化解题技术研究，强化历史学科研究。</a:t>
            </a:r>
            <a:endParaRPr lang="zh-CN" altLang="en-US" sz="4400"/>
          </a:p>
        </p:txBody>
      </p:sp>
      <p:sp>
        <p:nvSpPr>
          <p:cNvPr id="4" name="文本框 3"/>
          <p:cNvSpPr txBox="1"/>
          <p:nvPr/>
        </p:nvSpPr>
        <p:spPr>
          <a:xfrm>
            <a:off x="400685" y="3580765"/>
            <a:ext cx="10902315" cy="768350"/>
          </a:xfrm>
          <a:prstGeom prst="rect">
            <a:avLst/>
          </a:prstGeom>
          <a:noFill/>
          <a:ln w="9525">
            <a:noFill/>
          </a:ln>
        </p:spPr>
        <p:txBody>
          <a:bodyPr wrap="square">
            <a:spAutoFit/>
          </a:bodyPr>
          <a:p>
            <a:pPr indent="0"/>
            <a:r>
              <a:rPr lang="en-US" altLang="zh-CN" sz="4400" b="1">
                <a:solidFill>
                  <a:srgbClr val="00B050"/>
                </a:solidFill>
                <a:latin typeface="黑体" panose="02010609060101010101" charset="-122"/>
                <a:ea typeface="黑体" panose="02010609060101010101" charset="-122"/>
                <a:cs typeface="黑体" panose="02010609060101010101" charset="-122"/>
              </a:rPr>
              <a:t>3</a:t>
            </a:r>
            <a:r>
              <a:rPr lang="zh-CN" altLang="en-US" sz="4400" b="1">
                <a:solidFill>
                  <a:srgbClr val="00B050"/>
                </a:solidFill>
                <a:latin typeface="黑体" panose="02010609060101010101" charset="-122"/>
                <a:ea typeface="黑体" panose="02010609060101010101" charset="-122"/>
                <a:cs typeface="黑体" panose="02010609060101010101" charset="-122"/>
              </a:rPr>
              <a:t>、弱化历史结论讲解，强化历史脉络梳理。</a:t>
            </a:r>
            <a:endParaRPr lang="zh-CN" altLang="en-US" sz="4400" b="1">
              <a:solidFill>
                <a:srgbClr val="00B050"/>
              </a:solidFill>
              <a:latin typeface="黑体" panose="02010609060101010101" charset="-122"/>
              <a:ea typeface="黑体" panose="02010609060101010101" charset="-122"/>
              <a:cs typeface="黑体" panose="02010609060101010101" charset="-122"/>
            </a:endParaRPr>
          </a:p>
        </p:txBody>
      </p:sp>
      <p:sp>
        <p:nvSpPr>
          <p:cNvPr id="5" name="文本框 4"/>
          <p:cNvSpPr txBox="1"/>
          <p:nvPr/>
        </p:nvSpPr>
        <p:spPr>
          <a:xfrm>
            <a:off x="294640" y="4601845"/>
            <a:ext cx="10779760" cy="768350"/>
          </a:xfrm>
          <a:prstGeom prst="rect">
            <a:avLst/>
          </a:prstGeom>
          <a:noFill/>
          <a:ln w="9525">
            <a:noFill/>
          </a:ln>
        </p:spPr>
        <p:txBody>
          <a:bodyPr wrap="square">
            <a:spAutoFit/>
          </a:bodyPr>
          <a:p>
            <a:pPr indent="0"/>
            <a:r>
              <a:rPr lang="en-US" altLang="zh-CN" sz="1200" b="1">
                <a:solidFill>
                  <a:srgbClr val="000000"/>
                </a:solidFill>
                <a:latin typeface="黑体" panose="02010609060101010101" charset="-122"/>
                <a:ea typeface="黑体" panose="02010609060101010101" charset="-122"/>
                <a:cs typeface="黑体" panose="02010609060101010101" charset="-122"/>
              </a:rPr>
              <a:t> </a:t>
            </a:r>
            <a:r>
              <a:rPr lang="en-US" altLang="zh-CN" sz="4400" b="1">
                <a:solidFill>
                  <a:srgbClr val="000000"/>
                </a:solidFill>
                <a:latin typeface="黑体" panose="02010609060101010101" charset="-122"/>
                <a:ea typeface="黑体" panose="02010609060101010101" charset="-122"/>
                <a:cs typeface="黑体" panose="02010609060101010101" charset="-122"/>
              </a:rPr>
              <a:t>4</a:t>
            </a:r>
            <a:r>
              <a:rPr lang="zh-CN" altLang="en-US" sz="4400" b="1">
                <a:solidFill>
                  <a:srgbClr val="000000"/>
                </a:solidFill>
                <a:latin typeface="黑体" panose="02010609060101010101" charset="-122"/>
                <a:ea typeface="黑体" panose="02010609060101010101" charset="-122"/>
                <a:cs typeface="黑体" panose="02010609060101010101" charset="-122"/>
              </a:rPr>
              <a:t>、弱化时政热点解读，强化历史本真叙述。</a:t>
            </a:r>
            <a:endParaRPr lang="zh-CN" altLang="en-US" sz="4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linds(horizontal)">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diamond(in)">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3" grpId="0"/>
      <p:bldP spid="2" grpId="0"/>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TextBox 5"/>
          <p:cNvSpPr txBox="1">
            <a:spLocks noChangeArrowheads="1"/>
          </p:cNvSpPr>
          <p:nvPr/>
        </p:nvSpPr>
        <p:spPr bwMode="auto">
          <a:xfrm>
            <a:off x="300875" y="516938"/>
            <a:ext cx="6064481" cy="707886"/>
          </a:xfrm>
          <a:prstGeom prst="rect">
            <a:avLst/>
          </a:prstGeom>
          <a:noFill/>
          <a:ln w="9525">
            <a:noFill/>
            <a:miter lim="800000"/>
          </a:ln>
        </p:spPr>
        <p:txBody>
          <a:bodyPr vert="horz" wrap="non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pPr>
            <a:r>
              <a:rPr lang="zh-CN" altLang="en-US" sz="4000" b="1" dirty="0" smtClean="0">
                <a:solidFill>
                  <a:srgbClr val="FF0000"/>
                </a:solidFill>
                <a:latin typeface="微软雅黑" panose="020B0503020204020204" charset="-122"/>
                <a:ea typeface="微软雅黑" panose="020B0503020204020204" charset="-122"/>
                <a:cs typeface="宋体" panose="02010600030101010101" pitchFamily="2" charset="-122"/>
              </a:rPr>
              <a:t>一、回顾走过的</a:t>
            </a:r>
            <a:r>
              <a:rPr lang="en-US" altLang="zh-CN" sz="4000" b="1" dirty="0" smtClean="0">
                <a:solidFill>
                  <a:srgbClr val="FF0000"/>
                </a:solidFill>
                <a:latin typeface="微软雅黑" panose="020B0503020204020204" charset="-122"/>
                <a:ea typeface="微软雅黑" panose="020B0503020204020204" charset="-122"/>
                <a:cs typeface="宋体" panose="02010600030101010101" pitchFamily="2" charset="-122"/>
              </a:rPr>
              <a:t>2017</a:t>
            </a:r>
            <a:r>
              <a:rPr lang="zh-CN" altLang="en-US" sz="4000" b="1" dirty="0" smtClean="0">
                <a:solidFill>
                  <a:srgbClr val="FF0000"/>
                </a:solidFill>
                <a:latin typeface="微软雅黑" panose="020B0503020204020204" charset="-122"/>
                <a:ea typeface="微软雅黑" panose="020B0503020204020204" charset="-122"/>
                <a:cs typeface="宋体" panose="02010600030101010101" pitchFamily="2" charset="-122"/>
              </a:rPr>
              <a:t>高考</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4097" name="Rectangle 1"/>
          <p:cNvSpPr>
            <a:spLocks noChangeArrowheads="1"/>
          </p:cNvSpPr>
          <p:nvPr/>
        </p:nvSpPr>
        <p:spPr bwMode="auto">
          <a:xfrm>
            <a:off x="301103" y="1678983"/>
            <a:ext cx="8929718" cy="4505849"/>
          </a:xfrm>
          <a:prstGeom prst="rect">
            <a:avLst/>
          </a:prstGeom>
          <a:noFill/>
          <a:ln w="9525">
            <a:noFill/>
            <a:miter lim="800000"/>
          </a:ln>
          <a:effectLst/>
        </p:spPr>
        <p:txBody>
          <a:bodyPr vert="horz" wrap="square" lIns="91440" tIns="45720" rIns="91440" bIns="45720" numCol="1" anchor="ctr"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lvl="0" indent="-342900" algn="l" defTabSz="914400" rtl="0" eaLnBrk="1" fontAlgn="base" latinLnBrk="0" hangingPunct="1">
              <a:lnSpc>
                <a:spcPct val="120000"/>
              </a:lnSpc>
              <a:spcBef>
                <a:spcPct val="20000"/>
              </a:spcBef>
              <a:spcAft>
                <a:spcPct val="0"/>
              </a:spcAft>
              <a:buClrTx/>
              <a:buSzTx/>
              <a:buFont typeface="Wingdings" panose="05000000000000000000" pitchFamily="2" charset="2"/>
              <a:buChar char="Ø"/>
            </a:pPr>
            <a:r>
              <a:rPr kumimoji="0" lang="en-US" altLang="zh-CN"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2017</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年陕西省高考文综试卷采用</a:t>
            </a:r>
            <a:r>
              <a:rPr kumimoji="0" lang="zh-CN" altLang="en-US"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rPr>
              <a:t>全国</a:t>
            </a:r>
            <a:r>
              <a:rPr kumimoji="0" lang="en-US" altLang="zh-CN"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rPr>
              <a:t>Ⅱ</a:t>
            </a:r>
            <a:r>
              <a:rPr kumimoji="0" lang="zh-CN" altLang="en-US"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rPr>
              <a:t>卷</a:t>
            </a:r>
            <a:endParaRPr kumimoji="0" lang="zh-CN" altLang="en-US"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endParaRPr>
          </a:p>
          <a:p>
            <a:pPr marL="342900" marR="0" lvl="0" indent="-342900" algn="l" defTabSz="914400" rtl="0" eaLnBrk="1" fontAlgn="base" latinLnBrk="0" hangingPunct="1">
              <a:lnSpc>
                <a:spcPct val="120000"/>
              </a:lnSpc>
              <a:spcBef>
                <a:spcPct val="20000"/>
              </a:spcBef>
              <a:spcAft>
                <a:spcPct val="0"/>
              </a:spcAft>
              <a:buClrTx/>
              <a:buSzTx/>
              <a:buFont typeface="Wingdings" panose="05000000000000000000" pitchFamily="2" charset="2"/>
              <a:buChar char="Ø"/>
            </a:pP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试题分布：</a:t>
            </a:r>
            <a:r>
              <a:rPr kumimoji="0" lang="en-US" altLang="zh-CN"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24-35</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选择题，</a:t>
            </a:r>
            <a:r>
              <a:rPr kumimoji="0" lang="en-US" altLang="zh-CN"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41</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a:t>
            </a:r>
            <a:r>
              <a:rPr kumimoji="0" lang="en-US" altLang="zh-CN"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42</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题及</a:t>
            </a:r>
            <a:r>
              <a:rPr kumimoji="0" lang="en-US" altLang="zh-CN"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45</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题</a:t>
            </a:r>
            <a:endPar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endParaRPr>
          </a:p>
          <a:p>
            <a:pPr marL="342900" marR="0" lvl="0" indent="-342900" algn="l" defTabSz="914400" rtl="0" eaLnBrk="1" fontAlgn="base" latinLnBrk="0" hangingPunct="1">
              <a:lnSpc>
                <a:spcPct val="120000"/>
              </a:lnSpc>
              <a:spcBef>
                <a:spcPct val="20000"/>
              </a:spcBef>
              <a:spcAft>
                <a:spcPct val="0"/>
              </a:spcAft>
              <a:buClrTx/>
              <a:buSzTx/>
              <a:buFont typeface="Wingdings" panose="05000000000000000000" pitchFamily="2" charset="2"/>
              <a:buChar char="Ø"/>
            </a:pP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试题构成：</a:t>
            </a:r>
            <a:r>
              <a:rPr kumimoji="0" lang="zh-CN" altLang="en-US"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rPr>
              <a:t>必做题（</a:t>
            </a:r>
            <a:r>
              <a:rPr kumimoji="0" lang="en-US" altLang="zh-CN"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rPr>
              <a:t>85</a:t>
            </a:r>
            <a:r>
              <a:rPr kumimoji="0" lang="zh-CN" altLang="en-US"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rPr>
              <a:t>分）</a:t>
            </a:r>
            <a:r>
              <a:rPr kumimoji="0" lang="en-US" altLang="zh-CN"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rPr>
              <a:t>+</a:t>
            </a:r>
            <a:r>
              <a:rPr kumimoji="0" lang="zh-CN" altLang="en-US"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rPr>
              <a:t>选做题（</a:t>
            </a:r>
            <a:r>
              <a:rPr kumimoji="0" lang="en-US" altLang="zh-CN"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rPr>
              <a:t>15</a:t>
            </a:r>
            <a:r>
              <a:rPr kumimoji="0" lang="zh-CN" altLang="en-US"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rPr>
              <a:t>分）</a:t>
            </a:r>
            <a:endParaRPr kumimoji="0" lang="zh-CN" altLang="en-US"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endParaRPr>
          </a:p>
          <a:p>
            <a:pPr marL="342900" marR="0" lvl="0" indent="-342900" algn="l" defTabSz="914400" rtl="0" eaLnBrk="1" fontAlgn="base" latinLnBrk="0" hangingPunct="1">
              <a:lnSpc>
                <a:spcPct val="120000"/>
              </a:lnSpc>
              <a:spcBef>
                <a:spcPct val="20000"/>
              </a:spcBef>
              <a:spcAft>
                <a:spcPct val="0"/>
              </a:spcAft>
              <a:buClrTx/>
              <a:buSzTx/>
              <a:buFont typeface="Wingdings" panose="05000000000000000000" pitchFamily="2" charset="2"/>
              <a:buChar char="Ø"/>
            </a:pP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必做题：</a:t>
            </a:r>
            <a:r>
              <a:rPr kumimoji="0" lang="en-US" altLang="zh-CN"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12</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道选择题（</a:t>
            </a:r>
            <a:r>
              <a:rPr kumimoji="0" lang="en-US" altLang="zh-CN"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48</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分）</a:t>
            </a:r>
            <a:r>
              <a:rPr kumimoji="0" lang="en-US" altLang="zh-CN"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+2</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道材料题（</a:t>
            </a:r>
            <a:r>
              <a:rPr kumimoji="0" lang="en-US" altLang="zh-CN"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37</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分）</a:t>
            </a:r>
            <a:endPar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endParaRPr>
          </a:p>
          <a:p>
            <a:pPr marL="342900" marR="0" lvl="0" indent="-342900" algn="l" defTabSz="914400" rtl="0" eaLnBrk="1" fontAlgn="base" latinLnBrk="0" hangingPunct="1">
              <a:lnSpc>
                <a:spcPct val="120000"/>
              </a:lnSpc>
              <a:spcBef>
                <a:spcPct val="20000"/>
              </a:spcBef>
              <a:spcAft>
                <a:spcPct val="0"/>
              </a:spcAft>
              <a:buClrTx/>
              <a:buSzTx/>
              <a:buFont typeface="Wingdings" panose="05000000000000000000" pitchFamily="2" charset="2"/>
              <a:buChar char="Ø"/>
            </a:pP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知识范围：政治</a:t>
            </a:r>
            <a:r>
              <a:rPr kumimoji="0" lang="en-US" altLang="zh-CN"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经济</a:t>
            </a:r>
            <a:r>
              <a:rPr kumimoji="0" lang="en-US" altLang="zh-CN"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思想文化</a:t>
            </a:r>
            <a:r>
              <a:rPr kumimoji="0" lang="en-US" altLang="zh-CN"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改革</a:t>
            </a:r>
            <a:endPar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endParaRPr>
          </a:p>
          <a:p>
            <a:pPr marL="342900" marR="0" lvl="0" indent="-342900" algn="l" defTabSz="914400" rtl="0" eaLnBrk="1" fontAlgn="base" latinLnBrk="0" hangingPunct="1">
              <a:lnSpc>
                <a:spcPct val="120000"/>
              </a:lnSpc>
              <a:spcBef>
                <a:spcPct val="20000"/>
              </a:spcBef>
              <a:spcAft>
                <a:spcPct val="0"/>
              </a:spcAft>
              <a:buClrTx/>
              <a:buSzTx/>
              <a:buFont typeface="Wingdings" panose="05000000000000000000" pitchFamily="2" charset="2"/>
              <a:buChar char="Ø"/>
            </a:pP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侧重点：考查学生的</a:t>
            </a:r>
            <a:r>
              <a:rPr kumimoji="0" lang="zh-CN" altLang="en-US"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rPr>
              <a:t>质疑和批判能力</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，而非知识</a:t>
            </a:r>
            <a:endPar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endParaRPr>
          </a:p>
          <a:p>
            <a:pPr marL="342900" marR="0" lvl="0" indent="-342900" algn="l" defTabSz="914400" rtl="0" eaLnBrk="1" fontAlgn="base" latinLnBrk="0" hangingPunct="1">
              <a:lnSpc>
                <a:spcPct val="120000"/>
              </a:lnSpc>
              <a:spcBef>
                <a:spcPct val="20000"/>
              </a:spcBef>
              <a:spcAft>
                <a:spcPct val="0"/>
              </a:spcAft>
              <a:buClrTx/>
              <a:buSzTx/>
              <a:buFont typeface="Wingdings" panose="05000000000000000000" pitchFamily="2" charset="2"/>
              <a:buChar char="Ø"/>
            </a:pP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获得高分秘诀：严把</a:t>
            </a:r>
            <a:r>
              <a:rPr kumimoji="0" lang="zh-CN" altLang="en-US" sz="2800" b="1" i="0" u="none" strike="noStrike" cap="none" normalizeH="0" baseline="0" dirty="0" smtClean="0">
                <a:ln>
                  <a:noFill/>
                </a:ln>
                <a:solidFill>
                  <a:srgbClr val="FF0000"/>
                </a:solidFill>
                <a:effectLst/>
                <a:latin typeface="华文中宋" panose="02010600040101010101" pitchFamily="2" charset="-122"/>
                <a:ea typeface="华文中宋" panose="02010600040101010101" pitchFamily="2" charset="-122"/>
              </a:rPr>
              <a:t>审题</a:t>
            </a:r>
            <a:r>
              <a:rPr kumimoji="0" lang="zh-CN" altLang="en-US" sz="2800" b="1" i="0" u="none" strike="noStrike" cap="none" normalizeH="0" baseline="0" dirty="0" smtClean="0">
                <a:ln>
                  <a:noFill/>
                </a:ln>
                <a:solidFill>
                  <a:schemeClr val="tx1"/>
                </a:solidFill>
                <a:effectLst/>
                <a:latin typeface="华文中宋" panose="02010600040101010101" pitchFamily="2" charset="-122"/>
                <a:ea typeface="华文中宋" panose="02010600040101010101" pitchFamily="2" charset="-122"/>
              </a:rPr>
              <a:t>关</a:t>
            </a:r>
            <a:endParaRPr kumimoji="0" lang="zh-CN" altLang="en-US" sz="3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342900" marR="0" lvl="0" indent="-34290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AutoShape 3"/>
          <p:cNvSpPr>
            <a:spLocks noChangeArrowheads="1"/>
          </p:cNvSpPr>
          <p:nvPr/>
        </p:nvSpPr>
        <p:spPr bwMode="gray">
          <a:xfrm rot="5400000">
            <a:off x="15046" y="3806056"/>
            <a:ext cx="3703637" cy="1971675"/>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ln>
          <a:effectLst>
            <a:prstShdw prst="shdw12">
              <a:srgbClr val="1C1C1C">
                <a:alpha val="50000"/>
              </a:srgbClr>
            </a:prstShd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3" name="Text Box 4"/>
          <p:cNvSpPr txBox="1"/>
          <p:nvPr/>
        </p:nvSpPr>
        <p:spPr>
          <a:xfrm>
            <a:off x="898526" y="5062538"/>
            <a:ext cx="1954212" cy="1076325"/>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a:spcBef>
                <a:spcPct val="0"/>
              </a:spcBef>
              <a:buNone/>
            </a:pPr>
            <a:r>
              <a:rPr lang="zh-CN" altLang="en-US" b="1" dirty="0">
                <a:solidFill>
                  <a:srgbClr val="FF0000"/>
                </a:solidFill>
              </a:rPr>
              <a:t>历史知识</a:t>
            </a:r>
            <a:endParaRPr lang="zh-CN" altLang="en-US" b="1" dirty="0">
              <a:solidFill>
                <a:srgbClr val="FF0000"/>
              </a:solidFill>
            </a:endParaRPr>
          </a:p>
          <a:p>
            <a:pPr marL="0" lvl="0" indent="0" algn="ctr">
              <a:spcBef>
                <a:spcPct val="0"/>
              </a:spcBef>
              <a:buNone/>
            </a:pPr>
            <a:r>
              <a:rPr lang="zh-CN" altLang="en-US" b="1" dirty="0">
                <a:solidFill>
                  <a:srgbClr val="740502"/>
                </a:solidFill>
                <a:ea typeface="楷体_GB2312" pitchFamily="49" charset="-122"/>
              </a:rPr>
              <a:t>基础</a:t>
            </a:r>
            <a:endParaRPr lang="zh-CN" altLang="en-US" b="1" dirty="0">
              <a:solidFill>
                <a:srgbClr val="740502"/>
              </a:solidFill>
              <a:ea typeface="楷体_GB2312" pitchFamily="49" charset="-122"/>
            </a:endParaRPr>
          </a:p>
        </p:txBody>
      </p:sp>
      <p:sp>
        <p:nvSpPr>
          <p:cNvPr id="4" name="AutoShape 5"/>
          <p:cNvSpPr>
            <a:spLocks noChangeArrowheads="1"/>
          </p:cNvSpPr>
          <p:nvPr/>
        </p:nvSpPr>
        <p:spPr bwMode="gray">
          <a:xfrm rot="5400000">
            <a:off x="2489958" y="3787006"/>
            <a:ext cx="3703637" cy="1971675"/>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ln>
          <a:effectLst>
            <a:prstShdw prst="shdw12">
              <a:srgbClr val="1C1C1C">
                <a:alpha val="50000"/>
              </a:srgbClr>
            </a:prstShd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 name="Text Box 6"/>
          <p:cNvSpPr txBox="1"/>
          <p:nvPr/>
        </p:nvSpPr>
        <p:spPr>
          <a:xfrm>
            <a:off x="3348038" y="5062538"/>
            <a:ext cx="1954213" cy="1076325"/>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a:spcBef>
                <a:spcPct val="0"/>
              </a:spcBef>
              <a:buNone/>
            </a:pPr>
            <a:r>
              <a:rPr lang="zh-CN" altLang="en-US" b="1" dirty="0">
                <a:solidFill>
                  <a:srgbClr val="FF0000"/>
                </a:solidFill>
              </a:rPr>
              <a:t>学科能力</a:t>
            </a:r>
            <a:endParaRPr lang="zh-CN" altLang="en-US" b="1" dirty="0">
              <a:solidFill>
                <a:srgbClr val="FF0000"/>
              </a:solidFill>
            </a:endParaRPr>
          </a:p>
          <a:p>
            <a:pPr marL="0" lvl="0" indent="0" algn="ctr">
              <a:spcBef>
                <a:spcPct val="0"/>
              </a:spcBef>
              <a:buNone/>
            </a:pPr>
            <a:r>
              <a:rPr lang="zh-CN" altLang="en-US" b="1" dirty="0">
                <a:solidFill>
                  <a:srgbClr val="740502"/>
                </a:solidFill>
                <a:ea typeface="楷体_GB2312" pitchFamily="49" charset="-122"/>
              </a:rPr>
              <a:t>依托</a:t>
            </a:r>
            <a:endParaRPr lang="zh-CN" altLang="en-US" b="1" dirty="0">
              <a:solidFill>
                <a:srgbClr val="740502"/>
              </a:solidFill>
              <a:ea typeface="楷体_GB2312" pitchFamily="49" charset="-122"/>
            </a:endParaRPr>
          </a:p>
        </p:txBody>
      </p:sp>
      <p:sp>
        <p:nvSpPr>
          <p:cNvPr id="6" name="AutoShape 7"/>
          <p:cNvSpPr>
            <a:spLocks noChangeArrowheads="1"/>
          </p:cNvSpPr>
          <p:nvPr/>
        </p:nvSpPr>
        <p:spPr bwMode="gray">
          <a:xfrm rot="5400000">
            <a:off x="4958521" y="3767956"/>
            <a:ext cx="3703637" cy="1971675"/>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ln>
          <a:effectLst>
            <a:prstShdw prst="shdw12" dist="88900" dir="10800000">
              <a:srgbClr val="1C1C1C">
                <a:alpha val="50000"/>
              </a:srgbClr>
            </a:prstShd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7" name="Text Box 8"/>
          <p:cNvSpPr txBox="1"/>
          <p:nvPr/>
        </p:nvSpPr>
        <p:spPr>
          <a:xfrm>
            <a:off x="5824538" y="5062538"/>
            <a:ext cx="1955800" cy="1076325"/>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a:spcBef>
                <a:spcPct val="0"/>
              </a:spcBef>
              <a:buNone/>
            </a:pPr>
            <a:r>
              <a:rPr lang="zh-CN" altLang="en-US" b="1" dirty="0">
                <a:solidFill>
                  <a:srgbClr val="FF0000"/>
                </a:solidFill>
              </a:rPr>
              <a:t>历史素养</a:t>
            </a:r>
            <a:endParaRPr lang="zh-CN" altLang="en-US" b="1" dirty="0">
              <a:solidFill>
                <a:srgbClr val="FF0000"/>
              </a:solidFill>
            </a:endParaRPr>
          </a:p>
          <a:p>
            <a:pPr marL="0" lvl="0" indent="0" algn="ctr">
              <a:spcBef>
                <a:spcPct val="0"/>
              </a:spcBef>
              <a:buNone/>
            </a:pPr>
            <a:r>
              <a:rPr lang="zh-CN" altLang="en-US" b="1" dirty="0">
                <a:solidFill>
                  <a:srgbClr val="740502"/>
                </a:solidFill>
                <a:ea typeface="楷体_GB2312" pitchFamily="49" charset="-122"/>
              </a:rPr>
              <a:t>目标</a:t>
            </a:r>
            <a:endParaRPr lang="zh-CN" altLang="en-US" b="1" dirty="0">
              <a:solidFill>
                <a:srgbClr val="740502"/>
              </a:solidFill>
              <a:ea typeface="楷体_GB2312" pitchFamily="49" charset="-122"/>
            </a:endParaRPr>
          </a:p>
        </p:txBody>
      </p:sp>
      <p:pic>
        <p:nvPicPr>
          <p:cNvPr id="8" name="Picture 9" descr="RY_circle001"/>
          <p:cNvPicPr>
            <a:picLocks noChangeAspect="1"/>
          </p:cNvPicPr>
          <p:nvPr/>
        </p:nvPicPr>
        <p:blipFill>
          <a:blip r:embed="rId1"/>
          <a:stretch>
            <a:fillRect/>
          </a:stretch>
        </p:blipFill>
        <p:spPr>
          <a:xfrm>
            <a:off x="6210301" y="3146425"/>
            <a:ext cx="1108075" cy="1108075"/>
          </a:xfrm>
          <a:prstGeom prst="rect">
            <a:avLst/>
          </a:prstGeom>
          <a:noFill/>
          <a:ln w="9525">
            <a:noFill/>
          </a:ln>
        </p:spPr>
      </p:pic>
      <p:pic>
        <p:nvPicPr>
          <p:cNvPr id="9" name="Picture 10" descr="LB_circle001"/>
          <p:cNvPicPr>
            <a:picLocks noChangeAspect="1"/>
          </p:cNvPicPr>
          <p:nvPr/>
        </p:nvPicPr>
        <p:blipFill>
          <a:blip r:embed="rId2"/>
          <a:stretch>
            <a:fillRect/>
          </a:stretch>
        </p:blipFill>
        <p:spPr>
          <a:xfrm>
            <a:off x="1247776" y="3146425"/>
            <a:ext cx="1176337" cy="1174750"/>
          </a:xfrm>
          <a:prstGeom prst="rect">
            <a:avLst/>
          </a:prstGeom>
          <a:noFill/>
          <a:ln w="9525">
            <a:noFill/>
          </a:ln>
        </p:spPr>
      </p:pic>
      <p:pic>
        <p:nvPicPr>
          <p:cNvPr id="10" name="Picture 11" descr="YG_circle001"/>
          <p:cNvPicPr>
            <a:picLocks noChangeAspect="1"/>
          </p:cNvPicPr>
          <p:nvPr/>
        </p:nvPicPr>
        <p:blipFill>
          <a:blip r:embed="rId3"/>
          <a:stretch>
            <a:fillRect/>
          </a:stretch>
        </p:blipFill>
        <p:spPr>
          <a:xfrm>
            <a:off x="3695701" y="3121025"/>
            <a:ext cx="1192212" cy="1192213"/>
          </a:xfrm>
          <a:prstGeom prst="rect">
            <a:avLst/>
          </a:prstGeom>
          <a:noFill/>
          <a:ln w="9525">
            <a:noFill/>
          </a:ln>
        </p:spPr>
      </p:pic>
      <p:sp>
        <p:nvSpPr>
          <p:cNvPr id="11" name="Text Box 12"/>
          <p:cNvSpPr txBox="1"/>
          <p:nvPr/>
        </p:nvSpPr>
        <p:spPr>
          <a:xfrm>
            <a:off x="1339850" y="3497263"/>
            <a:ext cx="912812" cy="392430"/>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a:lnSpc>
                <a:spcPct val="70000"/>
              </a:lnSpc>
              <a:spcBef>
                <a:spcPct val="50000"/>
              </a:spcBef>
              <a:buNone/>
            </a:pPr>
            <a:r>
              <a:rPr lang="zh-CN" altLang="en-US" sz="2800" b="1" dirty="0">
                <a:solidFill>
                  <a:srgbClr val="150872"/>
                </a:solidFill>
              </a:rPr>
              <a:t>知识</a:t>
            </a:r>
            <a:endParaRPr lang="zh-CN" altLang="en-US" sz="1800" b="1" dirty="0">
              <a:solidFill>
                <a:srgbClr val="150872"/>
              </a:solidFill>
            </a:endParaRPr>
          </a:p>
        </p:txBody>
      </p:sp>
      <p:sp>
        <p:nvSpPr>
          <p:cNvPr id="12" name="Text Box 13"/>
          <p:cNvSpPr txBox="1"/>
          <p:nvPr/>
        </p:nvSpPr>
        <p:spPr>
          <a:xfrm>
            <a:off x="6308726" y="3497263"/>
            <a:ext cx="914400" cy="392430"/>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a:lnSpc>
                <a:spcPct val="70000"/>
              </a:lnSpc>
              <a:spcBef>
                <a:spcPct val="50000"/>
              </a:spcBef>
              <a:buNone/>
            </a:pPr>
            <a:r>
              <a:rPr lang="zh-CN" altLang="en-US" sz="2800" b="1" dirty="0">
                <a:solidFill>
                  <a:srgbClr val="150872"/>
                </a:solidFill>
              </a:rPr>
              <a:t>素养</a:t>
            </a:r>
            <a:endParaRPr lang="zh-CN" altLang="en-US" sz="1800" b="1" dirty="0">
              <a:solidFill>
                <a:srgbClr val="150872"/>
              </a:solidFill>
            </a:endParaRPr>
          </a:p>
        </p:txBody>
      </p:sp>
      <p:sp>
        <p:nvSpPr>
          <p:cNvPr id="13" name="Text Box 14"/>
          <p:cNvSpPr txBox="1"/>
          <p:nvPr/>
        </p:nvSpPr>
        <p:spPr>
          <a:xfrm>
            <a:off x="3859213" y="3497263"/>
            <a:ext cx="914400" cy="392430"/>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a:lnSpc>
                <a:spcPct val="70000"/>
              </a:lnSpc>
              <a:spcBef>
                <a:spcPct val="50000"/>
              </a:spcBef>
              <a:buNone/>
            </a:pPr>
            <a:r>
              <a:rPr lang="zh-CN" altLang="en-US" sz="2800" b="1" dirty="0">
                <a:solidFill>
                  <a:srgbClr val="150872"/>
                </a:solidFill>
              </a:rPr>
              <a:t>能力</a:t>
            </a:r>
            <a:endParaRPr lang="zh-CN" altLang="en-US" sz="1800" b="1" dirty="0">
              <a:solidFill>
                <a:srgbClr val="150872"/>
              </a:solidFill>
            </a:endParaRPr>
          </a:p>
        </p:txBody>
      </p:sp>
      <p:pic>
        <p:nvPicPr>
          <p:cNvPr id="14" name="Picture 15" descr="O_chevron001"/>
          <p:cNvPicPr>
            <a:picLocks noChangeAspect="1"/>
          </p:cNvPicPr>
          <p:nvPr/>
        </p:nvPicPr>
        <p:blipFill>
          <a:blip r:embed="rId4"/>
          <a:stretch>
            <a:fillRect/>
          </a:stretch>
        </p:blipFill>
        <p:spPr>
          <a:xfrm>
            <a:off x="5395913" y="4481513"/>
            <a:ext cx="363538" cy="412750"/>
          </a:xfrm>
          <a:prstGeom prst="rect">
            <a:avLst/>
          </a:prstGeom>
          <a:noFill/>
          <a:ln w="9525">
            <a:noFill/>
          </a:ln>
        </p:spPr>
      </p:pic>
      <p:pic>
        <p:nvPicPr>
          <p:cNvPr id="15" name="Picture 16" descr="O_chevron001"/>
          <p:cNvPicPr>
            <a:picLocks noChangeAspect="1"/>
          </p:cNvPicPr>
          <p:nvPr/>
        </p:nvPicPr>
        <p:blipFill>
          <a:blip r:embed="rId4"/>
          <a:stretch>
            <a:fillRect/>
          </a:stretch>
        </p:blipFill>
        <p:spPr>
          <a:xfrm>
            <a:off x="2924176" y="4433888"/>
            <a:ext cx="409575" cy="412750"/>
          </a:xfrm>
          <a:prstGeom prst="rect">
            <a:avLst/>
          </a:prstGeom>
          <a:noFill/>
          <a:ln w="9525">
            <a:noFill/>
          </a:ln>
        </p:spPr>
      </p:pic>
      <p:sp>
        <p:nvSpPr>
          <p:cNvPr id="16" name="TextBox 2"/>
          <p:cNvSpPr txBox="1"/>
          <p:nvPr/>
        </p:nvSpPr>
        <p:spPr>
          <a:xfrm>
            <a:off x="879158" y="1674813"/>
            <a:ext cx="5429250" cy="645160"/>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3600" b="1" dirty="0">
                <a:solidFill>
                  <a:srgbClr val="0000FF"/>
                </a:solidFill>
                <a:latin typeface="黑体" panose="02010609060101010101" charset="-122"/>
                <a:ea typeface="黑体" panose="02010609060101010101" charset="-122"/>
              </a:rPr>
              <a:t>高考命题的立意变迁</a:t>
            </a:r>
            <a:endParaRPr lang="zh-CN" altLang="en-US" sz="3600" b="1" dirty="0">
              <a:solidFill>
                <a:srgbClr val="0000FF"/>
              </a:solidFill>
              <a:latin typeface="黑体" panose="02010609060101010101" charset="-122"/>
              <a:ea typeface="黑体" panose="02010609060101010101" charset="-122"/>
            </a:endParaRPr>
          </a:p>
        </p:txBody>
      </p:sp>
      <p:sp>
        <p:nvSpPr>
          <p:cNvPr id="17" name="AutoShape 7"/>
          <p:cNvSpPr>
            <a:spLocks noChangeArrowheads="1"/>
          </p:cNvSpPr>
          <p:nvPr/>
        </p:nvSpPr>
        <p:spPr bwMode="gray">
          <a:xfrm rot="5400000">
            <a:off x="7573139" y="3696518"/>
            <a:ext cx="3703637" cy="1971675"/>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ln>
          <a:effectLst>
            <a:prstShdw prst="shdw12" dist="88900" dir="10800000">
              <a:srgbClr val="1C1C1C">
                <a:alpha val="50000"/>
              </a:srgbClr>
            </a:prstShdw>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p:txBody>
      </p:sp>
      <p:pic>
        <p:nvPicPr>
          <p:cNvPr id="18" name="Picture 9" descr="RY_circle001"/>
          <p:cNvPicPr>
            <a:picLocks noChangeAspect="1"/>
          </p:cNvPicPr>
          <p:nvPr/>
        </p:nvPicPr>
        <p:blipFill>
          <a:blip r:embed="rId1"/>
          <a:stretch>
            <a:fillRect/>
          </a:stretch>
        </p:blipFill>
        <p:spPr>
          <a:xfrm>
            <a:off x="8910638" y="3044825"/>
            <a:ext cx="1214438" cy="1214438"/>
          </a:xfrm>
          <a:prstGeom prst="rect">
            <a:avLst/>
          </a:prstGeom>
          <a:noFill/>
          <a:ln w="9525">
            <a:noFill/>
          </a:ln>
        </p:spPr>
      </p:pic>
      <p:sp>
        <p:nvSpPr>
          <p:cNvPr id="19" name="Text Box 8"/>
          <p:cNvSpPr txBox="1"/>
          <p:nvPr/>
        </p:nvSpPr>
        <p:spPr>
          <a:xfrm>
            <a:off x="8196263" y="5045075"/>
            <a:ext cx="2428875" cy="1076325"/>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a:spcBef>
                <a:spcPct val="0"/>
              </a:spcBef>
              <a:buNone/>
            </a:pPr>
            <a:r>
              <a:rPr lang="zh-CN" altLang="en-US" b="1" dirty="0">
                <a:solidFill>
                  <a:srgbClr val="FF0000"/>
                </a:solidFill>
              </a:rPr>
              <a:t>核心素养</a:t>
            </a:r>
            <a:endParaRPr lang="zh-CN" altLang="en-US" b="1" dirty="0">
              <a:solidFill>
                <a:srgbClr val="FF0000"/>
              </a:solidFill>
            </a:endParaRPr>
          </a:p>
          <a:p>
            <a:pPr marL="0" lvl="0" indent="0" algn="ctr">
              <a:spcBef>
                <a:spcPct val="0"/>
              </a:spcBef>
              <a:buNone/>
            </a:pPr>
            <a:r>
              <a:rPr lang="zh-CN" altLang="en-US" b="1" dirty="0">
                <a:solidFill>
                  <a:srgbClr val="740502"/>
                </a:solidFill>
                <a:ea typeface="楷体_GB2312" pitchFamily="49" charset="-122"/>
              </a:rPr>
              <a:t> 新目标？</a:t>
            </a:r>
            <a:endParaRPr lang="zh-CN" altLang="en-US" b="1" dirty="0">
              <a:solidFill>
                <a:srgbClr val="740502"/>
              </a:solidFill>
              <a:ea typeface="楷体_GB2312" pitchFamily="49" charset="-122"/>
            </a:endParaRPr>
          </a:p>
        </p:txBody>
      </p:sp>
      <p:sp>
        <p:nvSpPr>
          <p:cNvPr id="20" name="Text Box 13"/>
          <p:cNvSpPr txBox="1"/>
          <p:nvPr/>
        </p:nvSpPr>
        <p:spPr>
          <a:xfrm>
            <a:off x="9067801" y="3349625"/>
            <a:ext cx="914400" cy="694055"/>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algn="ctr">
              <a:lnSpc>
                <a:spcPct val="70000"/>
              </a:lnSpc>
              <a:spcBef>
                <a:spcPct val="50000"/>
              </a:spcBef>
              <a:buNone/>
            </a:pPr>
            <a:r>
              <a:rPr lang="zh-CN" altLang="en-US" sz="2800" b="1" dirty="0">
                <a:solidFill>
                  <a:srgbClr val="150872"/>
                </a:solidFill>
              </a:rPr>
              <a:t>核心素养</a:t>
            </a:r>
            <a:endParaRPr lang="zh-CN" altLang="en-US" sz="1800" b="1" dirty="0">
              <a:solidFill>
                <a:srgbClr val="150872"/>
              </a:solidFill>
            </a:endParaRPr>
          </a:p>
        </p:txBody>
      </p:sp>
      <p:sp>
        <p:nvSpPr>
          <p:cNvPr id="22" name="TextBox 5"/>
          <p:cNvSpPr txBox="1">
            <a:spLocks noChangeArrowheads="1"/>
          </p:cNvSpPr>
          <p:nvPr/>
        </p:nvSpPr>
        <p:spPr bwMode="auto">
          <a:xfrm>
            <a:off x="261995" y="385192"/>
            <a:ext cx="5827236" cy="707886"/>
          </a:xfrm>
          <a:prstGeom prst="rect">
            <a:avLst/>
          </a:prstGeom>
          <a:noFill/>
          <a:ln w="9525">
            <a:noFill/>
            <a:miter lim="800000"/>
          </a:ln>
        </p:spPr>
        <p:txBody>
          <a:bodyPr vert="horz" wrap="non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pPr>
            <a:r>
              <a:rPr lang="zh-CN" altLang="en-US" sz="4000" b="1" dirty="0" smtClean="0">
                <a:solidFill>
                  <a:srgbClr val="FF0000"/>
                </a:solidFill>
                <a:latin typeface="微软雅黑" panose="020B0503020204020204" charset="-122"/>
                <a:ea typeface="微软雅黑" panose="020B0503020204020204" charset="-122"/>
                <a:cs typeface="宋体" panose="02010600030101010101" pitchFamily="2" charset="-122"/>
              </a:rPr>
              <a:t>二、谈谈热点的核心素养</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Bottom)">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ox(in)">
                                      <p:cBhvr>
                                        <p:cTn id="15" dur="500"/>
                                        <p:tgtEl>
                                          <p:spTgt spid="3"/>
                                        </p:tgtEl>
                                      </p:cBhvr>
                                    </p:animEffect>
                                  </p:childTnLst>
                                </p:cTn>
                              </p:par>
                              <p:par>
                                <p:cTn id="16" presetID="4" presetClass="entr" presetSubtype="16"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ox(in)">
                                      <p:cBhvr>
                                        <p:cTn id="18" dur="500"/>
                                        <p:tgtEl>
                                          <p:spTgt spid="9"/>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ox(in)">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0-#ppt_w/2"/>
                                          </p:val>
                                        </p:tav>
                                        <p:tav tm="100000">
                                          <p:val>
                                            <p:strVal val="#ppt_x"/>
                                          </p:val>
                                        </p:tav>
                                      </p:tavLst>
                                    </p:anim>
                                    <p:anim calcmode="lin" valueType="num">
                                      <p:cBhvr additive="base">
                                        <p:cTn id="27"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box(in)">
                                      <p:cBhvr>
                                        <p:cTn id="32" dur="500"/>
                                        <p:tgtEl>
                                          <p:spTgt spid="4"/>
                                        </p:tgtEl>
                                      </p:cBhvr>
                                    </p:animEffect>
                                  </p:childTnLst>
                                </p:cTn>
                              </p:par>
                              <p:par>
                                <p:cTn id="33" presetID="4" presetClass="entr" presetSubtype="16"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ox(in)">
                                      <p:cBhvr>
                                        <p:cTn id="35" dur="500"/>
                                        <p:tgtEl>
                                          <p:spTgt spid="5"/>
                                        </p:tgtEl>
                                      </p:cBhvr>
                                    </p:animEffect>
                                  </p:childTnLst>
                                </p:cTn>
                              </p:par>
                              <p:par>
                                <p:cTn id="36" presetID="4" presetClass="entr" presetSubtype="16"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box(in)">
                                      <p:cBhvr>
                                        <p:cTn id="38" dur="500"/>
                                        <p:tgtEl>
                                          <p:spTgt spid="10"/>
                                        </p:tgtEl>
                                      </p:cBhvr>
                                    </p:animEffect>
                                  </p:childTnLst>
                                </p:cTn>
                              </p:par>
                              <p:par>
                                <p:cTn id="39" presetID="4" presetClass="entr" presetSubtype="16"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ox(in)">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0-#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box(in)">
                                      <p:cBhvr>
                                        <p:cTn id="52" dur="500"/>
                                        <p:tgtEl>
                                          <p:spTgt spid="6"/>
                                        </p:tgtEl>
                                      </p:cBhvr>
                                    </p:animEffect>
                                  </p:childTnLst>
                                </p:cTn>
                              </p:par>
                              <p:par>
                                <p:cTn id="53" presetID="4" presetClass="entr" presetSubtype="16"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box(in)">
                                      <p:cBhvr>
                                        <p:cTn id="55" dur="500"/>
                                        <p:tgtEl>
                                          <p:spTgt spid="7"/>
                                        </p:tgtEl>
                                      </p:cBhvr>
                                    </p:animEffect>
                                  </p:childTnLst>
                                </p:cTn>
                              </p:par>
                              <p:par>
                                <p:cTn id="56" presetID="4" presetClass="entr" presetSubtype="16" fill="hold"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box(in)">
                                      <p:cBhvr>
                                        <p:cTn id="58" dur="500"/>
                                        <p:tgtEl>
                                          <p:spTgt spid="8"/>
                                        </p:tgtEl>
                                      </p:cBhvr>
                                    </p:animEffect>
                                  </p:childTnLst>
                                </p:cTn>
                              </p:par>
                              <p:par>
                                <p:cTn id="59" presetID="4" presetClass="entr" presetSubtype="16"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box(in)">
                                      <p:cBhvr>
                                        <p:cTn id="61" dur="500"/>
                                        <p:tgtEl>
                                          <p:spTgt spid="12"/>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nodeType="click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box(in)">
                                      <p:cBhvr>
                                        <p:cTn id="66" dur="500"/>
                                        <p:tgtEl>
                                          <p:spTgt spid="17"/>
                                        </p:tgtEl>
                                      </p:cBhvr>
                                    </p:animEffect>
                                  </p:childTnLst>
                                </p:cTn>
                              </p:par>
                              <p:par>
                                <p:cTn id="67" presetID="4" presetClass="entr" presetSubtype="16" fill="hold"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box(in)">
                                      <p:cBhvr>
                                        <p:cTn id="69" dur="500"/>
                                        <p:tgtEl>
                                          <p:spTgt spid="18"/>
                                        </p:tgtEl>
                                      </p:cBhvr>
                                    </p:animEffect>
                                  </p:childTnLst>
                                </p:cTn>
                              </p:par>
                              <p:par>
                                <p:cTn id="70" presetID="4" presetClass="entr" presetSubtype="16"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box(in)">
                                      <p:cBhvr>
                                        <p:cTn id="72" dur="500"/>
                                        <p:tgtEl>
                                          <p:spTgt spid="19"/>
                                        </p:tgtEl>
                                      </p:cBhvr>
                                    </p:animEffect>
                                  </p:childTnLst>
                                </p:cTn>
                              </p:par>
                              <p:par>
                                <p:cTn id="73" presetID="4" presetClass="entr" presetSubtype="16"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box(in)">
                                      <p:cBhvr>
                                        <p:cTn id="7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11" grpId="0"/>
      <p:bldP spid="12" grpId="0"/>
      <p:bldP spid="13" grpId="0"/>
      <p:bldP spid="16" grpId="0"/>
      <p:bldP spid="19" grpId="0"/>
      <p:bldP spid="2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Box 1"/>
          <p:cNvSpPr txBox="1">
            <a:spLocks noChangeArrowheads="1"/>
          </p:cNvSpPr>
          <p:nvPr/>
        </p:nvSpPr>
        <p:spPr bwMode="auto">
          <a:xfrm>
            <a:off x="1768158" y="2058988"/>
            <a:ext cx="675005" cy="3514725"/>
          </a:xfrm>
          <a:prstGeom prst="rect">
            <a:avLst/>
          </a:prstGeom>
          <a:blipFill dpi="0" rotWithShape="1">
            <a:blip r:embed="rId1" cstate="print"/>
            <a:srcRect/>
            <a:tile tx="0" ty="0" sx="100000" sy="100000" flip="none" algn="tl"/>
          </a:blipFill>
          <a:ln w="31750">
            <a:solidFill>
              <a:srgbClr val="800000"/>
            </a:solidFill>
            <a:miter lim="800000"/>
          </a:ln>
        </p:spPr>
        <p:txBody>
          <a:bodyPr vert="eaVert">
            <a:spAutoFit/>
          </a:bodyPr>
          <a:lstStyle/>
          <a:p>
            <a:pPr marR="0" defTabSz="914400" eaLnBrk="1" fontAlgn="auto" hangingPunct="1">
              <a:spcBef>
                <a:spcPts val="0"/>
              </a:spcBef>
              <a:spcAft>
                <a:spcPts val="0"/>
              </a:spcAft>
              <a:buClrTx/>
              <a:buSzTx/>
              <a:buFontTx/>
              <a:buNone/>
              <a:defRPr/>
            </a:pPr>
            <a:r>
              <a:rPr kumimoji="0" lang="zh-CN" altLang="en-US" sz="3200" b="1" kern="1200" cap="none" spc="0" normalizeH="0" baseline="0" noProof="0" dirty="0">
                <a:solidFill>
                  <a:schemeClr val="accent2">
                    <a:lumMod val="75000"/>
                  </a:schemeClr>
                </a:solidFill>
                <a:effectLst>
                  <a:outerShdw blurRad="38100" dist="38100" dir="2700000" algn="tl">
                    <a:srgbClr val="C0C0C0"/>
                  </a:outerShdw>
                </a:effectLst>
                <a:latin typeface="黑体" panose="02010609060101010101" charset="-122"/>
                <a:ea typeface="黑体" panose="02010609060101010101" charset="-122"/>
                <a:cs typeface="+mn-cs"/>
              </a:rPr>
              <a:t>对历史进行认识</a:t>
            </a:r>
            <a:endParaRPr kumimoji="0" lang="zh-CN" altLang="en-US" sz="3200" b="1" kern="1200" cap="none" spc="0" normalizeH="0" baseline="0" noProof="0" dirty="0">
              <a:solidFill>
                <a:schemeClr val="accent2">
                  <a:lumMod val="75000"/>
                </a:schemeClr>
              </a:solidFill>
              <a:effectLst>
                <a:outerShdw blurRad="38100" dist="38100" dir="2700000" algn="tl">
                  <a:srgbClr val="C0C0C0"/>
                </a:outerShdw>
              </a:effectLst>
              <a:latin typeface="黑体" panose="02010609060101010101" charset="-122"/>
              <a:ea typeface="黑体" panose="02010609060101010101" charset="-122"/>
              <a:cs typeface="+mn-cs"/>
            </a:endParaRPr>
          </a:p>
        </p:txBody>
      </p:sp>
      <p:sp>
        <p:nvSpPr>
          <p:cNvPr id="3" name="圆角矩形 2"/>
          <p:cNvSpPr/>
          <p:nvPr/>
        </p:nvSpPr>
        <p:spPr bwMode="auto">
          <a:xfrm>
            <a:off x="2984501" y="1458913"/>
            <a:ext cx="3124200" cy="857250"/>
          </a:xfrm>
          <a:prstGeom prst="roundRect">
            <a:avLst/>
          </a:prstGeom>
          <a:solidFill>
            <a:schemeClr val="bg1">
              <a:lumMod val="95000"/>
            </a:schemeClr>
          </a:solidFill>
          <a:ln w="22225" cap="flat" cmpd="sng" algn="ctr">
            <a:solidFill>
              <a:schemeClr val="tx1"/>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800000"/>
                </a:solidFill>
                <a:effectLst>
                  <a:outerShdw blurRad="38100" dist="38100" dir="2700000" algn="tl">
                    <a:srgbClr val="C0C0C0"/>
                  </a:outerShdw>
                </a:effectLst>
                <a:uLnTx/>
                <a:uFillTx/>
                <a:latin typeface="微软雅黑" panose="020B0503020204020204" charset="-122"/>
                <a:ea typeface="微软雅黑" panose="020B0503020204020204" charset="-122"/>
                <a:cs typeface="+mn-cs"/>
              </a:rPr>
              <a:t>要通过唯物史观对所认识的史事全面客观进行考察</a:t>
            </a:r>
            <a:endParaRPr kumimoji="0" lang="zh-CN" altLang="en-US" sz="2000" b="1" i="0" u="none" strike="noStrike" kern="1200" cap="none" spc="0" normalizeH="0" baseline="0" noProof="0" dirty="0">
              <a:ln>
                <a:noFill/>
              </a:ln>
              <a:solidFill>
                <a:srgbClr val="800000"/>
              </a:solidFill>
              <a:effectLst>
                <a:outerShdw blurRad="38100" dist="38100" dir="2700000" algn="tl">
                  <a:srgbClr val="C0C0C0"/>
                </a:outerShdw>
              </a:effectLst>
              <a:uLnTx/>
              <a:uFillTx/>
              <a:latin typeface="微软雅黑" panose="020B0503020204020204" charset="-122"/>
              <a:ea typeface="微软雅黑" panose="020B0503020204020204" charset="-122"/>
              <a:cs typeface="+mn-cs"/>
            </a:endParaRPr>
          </a:p>
        </p:txBody>
      </p:sp>
      <p:sp>
        <p:nvSpPr>
          <p:cNvPr id="4" name="圆角矩形 3"/>
          <p:cNvSpPr/>
          <p:nvPr/>
        </p:nvSpPr>
        <p:spPr bwMode="auto">
          <a:xfrm>
            <a:off x="2984501" y="2487613"/>
            <a:ext cx="3124200" cy="857250"/>
          </a:xfrm>
          <a:prstGeom prst="roundRect">
            <a:avLst/>
          </a:prstGeom>
          <a:solidFill>
            <a:schemeClr val="bg1">
              <a:lumMod val="95000"/>
            </a:schemeClr>
          </a:solidFill>
          <a:ln w="22225" cap="flat" cmpd="sng" algn="ctr">
            <a:solidFill>
              <a:schemeClr val="tx1"/>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800000"/>
                </a:solidFill>
                <a:effectLst>
                  <a:outerShdw blurRad="38100" dist="38100" dir="2700000" algn="tl">
                    <a:srgbClr val="C0C0C0"/>
                  </a:outerShdw>
                </a:effectLst>
                <a:uLnTx/>
                <a:uFillTx/>
                <a:latin typeface="微软雅黑" panose="020B0503020204020204" charset="-122"/>
                <a:ea typeface="微软雅黑" panose="020B0503020204020204" charset="-122"/>
                <a:cs typeface="+mn-cs"/>
              </a:rPr>
              <a:t>要将所认识的史事置于具</a:t>
            </a:r>
            <a:endParaRPr kumimoji="0" lang="en-US" altLang="zh-CN" sz="2000" b="1" i="0" u="none" strike="noStrike" kern="1200" cap="none" spc="0" normalizeH="0" baseline="0" noProof="0" dirty="0">
              <a:ln>
                <a:noFill/>
              </a:ln>
              <a:solidFill>
                <a:srgbClr val="800000"/>
              </a:solidFill>
              <a:effectLst>
                <a:outerShdw blurRad="38100" dist="38100" dir="2700000" algn="tl">
                  <a:srgbClr val="C0C0C0"/>
                </a:outerShdw>
              </a:effectLst>
              <a:uLnTx/>
              <a:uFillTx/>
              <a:latin typeface="微软雅黑" panose="020B0503020204020204" charset="-122"/>
              <a:ea typeface="微软雅黑" panose="020B050302020402020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800000"/>
                </a:solidFill>
                <a:effectLst>
                  <a:outerShdw blurRad="38100" dist="38100" dir="2700000" algn="tl">
                    <a:srgbClr val="C0C0C0"/>
                  </a:outerShdw>
                </a:effectLst>
                <a:uLnTx/>
                <a:uFillTx/>
                <a:latin typeface="微软雅黑" panose="020B0503020204020204" charset="-122"/>
                <a:ea typeface="微软雅黑" panose="020B0503020204020204" charset="-122"/>
                <a:cs typeface="+mn-cs"/>
              </a:rPr>
              <a:t>体的时空条件下进行考察</a:t>
            </a:r>
            <a:endParaRPr kumimoji="0" lang="zh-CN" altLang="en-US" sz="2000" b="1" i="0" u="none" strike="noStrike" kern="1200" cap="none" spc="0" normalizeH="0" baseline="0" noProof="0" dirty="0">
              <a:ln>
                <a:noFill/>
              </a:ln>
              <a:solidFill>
                <a:srgbClr val="800000"/>
              </a:solidFill>
              <a:effectLst>
                <a:outerShdw blurRad="38100" dist="38100" dir="2700000" algn="tl">
                  <a:srgbClr val="C0C0C0"/>
                </a:outerShdw>
              </a:effectLst>
              <a:uLnTx/>
              <a:uFillTx/>
              <a:latin typeface="微软雅黑" panose="020B0503020204020204" charset="-122"/>
              <a:ea typeface="微软雅黑" panose="020B0503020204020204" charset="-122"/>
              <a:cs typeface="+mn-cs"/>
            </a:endParaRPr>
          </a:p>
        </p:txBody>
      </p:sp>
      <p:sp>
        <p:nvSpPr>
          <p:cNvPr id="5" name="圆角矩形 4"/>
          <p:cNvSpPr/>
          <p:nvPr/>
        </p:nvSpPr>
        <p:spPr bwMode="auto">
          <a:xfrm>
            <a:off x="3060701" y="3516313"/>
            <a:ext cx="3124200" cy="857250"/>
          </a:xfrm>
          <a:prstGeom prst="roundRect">
            <a:avLst/>
          </a:prstGeom>
          <a:solidFill>
            <a:schemeClr val="bg1">
              <a:lumMod val="95000"/>
            </a:schemeClr>
          </a:solidFill>
          <a:ln w="22225" cap="flat" cmpd="sng" algn="ctr">
            <a:solidFill>
              <a:schemeClr val="tx1"/>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800000"/>
                </a:solidFill>
                <a:effectLst>
                  <a:outerShdw blurRad="38100" dist="38100" dir="2700000" algn="tl">
                    <a:srgbClr val="C0C0C0"/>
                  </a:outerShdw>
                </a:effectLst>
                <a:uLnTx/>
                <a:uFillTx/>
                <a:latin typeface="微软雅黑" panose="020B0503020204020204" charset="-122"/>
                <a:ea typeface="微软雅黑" panose="020B0503020204020204" charset="-122"/>
                <a:cs typeface="+mn-cs"/>
              </a:rPr>
              <a:t>要依据可靠的史料作为证据对史事进行推理和论证</a:t>
            </a:r>
            <a:endParaRPr kumimoji="0" lang="zh-CN" altLang="en-US" sz="2000" b="1" i="0" u="none" strike="noStrike" kern="1200" cap="none" spc="0" normalizeH="0" baseline="0" noProof="0" dirty="0">
              <a:ln>
                <a:noFill/>
              </a:ln>
              <a:solidFill>
                <a:srgbClr val="800000"/>
              </a:solidFill>
              <a:effectLst>
                <a:outerShdw blurRad="38100" dist="38100" dir="2700000" algn="tl">
                  <a:srgbClr val="C0C0C0"/>
                </a:outerShdw>
              </a:effectLst>
              <a:uLnTx/>
              <a:uFillTx/>
              <a:latin typeface="微软雅黑" panose="020B0503020204020204" charset="-122"/>
              <a:ea typeface="微软雅黑" panose="020B0503020204020204" charset="-122"/>
              <a:cs typeface="+mn-cs"/>
            </a:endParaRPr>
          </a:p>
        </p:txBody>
      </p:sp>
      <p:sp>
        <p:nvSpPr>
          <p:cNvPr id="6" name="圆角矩形 5"/>
          <p:cNvSpPr/>
          <p:nvPr/>
        </p:nvSpPr>
        <p:spPr bwMode="auto">
          <a:xfrm>
            <a:off x="3060701" y="4545013"/>
            <a:ext cx="3124200" cy="857250"/>
          </a:xfrm>
          <a:prstGeom prst="roundRect">
            <a:avLst/>
          </a:prstGeom>
          <a:solidFill>
            <a:schemeClr val="bg1">
              <a:lumMod val="95000"/>
            </a:schemeClr>
          </a:solidFill>
          <a:ln w="22225" cap="flat" cmpd="sng" algn="ctr">
            <a:solidFill>
              <a:schemeClr val="tx1"/>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800000"/>
                </a:solidFill>
                <a:effectLst>
                  <a:outerShdw blurRad="38100" dist="38100" dir="2700000" algn="tl">
                    <a:srgbClr val="C0C0C0"/>
                  </a:outerShdw>
                </a:effectLst>
                <a:uLnTx/>
                <a:uFillTx/>
                <a:latin typeface="微软雅黑" panose="020B0503020204020204" charset="-122"/>
                <a:ea typeface="微软雅黑" panose="020B0503020204020204" charset="-122"/>
                <a:cs typeface="+mn-cs"/>
              </a:rPr>
              <a:t>所有历史叙述在本质上都是一种对过去事情的解释</a:t>
            </a:r>
            <a:endParaRPr kumimoji="0" lang="zh-CN" altLang="en-US" sz="2000" b="1" i="0" u="none" strike="noStrike" kern="1200" cap="none" spc="0" normalizeH="0" baseline="0" noProof="0" dirty="0">
              <a:ln>
                <a:noFill/>
              </a:ln>
              <a:solidFill>
                <a:srgbClr val="800000"/>
              </a:solidFill>
              <a:effectLst>
                <a:outerShdw blurRad="38100" dist="38100" dir="2700000" algn="tl">
                  <a:srgbClr val="C0C0C0"/>
                </a:outerShdw>
              </a:effectLst>
              <a:uLnTx/>
              <a:uFillTx/>
              <a:latin typeface="微软雅黑" panose="020B0503020204020204" charset="-122"/>
              <a:ea typeface="微软雅黑" panose="020B0503020204020204" charset="-122"/>
              <a:cs typeface="+mn-cs"/>
            </a:endParaRPr>
          </a:p>
        </p:txBody>
      </p:sp>
      <p:sp>
        <p:nvSpPr>
          <p:cNvPr id="7" name="圆角矩形 6"/>
          <p:cNvSpPr/>
          <p:nvPr/>
        </p:nvSpPr>
        <p:spPr bwMode="auto">
          <a:xfrm>
            <a:off x="3016251" y="5559425"/>
            <a:ext cx="3124200" cy="857250"/>
          </a:xfrm>
          <a:prstGeom prst="roundRect">
            <a:avLst/>
          </a:prstGeom>
          <a:solidFill>
            <a:schemeClr val="bg1">
              <a:lumMod val="95000"/>
            </a:schemeClr>
          </a:solidFill>
          <a:ln w="22225" cap="flat" cmpd="sng" algn="ctr">
            <a:solidFill>
              <a:schemeClr val="tx1"/>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800000"/>
                </a:solidFill>
                <a:effectLst>
                  <a:outerShdw blurRad="38100" dist="38100" dir="2700000" algn="tl">
                    <a:srgbClr val="C0C0C0"/>
                  </a:outerShdw>
                </a:effectLst>
                <a:uLnTx/>
                <a:uFillTx/>
                <a:latin typeface="微软雅黑" panose="020B0503020204020204" charset="-122"/>
                <a:ea typeface="微软雅黑" panose="020B0503020204020204" charset="-122"/>
                <a:cs typeface="+mn-cs"/>
              </a:rPr>
              <a:t>任何历史阐释都蕴含着一定的价值判断和人文情怀</a:t>
            </a:r>
            <a:r>
              <a:rPr kumimoji="0" lang="zh-CN" altLang="zh-CN" sz="2000" b="1" i="0" u="none" strike="noStrike" kern="1200" cap="none" spc="0" normalizeH="0" baseline="0" noProof="0" dirty="0">
                <a:ln>
                  <a:noFill/>
                </a:ln>
                <a:solidFill>
                  <a:srgbClr val="800000"/>
                </a:solidFill>
                <a:effectLst/>
                <a:uLnTx/>
                <a:uFillTx/>
                <a:latin typeface="Arial" panose="020B0604020202020204" pitchFamily="34" charset="0"/>
                <a:ea typeface="+mn-ea"/>
                <a:cs typeface="+mn-cs"/>
              </a:rPr>
              <a:t> </a:t>
            </a:r>
            <a:endParaRPr kumimoji="0" lang="zh-CN" altLang="zh-CN" sz="2000" b="1" i="0" u="none" strike="noStrike" kern="1200" cap="none" spc="0" normalizeH="0" baseline="0" noProof="0" dirty="0">
              <a:ln>
                <a:noFill/>
              </a:ln>
              <a:solidFill>
                <a:srgbClr val="800000"/>
              </a:solidFill>
              <a:effectLst/>
              <a:uLnTx/>
              <a:uFillTx/>
              <a:latin typeface="Arial" panose="020B0604020202020204" pitchFamily="34" charset="0"/>
              <a:ea typeface="+mn-ea"/>
              <a:cs typeface="+mn-cs"/>
            </a:endParaRPr>
          </a:p>
        </p:txBody>
      </p:sp>
      <p:sp>
        <p:nvSpPr>
          <p:cNvPr id="8" name="圆角矩形 7"/>
          <p:cNvSpPr/>
          <p:nvPr/>
        </p:nvSpPr>
        <p:spPr bwMode="auto">
          <a:xfrm>
            <a:off x="6642101" y="1544638"/>
            <a:ext cx="1828800" cy="685800"/>
          </a:xfrm>
          <a:prstGeom prst="roundRect">
            <a:avLst/>
          </a:prstGeom>
          <a:solidFill>
            <a:schemeClr val="accent5"/>
          </a:solidFill>
          <a:ln w="25400" cap="flat" cmpd="sng" algn="ctr">
            <a:solidFill>
              <a:srgbClr val="C00000"/>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solidFill>
                <a:effectLst>
                  <a:outerShdw blurRad="38100" dist="38100" dir="2700000" algn="tl">
                    <a:srgbClr val="FFFFFF"/>
                  </a:outerShdw>
                </a:effectLst>
                <a:uLnTx/>
                <a:uFillTx/>
                <a:latin typeface="微软雅黑" panose="020B0503020204020204" charset="-122"/>
                <a:ea typeface="微软雅黑" panose="020B0503020204020204" charset="-122"/>
                <a:cs typeface="+mn-cs"/>
              </a:rPr>
              <a:t>  唯物史观</a:t>
            </a:r>
            <a:endParaRPr kumimoji="0" lang="zh-CN" altLang="en-US" sz="2400" b="1" i="0" u="none" strike="noStrike" kern="1200" cap="none" spc="0" normalizeH="0" baseline="0" noProof="0" dirty="0">
              <a:ln>
                <a:noFill/>
              </a:ln>
              <a:solidFill>
                <a:schemeClr val="tx1"/>
              </a:solidFill>
              <a:effectLst>
                <a:outerShdw blurRad="38100" dist="38100" dir="2700000" algn="tl">
                  <a:srgbClr val="FFFFFF"/>
                </a:outerShdw>
              </a:effectLst>
              <a:uLnTx/>
              <a:uFillTx/>
              <a:latin typeface="微软雅黑" panose="020B0503020204020204" charset="-122"/>
              <a:ea typeface="微软雅黑" panose="020B0503020204020204" charset="-122"/>
              <a:cs typeface="+mn-cs"/>
            </a:endParaRPr>
          </a:p>
        </p:txBody>
      </p:sp>
      <p:sp>
        <p:nvSpPr>
          <p:cNvPr id="9" name="圆角矩形 8"/>
          <p:cNvSpPr/>
          <p:nvPr/>
        </p:nvSpPr>
        <p:spPr bwMode="auto">
          <a:xfrm>
            <a:off x="6642101" y="2573338"/>
            <a:ext cx="1828800" cy="685800"/>
          </a:xfrm>
          <a:prstGeom prst="roundRect">
            <a:avLst/>
          </a:prstGeom>
          <a:solidFill>
            <a:schemeClr val="accent5"/>
          </a:solidFill>
          <a:ln w="25400" cap="flat" cmpd="sng" algn="ctr">
            <a:solidFill>
              <a:srgbClr val="C00000"/>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solidFill>
                <a:effectLst>
                  <a:outerShdw blurRad="38100" dist="38100" dir="2700000" algn="tl">
                    <a:srgbClr val="FFFFFF"/>
                  </a:outerShdw>
                </a:effectLst>
                <a:uLnTx/>
                <a:uFillTx/>
                <a:latin typeface="微软雅黑" panose="020B0503020204020204" charset="-122"/>
                <a:ea typeface="微软雅黑" panose="020B0503020204020204" charset="-122"/>
                <a:cs typeface="+mn-cs"/>
              </a:rPr>
              <a:t>  </a:t>
            </a:r>
            <a:r>
              <a:rPr kumimoji="0" lang="zh-CN" altLang="en-US" sz="2400" b="1" i="0" u="none" strike="noStrike" kern="1200" cap="none" spc="0" normalizeH="0" baseline="0" noProof="0" dirty="0">
                <a:ln>
                  <a:noFill/>
                </a:ln>
                <a:solidFill>
                  <a:schemeClr val="tx1"/>
                </a:solidFill>
                <a:effectLst>
                  <a:outerShdw blurRad="38100" dist="38100" dir="2700000" algn="tl">
                    <a:srgbClr val="FFFFFF"/>
                  </a:outerShdw>
                </a:effectLst>
                <a:uLnTx/>
                <a:uFillTx/>
                <a:latin typeface="微软雅黑" panose="020B0503020204020204" charset="-122"/>
                <a:ea typeface="微软雅黑" panose="020B0503020204020204" charset="-122"/>
                <a:cs typeface="+mn-cs"/>
              </a:rPr>
              <a:t>时空观念</a:t>
            </a:r>
            <a:endParaRPr kumimoji="0" lang="zh-CN" altLang="en-US" sz="2400" b="1" i="0" u="none" strike="noStrike" kern="1200" cap="none" spc="0" normalizeH="0" baseline="0" noProof="0" dirty="0">
              <a:ln>
                <a:noFill/>
              </a:ln>
              <a:solidFill>
                <a:schemeClr val="tx1"/>
              </a:solidFill>
              <a:effectLst>
                <a:outerShdw blurRad="38100" dist="38100" dir="2700000" algn="tl">
                  <a:srgbClr val="FFFFFF"/>
                </a:outerShdw>
              </a:effectLst>
              <a:uLnTx/>
              <a:uFillTx/>
              <a:latin typeface="微软雅黑" panose="020B0503020204020204" charset="-122"/>
              <a:ea typeface="微软雅黑" panose="020B0503020204020204" charset="-122"/>
              <a:cs typeface="+mn-cs"/>
            </a:endParaRPr>
          </a:p>
        </p:txBody>
      </p:sp>
      <p:sp>
        <p:nvSpPr>
          <p:cNvPr id="10" name="圆角矩形 9"/>
          <p:cNvSpPr/>
          <p:nvPr/>
        </p:nvSpPr>
        <p:spPr bwMode="auto">
          <a:xfrm>
            <a:off x="6718301" y="3602038"/>
            <a:ext cx="1828800" cy="685800"/>
          </a:xfrm>
          <a:prstGeom prst="roundRect">
            <a:avLst/>
          </a:prstGeom>
          <a:solidFill>
            <a:schemeClr val="accent5"/>
          </a:solidFill>
          <a:ln w="25400" cap="flat" cmpd="sng" algn="ctr">
            <a:solidFill>
              <a:srgbClr val="C00000"/>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tx1"/>
                </a:solidFill>
                <a:effectLst>
                  <a:outerShdw blurRad="38100" dist="38100" dir="2700000" algn="tl">
                    <a:srgbClr val="FFFFFF"/>
                  </a:outerShdw>
                </a:effectLst>
                <a:uLnTx/>
                <a:uFillTx/>
                <a:latin typeface="微软雅黑" panose="020B0503020204020204" charset="-122"/>
                <a:ea typeface="微软雅黑" panose="020B0503020204020204" charset="-122"/>
                <a:cs typeface="+mn-cs"/>
              </a:rPr>
              <a:t>  </a:t>
            </a:r>
            <a:r>
              <a:rPr kumimoji="0" lang="zh-CN" altLang="en-US" sz="2400" b="1" i="0" u="none" strike="noStrike" kern="1200" cap="none" spc="0" normalizeH="0" baseline="0" noProof="0" dirty="0">
                <a:ln>
                  <a:noFill/>
                </a:ln>
                <a:solidFill>
                  <a:schemeClr val="tx1"/>
                </a:solidFill>
                <a:effectLst>
                  <a:outerShdw blurRad="38100" dist="38100" dir="2700000" algn="tl">
                    <a:srgbClr val="FFFFFF"/>
                  </a:outerShdw>
                </a:effectLst>
                <a:uLnTx/>
                <a:uFillTx/>
                <a:latin typeface="微软雅黑" panose="020B0503020204020204" charset="-122"/>
                <a:ea typeface="微软雅黑" panose="020B0503020204020204" charset="-122"/>
                <a:cs typeface="+mn-cs"/>
              </a:rPr>
              <a:t>史料实证</a:t>
            </a:r>
            <a:endParaRPr kumimoji="0" lang="zh-CN" altLang="en-US" sz="2400" b="1" i="0" u="none" strike="noStrike" kern="1200" cap="none" spc="0" normalizeH="0" baseline="0" noProof="0" dirty="0">
              <a:ln>
                <a:noFill/>
              </a:ln>
              <a:solidFill>
                <a:schemeClr val="tx1"/>
              </a:solidFill>
              <a:effectLst>
                <a:outerShdw blurRad="38100" dist="38100" dir="2700000" algn="tl">
                  <a:srgbClr val="FFFFFF"/>
                </a:outerShdw>
              </a:effectLst>
              <a:uLnTx/>
              <a:uFillTx/>
              <a:latin typeface="微软雅黑" panose="020B0503020204020204" charset="-122"/>
              <a:ea typeface="微软雅黑" panose="020B0503020204020204" charset="-122"/>
              <a:cs typeface="+mn-cs"/>
            </a:endParaRPr>
          </a:p>
        </p:txBody>
      </p:sp>
      <p:sp>
        <p:nvSpPr>
          <p:cNvPr id="11" name="圆角矩形 10"/>
          <p:cNvSpPr/>
          <p:nvPr/>
        </p:nvSpPr>
        <p:spPr bwMode="auto">
          <a:xfrm>
            <a:off x="6718301" y="4630738"/>
            <a:ext cx="1828800" cy="685800"/>
          </a:xfrm>
          <a:prstGeom prst="roundRect">
            <a:avLst/>
          </a:prstGeom>
          <a:solidFill>
            <a:schemeClr val="accent5"/>
          </a:solidFill>
          <a:ln w="25400" cap="flat" cmpd="sng" algn="ctr">
            <a:solidFill>
              <a:srgbClr val="C00000"/>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solidFill>
                <a:effectLst>
                  <a:outerShdw blurRad="38100" dist="38100" dir="2700000" algn="tl">
                    <a:srgbClr val="FFFFFF"/>
                  </a:outerShdw>
                </a:effectLst>
                <a:uLnTx/>
                <a:uFillTx/>
                <a:latin typeface="微软雅黑" panose="020B0503020204020204" charset="-122"/>
                <a:ea typeface="微软雅黑" panose="020B0503020204020204" charset="-122"/>
                <a:cs typeface="+mn-cs"/>
              </a:rPr>
              <a:t>  历史解释</a:t>
            </a:r>
            <a:endParaRPr kumimoji="0" lang="zh-CN" altLang="en-US" sz="2400" b="1" i="0" u="none" strike="noStrike" kern="1200" cap="none" spc="0" normalizeH="0" baseline="0" noProof="0" dirty="0">
              <a:ln>
                <a:noFill/>
              </a:ln>
              <a:solidFill>
                <a:schemeClr val="tx1"/>
              </a:solidFill>
              <a:effectLst>
                <a:outerShdw blurRad="38100" dist="38100" dir="2700000" algn="tl">
                  <a:srgbClr val="FFFFFF"/>
                </a:outerShdw>
              </a:effectLst>
              <a:uLnTx/>
              <a:uFillTx/>
              <a:latin typeface="微软雅黑" panose="020B0503020204020204" charset="-122"/>
              <a:ea typeface="微软雅黑" panose="020B0503020204020204" charset="-122"/>
              <a:cs typeface="+mn-cs"/>
            </a:endParaRPr>
          </a:p>
        </p:txBody>
      </p:sp>
      <p:sp>
        <p:nvSpPr>
          <p:cNvPr id="12" name="圆角矩形 11"/>
          <p:cNvSpPr/>
          <p:nvPr/>
        </p:nvSpPr>
        <p:spPr bwMode="auto">
          <a:xfrm>
            <a:off x="6718301" y="5659438"/>
            <a:ext cx="1828800" cy="685800"/>
          </a:xfrm>
          <a:prstGeom prst="roundRect">
            <a:avLst/>
          </a:prstGeom>
          <a:solidFill>
            <a:schemeClr val="accent5"/>
          </a:solidFill>
          <a:ln w="25400" cap="flat" cmpd="sng" algn="ctr">
            <a:solidFill>
              <a:srgbClr val="C00000"/>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chemeClr val="tx1"/>
                </a:solidFill>
                <a:effectLst>
                  <a:outerShdw blurRad="38100" dist="38100" dir="2700000" algn="tl">
                    <a:srgbClr val="FFFFFF"/>
                  </a:outerShdw>
                </a:effectLst>
                <a:uLnTx/>
                <a:uFillTx/>
                <a:latin typeface="微软雅黑" panose="020B0503020204020204" charset="-122"/>
                <a:ea typeface="微软雅黑" panose="020B0503020204020204" charset="-122"/>
                <a:cs typeface="+mn-cs"/>
              </a:rPr>
              <a:t> 家国情怀</a:t>
            </a:r>
            <a:endParaRPr kumimoji="0" lang="zh-CN" altLang="en-US" sz="2400" b="1" i="0" u="none" strike="noStrike" kern="1200" cap="none" spc="0" normalizeH="0" baseline="0" noProof="0" dirty="0">
              <a:ln>
                <a:noFill/>
              </a:ln>
              <a:solidFill>
                <a:schemeClr val="tx1"/>
              </a:solidFill>
              <a:effectLst>
                <a:outerShdw blurRad="38100" dist="38100" dir="2700000" algn="tl">
                  <a:srgbClr val="FFFFFF"/>
                </a:outerShdw>
              </a:effectLst>
              <a:uLnTx/>
              <a:uFillTx/>
              <a:latin typeface="微软雅黑" panose="020B0503020204020204" charset="-122"/>
              <a:ea typeface="微软雅黑" panose="020B0503020204020204" charset="-122"/>
              <a:cs typeface="+mn-cs"/>
            </a:endParaRPr>
          </a:p>
        </p:txBody>
      </p:sp>
      <p:sp>
        <p:nvSpPr>
          <p:cNvPr id="33805" name="右箭头 12"/>
          <p:cNvSpPr/>
          <p:nvPr/>
        </p:nvSpPr>
        <p:spPr>
          <a:xfrm>
            <a:off x="6108701" y="1716088"/>
            <a:ext cx="457200" cy="342900"/>
          </a:xfrm>
          <a:prstGeom prst="rightArrow">
            <a:avLst>
              <a:gd name="adj1" fmla="val 50000"/>
              <a:gd name="adj2" fmla="val 50000"/>
            </a:avLst>
          </a:prstGeom>
          <a:solidFill>
            <a:srgbClr val="FF0000"/>
          </a:solidFill>
          <a:ln w="9525" cap="flat" cmpd="sng">
            <a:solidFill>
              <a:schemeClr val="tx1"/>
            </a:solidFill>
            <a:prstDash val="solid"/>
            <a:round/>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1800" dirty="0"/>
          </a:p>
        </p:txBody>
      </p:sp>
      <p:sp>
        <p:nvSpPr>
          <p:cNvPr id="33806" name="右箭头 13"/>
          <p:cNvSpPr/>
          <p:nvPr/>
        </p:nvSpPr>
        <p:spPr>
          <a:xfrm>
            <a:off x="6108701" y="2659063"/>
            <a:ext cx="457200" cy="342900"/>
          </a:xfrm>
          <a:prstGeom prst="rightArrow">
            <a:avLst>
              <a:gd name="adj1" fmla="val 50000"/>
              <a:gd name="adj2" fmla="val 50000"/>
            </a:avLst>
          </a:prstGeom>
          <a:solidFill>
            <a:srgbClr val="FF0000"/>
          </a:solidFill>
          <a:ln w="9525" cap="flat" cmpd="sng">
            <a:solidFill>
              <a:schemeClr val="tx1"/>
            </a:solidFill>
            <a:prstDash val="solid"/>
            <a:round/>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1800" dirty="0"/>
          </a:p>
        </p:txBody>
      </p:sp>
      <p:sp>
        <p:nvSpPr>
          <p:cNvPr id="33807" name="右箭头 14"/>
          <p:cNvSpPr/>
          <p:nvPr/>
        </p:nvSpPr>
        <p:spPr>
          <a:xfrm>
            <a:off x="6184901" y="3773488"/>
            <a:ext cx="457200" cy="342900"/>
          </a:xfrm>
          <a:prstGeom prst="rightArrow">
            <a:avLst>
              <a:gd name="adj1" fmla="val 50000"/>
              <a:gd name="adj2" fmla="val 50000"/>
            </a:avLst>
          </a:prstGeom>
          <a:solidFill>
            <a:srgbClr val="FF0000"/>
          </a:solidFill>
          <a:ln w="9525" cap="flat" cmpd="sng">
            <a:solidFill>
              <a:schemeClr val="tx1"/>
            </a:solidFill>
            <a:prstDash val="solid"/>
            <a:round/>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1800" dirty="0"/>
          </a:p>
        </p:txBody>
      </p:sp>
      <p:sp>
        <p:nvSpPr>
          <p:cNvPr id="33808" name="右箭头 15"/>
          <p:cNvSpPr/>
          <p:nvPr/>
        </p:nvSpPr>
        <p:spPr>
          <a:xfrm>
            <a:off x="6184901" y="4802188"/>
            <a:ext cx="457200" cy="342900"/>
          </a:xfrm>
          <a:prstGeom prst="rightArrow">
            <a:avLst>
              <a:gd name="adj1" fmla="val 50000"/>
              <a:gd name="adj2" fmla="val 50000"/>
            </a:avLst>
          </a:prstGeom>
          <a:solidFill>
            <a:srgbClr val="FF0000"/>
          </a:solidFill>
          <a:ln w="9525" cap="flat" cmpd="sng">
            <a:solidFill>
              <a:schemeClr val="tx1"/>
            </a:solidFill>
            <a:prstDash val="solid"/>
            <a:round/>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1800" dirty="0"/>
          </a:p>
        </p:txBody>
      </p:sp>
      <p:sp>
        <p:nvSpPr>
          <p:cNvPr id="33809" name="右箭头 16"/>
          <p:cNvSpPr/>
          <p:nvPr/>
        </p:nvSpPr>
        <p:spPr>
          <a:xfrm>
            <a:off x="6184901" y="5830888"/>
            <a:ext cx="457200" cy="342900"/>
          </a:xfrm>
          <a:prstGeom prst="rightArrow">
            <a:avLst>
              <a:gd name="adj1" fmla="val 50000"/>
              <a:gd name="adj2" fmla="val 50000"/>
            </a:avLst>
          </a:prstGeom>
          <a:solidFill>
            <a:srgbClr val="FF0000"/>
          </a:solidFill>
          <a:ln w="9525" cap="flat" cmpd="sng">
            <a:solidFill>
              <a:schemeClr val="tx1"/>
            </a:solidFill>
            <a:prstDash val="solid"/>
            <a:round/>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1800" dirty="0"/>
          </a:p>
        </p:txBody>
      </p:sp>
      <p:sp>
        <p:nvSpPr>
          <p:cNvPr id="33810" name="右箭头 17"/>
          <p:cNvSpPr/>
          <p:nvPr/>
        </p:nvSpPr>
        <p:spPr>
          <a:xfrm rot="-1803677">
            <a:off x="2414588" y="2185988"/>
            <a:ext cx="533400" cy="342900"/>
          </a:xfrm>
          <a:prstGeom prst="rightArrow">
            <a:avLst>
              <a:gd name="adj1" fmla="val 50000"/>
              <a:gd name="adj2" fmla="val 49993"/>
            </a:avLst>
          </a:prstGeom>
          <a:solidFill>
            <a:srgbClr val="FF0000"/>
          </a:solidFill>
          <a:ln w="9525" cap="flat" cmpd="sng">
            <a:solidFill>
              <a:schemeClr val="tx1"/>
            </a:solidFill>
            <a:prstDash val="solid"/>
            <a:round/>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1800" dirty="0"/>
          </a:p>
        </p:txBody>
      </p:sp>
      <p:sp>
        <p:nvSpPr>
          <p:cNvPr id="33811" name="右箭头 18"/>
          <p:cNvSpPr/>
          <p:nvPr/>
        </p:nvSpPr>
        <p:spPr>
          <a:xfrm rot="-1174196">
            <a:off x="2486026" y="2835275"/>
            <a:ext cx="533400" cy="342900"/>
          </a:xfrm>
          <a:prstGeom prst="rightArrow">
            <a:avLst>
              <a:gd name="adj1" fmla="val 50000"/>
              <a:gd name="adj2" fmla="val 49993"/>
            </a:avLst>
          </a:prstGeom>
          <a:solidFill>
            <a:srgbClr val="FF0000"/>
          </a:solidFill>
          <a:ln w="9525" cap="flat" cmpd="sng">
            <a:solidFill>
              <a:schemeClr val="tx1"/>
            </a:solidFill>
            <a:prstDash val="solid"/>
            <a:round/>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1800" dirty="0"/>
          </a:p>
        </p:txBody>
      </p:sp>
      <p:sp>
        <p:nvSpPr>
          <p:cNvPr id="33812" name="右箭头 19"/>
          <p:cNvSpPr/>
          <p:nvPr/>
        </p:nvSpPr>
        <p:spPr>
          <a:xfrm>
            <a:off x="2451101" y="3859213"/>
            <a:ext cx="533400" cy="342900"/>
          </a:xfrm>
          <a:prstGeom prst="rightArrow">
            <a:avLst>
              <a:gd name="adj1" fmla="val 50000"/>
              <a:gd name="adj2" fmla="val 49993"/>
            </a:avLst>
          </a:prstGeom>
          <a:solidFill>
            <a:srgbClr val="FF0000"/>
          </a:solidFill>
          <a:ln w="9525" cap="flat" cmpd="sng">
            <a:solidFill>
              <a:schemeClr val="tx1"/>
            </a:solidFill>
            <a:prstDash val="solid"/>
            <a:round/>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1800" dirty="0"/>
          </a:p>
        </p:txBody>
      </p:sp>
      <p:sp>
        <p:nvSpPr>
          <p:cNvPr id="33813" name="右箭头 20"/>
          <p:cNvSpPr/>
          <p:nvPr/>
        </p:nvSpPr>
        <p:spPr>
          <a:xfrm rot="915308">
            <a:off x="2481263" y="4618038"/>
            <a:ext cx="533400" cy="342900"/>
          </a:xfrm>
          <a:prstGeom prst="rightArrow">
            <a:avLst>
              <a:gd name="adj1" fmla="val 50000"/>
              <a:gd name="adj2" fmla="val 49993"/>
            </a:avLst>
          </a:prstGeom>
          <a:solidFill>
            <a:srgbClr val="FF0000"/>
          </a:solidFill>
          <a:ln w="9525" cap="flat" cmpd="sng">
            <a:solidFill>
              <a:schemeClr val="tx1"/>
            </a:solidFill>
            <a:prstDash val="solid"/>
            <a:round/>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1800" dirty="0"/>
          </a:p>
        </p:txBody>
      </p:sp>
      <p:sp>
        <p:nvSpPr>
          <p:cNvPr id="33814" name="右箭头 21"/>
          <p:cNvSpPr/>
          <p:nvPr/>
        </p:nvSpPr>
        <p:spPr>
          <a:xfrm rot="1627170">
            <a:off x="2490788" y="5434013"/>
            <a:ext cx="533400" cy="342900"/>
          </a:xfrm>
          <a:prstGeom prst="rightArrow">
            <a:avLst>
              <a:gd name="adj1" fmla="val 50000"/>
              <a:gd name="adj2" fmla="val 49993"/>
            </a:avLst>
          </a:prstGeom>
          <a:solidFill>
            <a:srgbClr val="FF0000"/>
          </a:solidFill>
          <a:ln w="9525" cap="flat" cmpd="sng">
            <a:solidFill>
              <a:schemeClr val="tx1"/>
            </a:solidFill>
            <a:prstDash val="solid"/>
            <a:round/>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endParaRPr lang="zh-CN" altLang="en-US" sz="1800" dirty="0"/>
          </a:p>
        </p:txBody>
      </p:sp>
      <p:sp>
        <p:nvSpPr>
          <p:cNvPr id="23" name="TextBox 22"/>
          <p:cNvSpPr txBox="1">
            <a:spLocks noChangeArrowheads="1"/>
          </p:cNvSpPr>
          <p:nvPr/>
        </p:nvSpPr>
        <p:spPr bwMode="auto">
          <a:xfrm>
            <a:off x="9235759" y="1887538"/>
            <a:ext cx="675005" cy="4286250"/>
          </a:xfrm>
          <a:prstGeom prst="rect">
            <a:avLst/>
          </a:prstGeom>
          <a:blipFill dpi="0" rotWithShape="1">
            <a:blip r:embed="rId1" cstate="print"/>
            <a:srcRect/>
            <a:tile tx="0" ty="0" sx="100000" sy="100000" flip="none" algn="tl"/>
          </a:blipFill>
          <a:ln w="31750">
            <a:solidFill>
              <a:srgbClr val="800000"/>
            </a:solidFill>
            <a:miter lim="800000"/>
          </a:ln>
        </p:spPr>
        <p:txBody>
          <a:bodyPr vert="eaVert">
            <a:spAutoFit/>
          </a:bodyPr>
          <a:lstStyle/>
          <a:p>
            <a:pPr marR="0" defTabSz="914400" eaLnBrk="1" fontAlgn="auto" hangingPunct="1">
              <a:spcBef>
                <a:spcPts val="0"/>
              </a:spcBef>
              <a:spcAft>
                <a:spcPts val="0"/>
              </a:spcAft>
              <a:buClrTx/>
              <a:buSzTx/>
              <a:buFontTx/>
              <a:buNone/>
              <a:defRPr/>
            </a:pPr>
            <a:r>
              <a:rPr kumimoji="0" lang="zh-CN" altLang="en-US" sz="3200" b="1" kern="1200" cap="none" spc="0" normalizeH="0" baseline="0" noProof="0" dirty="0">
                <a:solidFill>
                  <a:schemeClr val="accent2">
                    <a:lumMod val="75000"/>
                  </a:schemeClr>
                </a:solidFill>
                <a:effectLst>
                  <a:outerShdw blurRad="38100" dist="38100" dir="2700000" algn="tl">
                    <a:srgbClr val="C0C0C0"/>
                  </a:outerShdw>
                </a:effectLst>
                <a:latin typeface="黑体" panose="02010609060101010101" charset="-122"/>
                <a:ea typeface="黑体" panose="02010609060101010101" charset="-122"/>
                <a:cs typeface="+mn-cs"/>
              </a:rPr>
              <a:t>建构正确的历史认识</a:t>
            </a:r>
            <a:endParaRPr kumimoji="0" lang="zh-CN" altLang="en-US" sz="3200" b="1" kern="1200" cap="none" spc="0" normalizeH="0" baseline="0" noProof="0" dirty="0">
              <a:solidFill>
                <a:schemeClr val="accent2">
                  <a:lumMod val="75000"/>
                </a:schemeClr>
              </a:solidFill>
              <a:effectLst>
                <a:outerShdw blurRad="38100" dist="38100" dir="2700000" algn="tl">
                  <a:srgbClr val="C0C0C0"/>
                </a:outerShdw>
              </a:effectLst>
              <a:latin typeface="黑体" panose="02010609060101010101" charset="-122"/>
              <a:ea typeface="黑体" panose="02010609060101010101" charset="-122"/>
              <a:cs typeface="+mn-cs"/>
            </a:endParaRPr>
          </a:p>
        </p:txBody>
      </p:sp>
      <p:cxnSp>
        <p:nvCxnSpPr>
          <p:cNvPr id="33816" name="直接连接符 23"/>
          <p:cNvCxnSpPr/>
          <p:nvPr/>
        </p:nvCxnSpPr>
        <p:spPr>
          <a:xfrm>
            <a:off x="8851901" y="1973263"/>
            <a:ext cx="0" cy="4029075"/>
          </a:xfrm>
          <a:prstGeom prst="line">
            <a:avLst/>
          </a:prstGeom>
          <a:ln w="53975" cap="flat" cmpd="sng">
            <a:solidFill>
              <a:srgbClr val="FF0000"/>
            </a:solidFill>
            <a:prstDash val="solid"/>
            <a:headEnd type="none" w="med" len="med"/>
            <a:tailEnd type="none" w="med" len="med"/>
          </a:ln>
        </p:spPr>
      </p:cxnSp>
      <p:cxnSp>
        <p:nvCxnSpPr>
          <p:cNvPr id="33817" name="直接连接符 24"/>
          <p:cNvCxnSpPr/>
          <p:nvPr/>
        </p:nvCxnSpPr>
        <p:spPr>
          <a:xfrm>
            <a:off x="8623301" y="1973263"/>
            <a:ext cx="228600" cy="0"/>
          </a:xfrm>
          <a:prstGeom prst="line">
            <a:avLst/>
          </a:prstGeom>
          <a:ln w="50800" cap="flat" cmpd="sng">
            <a:solidFill>
              <a:srgbClr val="FF0000"/>
            </a:solidFill>
            <a:prstDash val="solid"/>
            <a:headEnd type="none" w="med" len="med"/>
            <a:tailEnd type="none" w="med" len="med"/>
          </a:ln>
        </p:spPr>
      </p:cxnSp>
      <p:cxnSp>
        <p:nvCxnSpPr>
          <p:cNvPr id="33818" name="直接连接符 25"/>
          <p:cNvCxnSpPr/>
          <p:nvPr/>
        </p:nvCxnSpPr>
        <p:spPr>
          <a:xfrm>
            <a:off x="8623301" y="2916238"/>
            <a:ext cx="228600" cy="0"/>
          </a:xfrm>
          <a:prstGeom prst="line">
            <a:avLst/>
          </a:prstGeom>
          <a:ln w="50800" cap="flat" cmpd="sng">
            <a:solidFill>
              <a:srgbClr val="FF0000"/>
            </a:solidFill>
            <a:prstDash val="solid"/>
            <a:headEnd type="none" w="med" len="med"/>
            <a:tailEnd type="none" w="med" len="med"/>
          </a:ln>
        </p:spPr>
      </p:cxnSp>
      <p:cxnSp>
        <p:nvCxnSpPr>
          <p:cNvPr id="33819" name="直接连接符 26"/>
          <p:cNvCxnSpPr/>
          <p:nvPr/>
        </p:nvCxnSpPr>
        <p:spPr>
          <a:xfrm>
            <a:off x="8623301" y="3944938"/>
            <a:ext cx="228600" cy="0"/>
          </a:xfrm>
          <a:prstGeom prst="line">
            <a:avLst/>
          </a:prstGeom>
          <a:ln w="50800" cap="flat" cmpd="sng">
            <a:solidFill>
              <a:srgbClr val="FF0000"/>
            </a:solidFill>
            <a:prstDash val="solid"/>
            <a:headEnd type="none" w="med" len="med"/>
            <a:tailEnd type="none" w="med" len="med"/>
          </a:ln>
        </p:spPr>
      </p:cxnSp>
      <p:cxnSp>
        <p:nvCxnSpPr>
          <p:cNvPr id="33820" name="直接连接符 27"/>
          <p:cNvCxnSpPr/>
          <p:nvPr/>
        </p:nvCxnSpPr>
        <p:spPr>
          <a:xfrm>
            <a:off x="8623301" y="4973638"/>
            <a:ext cx="228600" cy="0"/>
          </a:xfrm>
          <a:prstGeom prst="line">
            <a:avLst/>
          </a:prstGeom>
          <a:ln w="50800" cap="flat" cmpd="sng">
            <a:solidFill>
              <a:srgbClr val="FF0000"/>
            </a:solidFill>
            <a:prstDash val="solid"/>
            <a:headEnd type="none" w="med" len="med"/>
            <a:tailEnd type="none" w="med" len="med"/>
          </a:ln>
        </p:spPr>
      </p:cxnSp>
      <p:cxnSp>
        <p:nvCxnSpPr>
          <p:cNvPr id="33821" name="直接连接符 28"/>
          <p:cNvCxnSpPr/>
          <p:nvPr/>
        </p:nvCxnSpPr>
        <p:spPr>
          <a:xfrm>
            <a:off x="8623301" y="6002338"/>
            <a:ext cx="228600" cy="0"/>
          </a:xfrm>
          <a:prstGeom prst="line">
            <a:avLst/>
          </a:prstGeom>
          <a:ln w="50800" cap="flat" cmpd="sng">
            <a:solidFill>
              <a:srgbClr val="FF0000"/>
            </a:solidFill>
            <a:prstDash val="solid"/>
            <a:headEnd type="none" w="med" len="med"/>
            <a:tailEnd type="none" w="med" len="med"/>
          </a:ln>
        </p:spPr>
      </p:cxnSp>
      <p:cxnSp>
        <p:nvCxnSpPr>
          <p:cNvPr id="33822" name="直接箭头连接符 29"/>
          <p:cNvCxnSpPr/>
          <p:nvPr/>
        </p:nvCxnSpPr>
        <p:spPr>
          <a:xfrm>
            <a:off x="8851901" y="3944938"/>
            <a:ext cx="381000" cy="0"/>
          </a:xfrm>
          <a:prstGeom prst="straightConnector1">
            <a:avLst/>
          </a:prstGeom>
          <a:ln w="47625" cap="flat" cmpd="sng">
            <a:solidFill>
              <a:srgbClr val="FF0000"/>
            </a:solidFill>
            <a:prstDash val="solid"/>
            <a:headEnd type="none" w="med" len="med"/>
            <a:tailEnd type="arrow" w="med" len="med"/>
          </a:ln>
        </p:spPr>
      </p:cxnSp>
      <p:sp>
        <p:nvSpPr>
          <p:cNvPr id="31" name="TextBox 30"/>
          <p:cNvSpPr txBox="1">
            <a:spLocks noChangeArrowheads="1"/>
          </p:cNvSpPr>
          <p:nvPr/>
        </p:nvSpPr>
        <p:spPr bwMode="auto">
          <a:xfrm>
            <a:off x="9921558" y="1887538"/>
            <a:ext cx="675005" cy="4286250"/>
          </a:xfrm>
          <a:prstGeom prst="rect">
            <a:avLst/>
          </a:prstGeom>
          <a:blipFill dpi="0" rotWithShape="1">
            <a:blip r:embed="rId1" cstate="print"/>
            <a:srcRect/>
            <a:tile tx="0" ty="0" sx="100000" sy="100000" flip="none" algn="tl"/>
          </a:blipFill>
          <a:ln w="31750">
            <a:solidFill>
              <a:srgbClr val="800000"/>
            </a:solidFill>
            <a:miter lim="800000"/>
          </a:ln>
        </p:spPr>
        <p:txBody>
          <a:bodyPr vert="eaVert">
            <a:spAutoFit/>
          </a:bodyPr>
          <a:lstStyle/>
          <a:p>
            <a:pPr marR="0" defTabSz="914400" eaLnBrk="1" fontAlgn="auto" hangingPunct="1">
              <a:spcBef>
                <a:spcPts val="0"/>
              </a:spcBef>
              <a:spcAft>
                <a:spcPts val="0"/>
              </a:spcAft>
              <a:buClrTx/>
              <a:buSzTx/>
              <a:buFontTx/>
              <a:buNone/>
              <a:defRPr/>
            </a:pPr>
            <a:r>
              <a:rPr kumimoji="0" lang="zh-CN" altLang="en-US" sz="3200" b="1" kern="1200" cap="none" spc="0" normalizeH="0" baseline="0" noProof="0" dirty="0">
                <a:solidFill>
                  <a:schemeClr val="accent2">
                    <a:lumMod val="75000"/>
                  </a:schemeClr>
                </a:solidFill>
                <a:effectLst>
                  <a:outerShdw blurRad="38100" dist="38100" dir="2700000" algn="tl">
                    <a:srgbClr val="C0C0C0"/>
                  </a:outerShdw>
                </a:effectLst>
                <a:latin typeface="黑体" panose="02010609060101010101" charset="-122"/>
                <a:ea typeface="黑体" panose="02010609060101010101" charset="-122"/>
                <a:cs typeface="+mn-cs"/>
              </a:rPr>
              <a:t>落实立德树人的任务</a:t>
            </a:r>
            <a:endParaRPr kumimoji="0" lang="zh-CN" altLang="en-US" sz="3200" b="1" kern="1200" cap="none" spc="0" normalizeH="0" baseline="0" noProof="0" dirty="0">
              <a:solidFill>
                <a:schemeClr val="accent2">
                  <a:lumMod val="75000"/>
                </a:schemeClr>
              </a:solidFill>
              <a:effectLst>
                <a:outerShdw blurRad="38100" dist="38100" dir="2700000" algn="tl">
                  <a:srgbClr val="C0C0C0"/>
                </a:outerShdw>
              </a:effectLst>
              <a:latin typeface="黑体" panose="02010609060101010101" charset="-122"/>
              <a:ea typeface="黑体" panose="02010609060101010101" charset="-122"/>
              <a:cs typeface="+mn-cs"/>
            </a:endParaRPr>
          </a:p>
        </p:txBody>
      </p:sp>
      <p:sp>
        <p:nvSpPr>
          <p:cNvPr id="33824" name="TextBox 31"/>
          <p:cNvSpPr txBox="1"/>
          <p:nvPr/>
        </p:nvSpPr>
        <p:spPr>
          <a:xfrm>
            <a:off x="5167313" y="6405563"/>
            <a:ext cx="1976755" cy="521970"/>
          </a:xfrm>
          <a:prstGeom prst="rect">
            <a:avLst/>
          </a:prstGeom>
          <a:noFill/>
          <a:ln w="9525">
            <a:noFill/>
          </a:ln>
        </p:spPr>
        <p:txBody>
          <a:bodyPr wrap="none">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en-US" altLang="zh-CN" sz="2800" b="1" dirty="0">
                <a:solidFill>
                  <a:srgbClr val="0000CC"/>
                </a:solidFill>
              </a:rPr>
              <a:t>2016</a:t>
            </a:r>
            <a:r>
              <a:rPr lang="zh-CN" altLang="en-US" sz="2800" b="1" dirty="0">
                <a:solidFill>
                  <a:srgbClr val="0000CC"/>
                </a:solidFill>
              </a:rPr>
              <a:t>年版本</a:t>
            </a:r>
            <a:endParaRPr lang="zh-CN" altLang="en-US" sz="2800" b="1" dirty="0">
              <a:solidFill>
                <a:srgbClr val="0000CC"/>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文本框 99"/>
          <p:cNvSpPr txBox="1"/>
          <p:nvPr/>
        </p:nvSpPr>
        <p:spPr>
          <a:xfrm>
            <a:off x="3575050" y="692150"/>
            <a:ext cx="5472113" cy="1014730"/>
          </a:xfrm>
          <a:prstGeom prst="rect">
            <a:avLst/>
          </a:prstGeom>
          <a:noFill/>
          <a:ln w="9525">
            <a:noFill/>
          </a:ln>
        </p:spPr>
        <p:txBody>
          <a:bodyPr>
            <a:spAutoFit/>
          </a:bodyPr>
          <a:p>
            <a:pPr>
              <a:buFont typeface="Arial" panose="020B0604020202020204" pitchFamily="34" charset="0"/>
              <a:buNone/>
            </a:pPr>
            <a:r>
              <a:rPr lang="en-US" altLang="zh-CN" sz="2800" b="1" dirty="0">
                <a:solidFill>
                  <a:srgbClr val="0000FF"/>
                </a:solidFill>
                <a:latin typeface="宋体" panose="02010600030101010101" pitchFamily="2" charset="-122"/>
              </a:rPr>
              <a:t>  </a:t>
            </a:r>
            <a:r>
              <a:rPr lang="zh-CN" altLang="en-US" sz="6000" b="1" dirty="0">
                <a:solidFill>
                  <a:srgbClr val="000000"/>
                </a:solidFill>
                <a:latin typeface="黑体" panose="02010609060101010101" charset="-122"/>
                <a:ea typeface="黑体" panose="02010609060101010101" charset="-122"/>
              </a:rPr>
              <a:t>历史核心素养</a:t>
            </a:r>
            <a:endParaRPr lang="zh-CN" altLang="en-US" sz="6000" b="1" dirty="0">
              <a:solidFill>
                <a:srgbClr val="000000"/>
              </a:solidFill>
              <a:latin typeface="黑体" panose="02010609060101010101" charset="-122"/>
              <a:ea typeface="黑体" panose="02010609060101010101" charset="-122"/>
            </a:endParaRPr>
          </a:p>
        </p:txBody>
      </p:sp>
      <p:pic>
        <p:nvPicPr>
          <p:cNvPr id="56323" name="图片 2" descr="4F}POL7MNC9H}R3GHK8RHJ2"/>
          <p:cNvPicPr>
            <a:picLocks noChangeAspect="1"/>
          </p:cNvPicPr>
          <p:nvPr/>
        </p:nvPicPr>
        <p:blipFill>
          <a:blip r:embed="rId1"/>
          <a:stretch>
            <a:fillRect/>
          </a:stretch>
        </p:blipFill>
        <p:spPr>
          <a:xfrm>
            <a:off x="2738438" y="2082800"/>
            <a:ext cx="6515100" cy="2693988"/>
          </a:xfrm>
          <a:prstGeom prst="rect">
            <a:avLst/>
          </a:prstGeom>
          <a:noFill/>
          <a:ln w="9525">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内容占位符 2"/>
          <p:cNvSpPr txBox="1"/>
          <p:nvPr/>
        </p:nvSpPr>
        <p:spPr>
          <a:xfrm>
            <a:off x="389255" y="421005"/>
            <a:ext cx="11414125" cy="5865495"/>
          </a:xfrm>
          <a:prstGeom prst="rect">
            <a:avLst/>
          </a:prstGeom>
          <a:noFill/>
          <a:ln w="9525" cap="flat" cmpd="sng">
            <a:solidFill>
              <a:srgbClr val="FF0000"/>
            </a:solidFill>
            <a:prstDash val="solid"/>
            <a:miter/>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342900" lvl="0" indent="-342900" eaLnBrk="1" hangingPunct="1"/>
            <a:r>
              <a:rPr lang="zh-CN" altLang="zh-CN" sz="3600" b="1" dirty="0">
                <a:solidFill>
                  <a:srgbClr val="FF0000"/>
                </a:solidFill>
                <a:latin typeface="黑体" panose="02010609060101010101" charset="-122"/>
                <a:ea typeface="黑体" panose="02010609060101010101" charset="-122"/>
              </a:rPr>
              <a:t>素养</a:t>
            </a:r>
            <a:r>
              <a:rPr lang="en-US" altLang="zh-CN" sz="3600" b="1" dirty="0">
                <a:solidFill>
                  <a:srgbClr val="FF0000"/>
                </a:solidFill>
                <a:latin typeface="黑体" panose="02010609060101010101" charset="-122"/>
                <a:ea typeface="黑体" panose="02010609060101010101" charset="-122"/>
              </a:rPr>
              <a:t>1</a:t>
            </a:r>
            <a:r>
              <a:rPr lang="zh-CN" altLang="zh-CN" sz="3600" b="1" dirty="0">
                <a:solidFill>
                  <a:srgbClr val="FF0000"/>
                </a:solidFill>
                <a:latin typeface="黑体" panose="02010609060101010101" charset="-122"/>
                <a:ea typeface="黑体" panose="02010609060101010101" charset="-122"/>
              </a:rPr>
              <a:t>：</a:t>
            </a:r>
            <a:r>
              <a:rPr lang="zh-CN" altLang="en-US" sz="3600" b="1" dirty="0">
                <a:solidFill>
                  <a:srgbClr val="FF0000"/>
                </a:solidFill>
                <a:latin typeface="黑体" panose="02010609060101010101" charset="-122"/>
                <a:ea typeface="黑体" panose="02010609060101010101" charset="-122"/>
              </a:rPr>
              <a:t>唯物史观（</a:t>
            </a:r>
            <a:r>
              <a:rPr lang="zh-CN" altLang="zh-CN" sz="3600" b="1" dirty="0">
                <a:solidFill>
                  <a:srgbClr val="3333FF"/>
                </a:solidFill>
                <a:latin typeface="隶书" panose="02010509060101010101" charset="-122"/>
                <a:ea typeface="隶书" panose="02010509060101010101" charset="-122"/>
              </a:rPr>
              <a:t>核心理论</a:t>
            </a:r>
            <a:r>
              <a:rPr lang="zh-CN" altLang="en-US" sz="3600" b="1" dirty="0">
                <a:solidFill>
                  <a:srgbClr val="FF0000"/>
                </a:solidFill>
                <a:latin typeface="黑体" panose="02010609060101010101" charset="-122"/>
                <a:ea typeface="黑体" panose="02010609060101010101" charset="-122"/>
              </a:rPr>
              <a:t>）</a:t>
            </a:r>
            <a:endParaRPr lang="zh-CN" altLang="zh-CN" sz="3600" b="1" dirty="0">
              <a:solidFill>
                <a:srgbClr val="FF0000"/>
              </a:solidFill>
              <a:latin typeface="黑体" panose="02010609060101010101" charset="-122"/>
              <a:ea typeface="黑体" panose="02010609060101010101" charset="-122"/>
            </a:endParaRPr>
          </a:p>
          <a:p>
            <a:pPr marL="342900" lvl="0" indent="-342900" eaLnBrk="1" hangingPunct="1"/>
            <a:r>
              <a:rPr lang="zh-CN" altLang="en-US" b="1" dirty="0">
                <a:solidFill>
                  <a:srgbClr val="0000FF"/>
                </a:solidFill>
                <a:latin typeface="隶书" panose="02010509060101010101" charset="-122"/>
                <a:ea typeface="隶书" panose="02010509060101010101" charset="-122"/>
              </a:rPr>
              <a:t>概念界定：</a:t>
            </a:r>
            <a:endParaRPr lang="en-US" altLang="zh-CN" b="1" dirty="0">
              <a:solidFill>
                <a:srgbClr val="0000FF"/>
              </a:solidFill>
              <a:latin typeface="隶书" panose="02010509060101010101" charset="-122"/>
              <a:ea typeface="隶书" panose="02010509060101010101" charset="-122"/>
            </a:endParaRPr>
          </a:p>
          <a:p>
            <a:pPr marL="342900" lvl="0" indent="-342900" eaLnBrk="1" hangingPunct="1"/>
            <a:r>
              <a:rPr lang="zh-CN" altLang="zh-CN" b="1" dirty="0">
                <a:latin typeface="隶书" panose="02010509060101010101" charset="-122"/>
                <a:ea typeface="隶书" panose="02010509060101010101" charset="-122"/>
              </a:rPr>
              <a:t>唯物史观是揭示人类社会历史客观基础及发展规律的科学历史观和方法论。</a:t>
            </a:r>
            <a:endParaRPr lang="zh-CN" altLang="zh-CN" b="1" dirty="0">
              <a:latin typeface="隶书" panose="02010509060101010101" charset="-122"/>
              <a:ea typeface="隶书" panose="02010509060101010101" charset="-122"/>
            </a:endParaRPr>
          </a:p>
          <a:p>
            <a:pPr marL="342900" lvl="0" indent="-342900" eaLnBrk="1" hangingPunct="1"/>
            <a:r>
              <a:rPr lang="zh-CN" altLang="en-US" b="1" dirty="0">
                <a:solidFill>
                  <a:srgbClr val="0000FF"/>
                </a:solidFill>
                <a:latin typeface="隶书" panose="02010509060101010101" charset="-122"/>
                <a:ea typeface="隶书" panose="02010509060101010101" charset="-122"/>
              </a:rPr>
              <a:t>内涵阐释：</a:t>
            </a:r>
            <a:endParaRPr lang="en-US" altLang="zh-CN" b="1" dirty="0">
              <a:solidFill>
                <a:srgbClr val="0000FF"/>
              </a:solidFill>
              <a:latin typeface="隶书" panose="02010509060101010101" charset="-122"/>
              <a:ea typeface="隶书" panose="02010509060101010101" charset="-122"/>
            </a:endParaRPr>
          </a:p>
          <a:p>
            <a:pPr marL="342900" lvl="0" indent="-342900" eaLnBrk="1" hangingPunct="1"/>
            <a:r>
              <a:rPr lang="zh-CN" altLang="zh-CN" b="1" dirty="0">
                <a:latin typeface="隶书" panose="02010509060101010101" charset="-122"/>
                <a:ea typeface="隶书" panose="02010509060101010101" charset="-122"/>
              </a:rPr>
              <a:t>人类对历史的认识是由表及里、逐渐深化的，要透过历史的纷杂表象认识历史的本质，科学的历史观和方法论是非常重要的。唯物史观使历史学成为一门科学，只有运用唯物史观的立场、观点和方法，才能对历史有全面、客观的认识。</a:t>
            </a:r>
            <a:endParaRPr lang="en-US" altLang="zh-CN" b="1" dirty="0">
              <a:solidFill>
                <a:srgbClr val="00B050"/>
              </a:solidFill>
              <a:latin typeface="隶书" panose="02010509060101010101" charset="-122"/>
              <a:ea typeface="隶书" panose="02010509060101010101"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内容占位符 2"/>
          <p:cNvSpPr txBox="1"/>
          <p:nvPr/>
        </p:nvSpPr>
        <p:spPr>
          <a:xfrm>
            <a:off x="443230" y="326390"/>
            <a:ext cx="11153775" cy="5674360"/>
          </a:xfrm>
          <a:prstGeom prst="rect">
            <a:avLst/>
          </a:prstGeom>
          <a:noFill/>
          <a:ln w="9525" cap="flat" cmpd="sng">
            <a:solidFill>
              <a:srgbClr val="FF0000"/>
            </a:solidFill>
            <a:prstDash val="solid"/>
            <a:miter/>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342900" lvl="0" indent="-342900" eaLnBrk="1" hangingPunct="1"/>
            <a:r>
              <a:rPr lang="zh-CN" altLang="zh-CN" sz="3600" b="1" dirty="0">
                <a:solidFill>
                  <a:srgbClr val="FF0000"/>
                </a:solidFill>
                <a:latin typeface="黑体" panose="02010609060101010101" charset="-122"/>
                <a:ea typeface="黑体" panose="02010609060101010101" charset="-122"/>
              </a:rPr>
              <a:t>素养</a:t>
            </a:r>
            <a:r>
              <a:rPr lang="en-US" altLang="zh-CN" sz="3600" b="1" dirty="0">
                <a:solidFill>
                  <a:srgbClr val="FF0000"/>
                </a:solidFill>
                <a:latin typeface="黑体" panose="02010609060101010101" charset="-122"/>
                <a:ea typeface="黑体" panose="02010609060101010101" charset="-122"/>
              </a:rPr>
              <a:t>2</a:t>
            </a:r>
            <a:r>
              <a:rPr lang="zh-CN" altLang="zh-CN" sz="3600" b="1" dirty="0">
                <a:solidFill>
                  <a:srgbClr val="FF0000"/>
                </a:solidFill>
                <a:latin typeface="黑体" panose="02010609060101010101" charset="-122"/>
                <a:ea typeface="黑体" panose="02010609060101010101" charset="-122"/>
              </a:rPr>
              <a:t>：时空观念</a:t>
            </a:r>
            <a:r>
              <a:rPr lang="zh-CN" altLang="en-US" sz="3600" b="1" dirty="0">
                <a:solidFill>
                  <a:srgbClr val="FF0000"/>
                </a:solidFill>
                <a:latin typeface="黑体" panose="02010609060101010101" charset="-122"/>
                <a:ea typeface="黑体" panose="02010609060101010101" charset="-122"/>
              </a:rPr>
              <a:t>（</a:t>
            </a:r>
            <a:r>
              <a:rPr lang="zh-CN" altLang="en-US" sz="3600" b="1" dirty="0">
                <a:solidFill>
                  <a:srgbClr val="3333FF"/>
                </a:solidFill>
                <a:latin typeface="隶书" panose="02010509060101010101" charset="-122"/>
                <a:ea typeface="隶书" panose="02010509060101010101" charset="-122"/>
              </a:rPr>
              <a:t>核心思维</a:t>
            </a:r>
            <a:r>
              <a:rPr lang="zh-CN" altLang="en-US" sz="3600" b="1" dirty="0">
                <a:solidFill>
                  <a:srgbClr val="FF0000"/>
                </a:solidFill>
                <a:latin typeface="黑体" panose="02010609060101010101" charset="-122"/>
                <a:ea typeface="黑体" panose="02010609060101010101" charset="-122"/>
              </a:rPr>
              <a:t>）</a:t>
            </a:r>
            <a:endParaRPr lang="zh-CN" altLang="zh-CN" sz="3600" b="1" dirty="0">
              <a:solidFill>
                <a:srgbClr val="FF0000"/>
              </a:solidFill>
              <a:latin typeface="黑体" panose="02010609060101010101" charset="-122"/>
              <a:ea typeface="黑体" panose="02010609060101010101" charset="-122"/>
            </a:endParaRPr>
          </a:p>
          <a:p>
            <a:pPr marL="342900" lvl="0" indent="-342900" eaLnBrk="1" hangingPunct="1"/>
            <a:r>
              <a:rPr lang="zh-CN" altLang="en-US" b="1" dirty="0">
                <a:solidFill>
                  <a:srgbClr val="0000CC"/>
                </a:solidFill>
                <a:latin typeface="隶书" panose="02010509060101010101" charset="-122"/>
                <a:ea typeface="隶书" panose="02010509060101010101" charset="-122"/>
              </a:rPr>
              <a:t>概念界定：</a:t>
            </a:r>
            <a:endParaRPr lang="en-US" altLang="zh-CN" b="1" dirty="0">
              <a:solidFill>
                <a:srgbClr val="0000CC"/>
              </a:solidFill>
              <a:latin typeface="隶书" panose="02010509060101010101" charset="-122"/>
              <a:ea typeface="隶书" panose="02010509060101010101" charset="-122"/>
            </a:endParaRPr>
          </a:p>
          <a:p>
            <a:pPr marL="342900" lvl="0" indent="-342900" eaLnBrk="1" hangingPunct="1"/>
            <a:r>
              <a:rPr lang="zh-CN" altLang="zh-CN" b="1" dirty="0">
                <a:latin typeface="隶书" panose="02010509060101010101" charset="-122"/>
                <a:ea typeface="隶书" panose="02010509060101010101" charset="-122"/>
              </a:rPr>
              <a:t>时空观念是指对事物与特定时间及空间的联系进行观察、分析的观念。</a:t>
            </a:r>
            <a:endParaRPr lang="en-US" altLang="zh-CN" b="1" dirty="0">
              <a:latin typeface="隶书" panose="02010509060101010101" charset="-122"/>
              <a:ea typeface="隶书" panose="02010509060101010101" charset="-122"/>
            </a:endParaRPr>
          </a:p>
          <a:p>
            <a:pPr marL="342900" lvl="0" indent="-342900" eaLnBrk="1" hangingPunct="1"/>
            <a:r>
              <a:rPr lang="zh-CN" altLang="en-US" b="1" dirty="0">
                <a:solidFill>
                  <a:srgbClr val="0000CC"/>
                </a:solidFill>
                <a:latin typeface="隶书" panose="02010509060101010101" charset="-122"/>
                <a:ea typeface="隶书" panose="02010509060101010101" charset="-122"/>
              </a:rPr>
              <a:t>内涵阐释：</a:t>
            </a:r>
            <a:endParaRPr lang="en-US" altLang="zh-CN" b="1" dirty="0">
              <a:solidFill>
                <a:srgbClr val="0000CC"/>
              </a:solidFill>
              <a:latin typeface="隶书" panose="02010509060101010101" charset="-122"/>
              <a:ea typeface="隶书" panose="02010509060101010101" charset="-122"/>
            </a:endParaRPr>
          </a:p>
          <a:p>
            <a:pPr marL="342900" lvl="0" indent="-342900" eaLnBrk="1" hangingPunct="1"/>
            <a:r>
              <a:rPr lang="zh-CN" altLang="zh-CN" b="1" dirty="0">
                <a:latin typeface="隶书" panose="02010509060101010101" charset="-122"/>
                <a:ea typeface="隶书" panose="02010509060101010101" charset="-122"/>
              </a:rPr>
              <a:t>任何历史事物都是在特定的、具体的历史时间和地理条件下发生的。只有将史事置于历史进程的时空框架当中，才可能对史事有准确的理解。</a:t>
            </a:r>
            <a:endParaRPr lang="zh-CN" altLang="zh-CN" b="1" dirty="0">
              <a:latin typeface="隶书" panose="02010509060101010101" charset="-122"/>
              <a:ea typeface="隶书" panose="02010509060101010101"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23545" y="699770"/>
            <a:ext cx="11210290" cy="1198880"/>
          </a:xfrm>
          <a:prstGeom prst="rect">
            <a:avLst/>
          </a:prstGeom>
          <a:noFill/>
        </p:spPr>
        <p:txBody>
          <a:bodyPr wrap="square" rtlCol="0" anchor="t">
            <a:spAutoFit/>
          </a:bodyPr>
          <a:p>
            <a:pPr>
              <a:spcBef>
                <a:spcPct val="50000"/>
              </a:spcBef>
            </a:pPr>
            <a:r>
              <a:rPr lang="en-US" altLang="zh-CN" sz="3600" b="1" dirty="0">
                <a:solidFill>
                  <a:srgbClr val="FF0000"/>
                </a:solidFill>
                <a:effectLst>
                  <a:outerShdw blurRad="38100" dist="38100" dir="2700000">
                    <a:srgbClr val="C0C0C0"/>
                  </a:outerShdw>
                </a:effectLst>
                <a:latin typeface="Arial" panose="020B0604020202020204" pitchFamily="34" charset="0"/>
                <a:ea typeface="黑体" panose="02010609060101010101" charset="-122"/>
                <a:sym typeface="+mn-ea"/>
              </a:rPr>
              <a:t>❶</a:t>
            </a:r>
            <a:r>
              <a:rPr lang="zh-CN" altLang="en-US" sz="3600" b="1" dirty="0">
                <a:solidFill>
                  <a:srgbClr val="FF0000"/>
                </a:solidFill>
                <a:effectLst>
                  <a:outerShdw blurRad="38100" dist="38100" dir="2700000">
                    <a:srgbClr val="C0C0C0"/>
                  </a:outerShdw>
                </a:effectLst>
                <a:latin typeface="Arial" panose="020B0604020202020204" pitchFamily="34" charset="0"/>
                <a:ea typeface="黑体" panose="02010609060101010101" charset="-122"/>
                <a:sym typeface="+mn-ea"/>
              </a:rPr>
              <a:t>能够按照历史的时间顺序和特定的时空框架，建构历史事件、人物、现象之间的相互关联</a:t>
            </a:r>
            <a:r>
              <a:rPr lang="zh-CN" altLang="en-US" sz="3600" b="1" dirty="0">
                <a:solidFill>
                  <a:srgbClr val="FF0000"/>
                </a:solidFill>
                <a:effectLst>
                  <a:outerShdw blurRad="38100" dist="38100" dir="2700000">
                    <a:srgbClr val="C0C0C0"/>
                  </a:outerShdw>
                </a:effectLst>
                <a:latin typeface="Arial" panose="020B0604020202020204" pitchFamily="34" charset="0"/>
                <a:sym typeface="+mn-ea"/>
              </a:rPr>
              <a:t>。</a:t>
            </a:r>
            <a:endParaRPr lang="zh-CN" altLang="en-US" sz="3600"/>
          </a:p>
        </p:txBody>
      </p:sp>
      <p:sp>
        <p:nvSpPr>
          <p:cNvPr id="3" name="文本框 2"/>
          <p:cNvSpPr txBox="1"/>
          <p:nvPr/>
        </p:nvSpPr>
        <p:spPr>
          <a:xfrm>
            <a:off x="423545" y="2665730"/>
            <a:ext cx="11660505" cy="1198880"/>
          </a:xfrm>
          <a:prstGeom prst="rect">
            <a:avLst/>
          </a:prstGeom>
          <a:noFill/>
        </p:spPr>
        <p:txBody>
          <a:bodyPr wrap="none" rtlCol="0" anchor="t">
            <a:spAutoFit/>
          </a:bodyPr>
          <a:p>
            <a:pPr marL="0" lvl="0" indent="0">
              <a:spcBef>
                <a:spcPct val="0"/>
              </a:spcBef>
              <a:buNone/>
            </a:pPr>
            <a:r>
              <a:rPr lang="en-US" altLang="zh-CN" sz="3600" b="1" dirty="0">
                <a:solidFill>
                  <a:srgbClr val="FF0000"/>
                </a:solidFill>
                <a:effectLst>
                  <a:outerShdw blurRad="38100" dist="38100" dir="2700000">
                    <a:srgbClr val="C0C0C0"/>
                  </a:outerShdw>
                </a:effectLst>
                <a:latin typeface="黑体" panose="02010609060101010101" charset="-122"/>
                <a:ea typeface="黑体" panose="02010609060101010101" charset="-122"/>
                <a:sym typeface="+mn-ea"/>
              </a:rPr>
              <a:t>❷</a:t>
            </a:r>
            <a:r>
              <a:rPr lang="zh-CN" altLang="en-US" sz="3600" b="1" dirty="0">
                <a:solidFill>
                  <a:srgbClr val="FF0000"/>
                </a:solidFill>
                <a:effectLst>
                  <a:outerShdw blurRad="38100" dist="38100" dir="2700000">
                    <a:srgbClr val="C0C0C0"/>
                  </a:outerShdw>
                </a:effectLst>
                <a:latin typeface="黑体" panose="02010609060101010101" charset="-122"/>
                <a:ea typeface="黑体" panose="02010609060101010101" charset="-122"/>
                <a:sym typeface="+mn-ea"/>
              </a:rPr>
              <a:t>在认识现实社会时，能够将认识的对象置于具体的时空</a:t>
            </a:r>
            <a:endParaRPr lang="zh-CN" altLang="en-US" sz="3600" b="1" dirty="0">
              <a:solidFill>
                <a:srgbClr val="FF0000"/>
              </a:solidFill>
              <a:effectLst>
                <a:outerShdw blurRad="38100" dist="38100" dir="2700000">
                  <a:srgbClr val="C0C0C0"/>
                </a:outerShdw>
              </a:effectLst>
              <a:latin typeface="黑体" panose="02010609060101010101" charset="-122"/>
              <a:ea typeface="黑体" panose="02010609060101010101" charset="-122"/>
              <a:sym typeface="+mn-ea"/>
            </a:endParaRPr>
          </a:p>
          <a:p>
            <a:pPr marL="0" lvl="0" indent="0">
              <a:spcBef>
                <a:spcPct val="0"/>
              </a:spcBef>
              <a:buNone/>
            </a:pPr>
            <a:r>
              <a:rPr lang="zh-CN" altLang="en-US" sz="3600" b="1" dirty="0">
                <a:solidFill>
                  <a:srgbClr val="FF0000"/>
                </a:solidFill>
                <a:effectLst>
                  <a:outerShdw blurRad="38100" dist="38100" dir="2700000">
                    <a:srgbClr val="C0C0C0"/>
                  </a:outerShdw>
                </a:effectLst>
                <a:latin typeface="黑体" panose="02010609060101010101" charset="-122"/>
                <a:ea typeface="黑体" panose="02010609060101010101" charset="-122"/>
                <a:sym typeface="+mn-ea"/>
              </a:rPr>
              <a:t>条件下进行考察。</a:t>
            </a:r>
            <a:endParaRPr lang="zh-CN" altLang="en-US" sz="3600" b="1"/>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内容占位符 2"/>
          <p:cNvSpPr txBox="1"/>
          <p:nvPr/>
        </p:nvSpPr>
        <p:spPr>
          <a:xfrm>
            <a:off x="478155" y="499745"/>
            <a:ext cx="11190605" cy="5452110"/>
          </a:xfrm>
          <a:prstGeom prst="rect">
            <a:avLst/>
          </a:prstGeom>
          <a:noFill/>
          <a:ln w="9525" cap="flat" cmpd="sng">
            <a:solidFill>
              <a:srgbClr val="FF0000"/>
            </a:solidFill>
            <a:prstDash val="solid"/>
            <a:miter/>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342900" lvl="0" indent="-342900" eaLnBrk="1" hangingPunct="1"/>
            <a:r>
              <a:rPr lang="zh-CN" altLang="zh-CN" sz="3600" b="1" dirty="0">
                <a:solidFill>
                  <a:srgbClr val="FF0000"/>
                </a:solidFill>
                <a:latin typeface="黑体" panose="02010609060101010101" charset="-122"/>
                <a:ea typeface="黑体" panose="02010609060101010101" charset="-122"/>
              </a:rPr>
              <a:t>素养</a:t>
            </a:r>
            <a:r>
              <a:rPr lang="en-US" altLang="zh-CN" sz="3600" b="1" dirty="0">
                <a:solidFill>
                  <a:srgbClr val="FF0000"/>
                </a:solidFill>
                <a:latin typeface="黑体" panose="02010609060101010101" charset="-122"/>
                <a:ea typeface="黑体" panose="02010609060101010101" charset="-122"/>
              </a:rPr>
              <a:t>3</a:t>
            </a:r>
            <a:r>
              <a:rPr lang="zh-CN" altLang="zh-CN" sz="3600" b="1" dirty="0">
                <a:solidFill>
                  <a:srgbClr val="FF0000"/>
                </a:solidFill>
                <a:latin typeface="黑体" panose="02010609060101010101" charset="-122"/>
                <a:ea typeface="黑体" panose="02010609060101010101" charset="-122"/>
              </a:rPr>
              <a:t>：史料实证</a:t>
            </a:r>
            <a:r>
              <a:rPr lang="zh-CN" altLang="en-US" sz="3600" b="1" dirty="0">
                <a:solidFill>
                  <a:srgbClr val="FF0000"/>
                </a:solidFill>
                <a:latin typeface="黑体" panose="02010609060101010101" charset="-122"/>
                <a:ea typeface="黑体" panose="02010609060101010101" charset="-122"/>
              </a:rPr>
              <a:t>（</a:t>
            </a:r>
            <a:r>
              <a:rPr lang="zh-CN" altLang="zh-CN" sz="3600" b="1" dirty="0">
                <a:solidFill>
                  <a:srgbClr val="3333FF"/>
                </a:solidFill>
                <a:latin typeface="隶书" panose="02010509060101010101" charset="-122"/>
                <a:ea typeface="隶书" panose="02010509060101010101" charset="-122"/>
              </a:rPr>
              <a:t>核心方法</a:t>
            </a:r>
            <a:r>
              <a:rPr lang="zh-CN" altLang="en-US" sz="3600" b="1" dirty="0">
                <a:solidFill>
                  <a:srgbClr val="FF0000"/>
                </a:solidFill>
                <a:latin typeface="黑体" panose="02010609060101010101" charset="-122"/>
                <a:ea typeface="黑体" panose="02010609060101010101" charset="-122"/>
              </a:rPr>
              <a:t>）</a:t>
            </a:r>
            <a:endParaRPr lang="zh-CN" altLang="zh-CN" sz="3600" dirty="0">
              <a:solidFill>
                <a:srgbClr val="FF0000"/>
              </a:solidFill>
              <a:latin typeface="黑体" panose="02010609060101010101" charset="-122"/>
              <a:ea typeface="黑体" panose="02010609060101010101" charset="-122"/>
            </a:endParaRPr>
          </a:p>
          <a:p>
            <a:pPr marL="342900" lvl="0" indent="-342900" eaLnBrk="1" hangingPunct="1"/>
            <a:r>
              <a:rPr lang="zh-CN" altLang="en-US" b="1" dirty="0">
                <a:solidFill>
                  <a:srgbClr val="0000FF"/>
                </a:solidFill>
                <a:latin typeface="隶书" panose="02010509060101010101" charset="-122"/>
                <a:ea typeface="隶书" panose="02010509060101010101" charset="-122"/>
              </a:rPr>
              <a:t>概念界定：</a:t>
            </a:r>
            <a:endParaRPr lang="en-US" altLang="zh-CN" b="1" dirty="0">
              <a:solidFill>
                <a:srgbClr val="0000FF"/>
              </a:solidFill>
              <a:latin typeface="隶书" panose="02010509060101010101" charset="-122"/>
              <a:ea typeface="隶书" panose="02010509060101010101" charset="-122"/>
            </a:endParaRPr>
          </a:p>
          <a:p>
            <a:pPr marL="342900" lvl="0" indent="-342900" eaLnBrk="1" hangingPunct="1"/>
            <a:r>
              <a:rPr lang="zh-CN" altLang="zh-CN" b="1" dirty="0">
                <a:latin typeface="隶书" panose="02010509060101010101" charset="-122"/>
                <a:ea typeface="隶书" panose="02010509060101010101" charset="-122"/>
              </a:rPr>
              <a:t>史料实证是指对获取的史料进行辨析，并运用可信的史料努力重现历史真实的态度与方法。</a:t>
            </a:r>
            <a:endParaRPr lang="en-US" altLang="zh-CN" b="1" dirty="0">
              <a:latin typeface="隶书" panose="02010509060101010101" charset="-122"/>
              <a:ea typeface="隶书" panose="02010509060101010101" charset="-122"/>
            </a:endParaRPr>
          </a:p>
          <a:p>
            <a:pPr marL="342900" lvl="0" indent="-342900" eaLnBrk="1" hangingPunct="1"/>
            <a:r>
              <a:rPr lang="zh-CN" altLang="en-US" b="1" dirty="0">
                <a:solidFill>
                  <a:srgbClr val="0000FF"/>
                </a:solidFill>
                <a:latin typeface="隶书" panose="02010509060101010101" charset="-122"/>
                <a:ea typeface="隶书" panose="02010509060101010101" charset="-122"/>
              </a:rPr>
              <a:t>内涵阐释：</a:t>
            </a:r>
            <a:endParaRPr lang="en-US" altLang="zh-CN" b="1" dirty="0">
              <a:solidFill>
                <a:srgbClr val="0000FF"/>
              </a:solidFill>
              <a:latin typeface="隶书" panose="02010509060101010101" charset="-122"/>
              <a:ea typeface="隶书" panose="02010509060101010101" charset="-122"/>
            </a:endParaRPr>
          </a:p>
          <a:p>
            <a:pPr marL="342900" lvl="0" indent="-342900" eaLnBrk="1" hangingPunct="1"/>
            <a:r>
              <a:rPr lang="zh-CN" altLang="zh-CN" b="1" dirty="0">
                <a:latin typeface="隶书" panose="02010509060101010101" charset="-122"/>
                <a:ea typeface="隶书" panose="02010509060101010101" charset="-122"/>
              </a:rPr>
              <a:t>历史过程是不可逆的，认识历史只能通过现存的史料。要形成对历史的正确、客观的认识，必须重视史料的搜集、整理和辨析，去伪存真，去粗取精，这是历史学的重要方法。</a:t>
            </a:r>
            <a:endParaRPr lang="zh-CN" altLang="zh-CN" b="1" dirty="0">
              <a:latin typeface="隶书" panose="02010509060101010101" charset="-122"/>
              <a:ea typeface="隶书" panose="02010509060101010101" charset="-122"/>
            </a:endParaRPr>
          </a:p>
          <a:p>
            <a:pPr marL="342900" lvl="0" indent="-342900" eaLnBrk="1" hangingPunct="1"/>
            <a:endParaRPr lang="zh-CN" altLang="zh-CN" b="1" dirty="0">
              <a:latin typeface="隶书" panose="02010509060101010101" charset="-122"/>
              <a:ea typeface="隶书" panose="02010509060101010101"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79070" y="958850"/>
            <a:ext cx="11316970" cy="1198880"/>
          </a:xfrm>
          <a:prstGeom prst="rect">
            <a:avLst/>
          </a:prstGeom>
          <a:noFill/>
        </p:spPr>
        <p:txBody>
          <a:bodyPr wrap="none" rtlCol="0" anchor="t">
            <a:spAutoFit/>
          </a:bodyPr>
          <a:p>
            <a:pPr eaLnBrk="0" hangingPunct="0"/>
            <a:r>
              <a:rPr lang="zh-CN" altLang="en-US" b="1" dirty="0">
                <a:solidFill>
                  <a:srgbClr val="000000"/>
                </a:solidFill>
                <a:effectLst>
                  <a:outerShdw blurRad="38100" dist="38100" dir="2700000">
                    <a:srgbClr val="C0C0C0"/>
                  </a:outerShdw>
                </a:effectLst>
                <a:latin typeface="宋体" panose="02010600030101010101" pitchFamily="2" charset="-122"/>
                <a:ea typeface="仿宋" panose="02010609060101010101" charset="-122"/>
                <a:sym typeface="+mn-ea"/>
              </a:rPr>
              <a:t> </a:t>
            </a:r>
            <a:r>
              <a:rPr lang="en-US" altLang="zh-CN" sz="3600" b="1" dirty="0">
                <a:solidFill>
                  <a:srgbClr val="FF0000"/>
                </a:solidFill>
                <a:effectLst>
                  <a:outerShdw blurRad="38100" dist="38100" dir="2700000">
                    <a:srgbClr val="C0C0C0"/>
                  </a:outerShdw>
                </a:effectLst>
                <a:latin typeface="Arial" panose="020B0604020202020204" pitchFamily="34" charset="0"/>
                <a:sym typeface="+mn-ea"/>
              </a:rPr>
              <a:t>❶</a:t>
            </a:r>
            <a:r>
              <a:rPr lang="zh-CN" altLang="en-US" sz="3600" b="1" dirty="0">
                <a:solidFill>
                  <a:srgbClr val="FF0000"/>
                </a:solidFill>
                <a:effectLst>
                  <a:outerShdw blurRad="38100" dist="38100" dir="2700000">
                    <a:srgbClr val="C0C0C0"/>
                  </a:outerShdw>
                </a:effectLst>
                <a:latin typeface="宋体" panose="02010600030101010101" pitchFamily="2" charset="-122"/>
                <a:ea typeface="仿宋" panose="02010609060101010101" charset="-122"/>
                <a:sym typeface="+mn-ea"/>
              </a:rPr>
              <a:t>是用史料来论证历史认识、历史观点的正确与否，是</a:t>
            </a:r>
            <a:endParaRPr lang="zh-CN" altLang="en-US" sz="3600" b="1" dirty="0">
              <a:solidFill>
                <a:srgbClr val="FF0000"/>
              </a:solidFill>
              <a:effectLst>
                <a:outerShdw blurRad="38100" dist="38100" dir="2700000">
                  <a:srgbClr val="C0C0C0"/>
                </a:outerShdw>
              </a:effectLst>
              <a:latin typeface="宋体" panose="02010600030101010101" pitchFamily="2" charset="-122"/>
              <a:ea typeface="仿宋" panose="02010609060101010101" charset="-122"/>
              <a:sym typeface="+mn-ea"/>
            </a:endParaRPr>
          </a:p>
          <a:p>
            <a:pPr eaLnBrk="0" hangingPunct="0"/>
            <a:r>
              <a:rPr lang="zh-CN" altLang="en-US" sz="3600" b="1" dirty="0">
                <a:solidFill>
                  <a:srgbClr val="FF0000"/>
                </a:solidFill>
                <a:effectLst>
                  <a:outerShdw blurRad="38100" dist="38100" dir="2700000">
                    <a:srgbClr val="C0C0C0"/>
                  </a:outerShdw>
                </a:effectLst>
                <a:latin typeface="宋体" panose="02010600030101010101" pitchFamily="2" charset="-122"/>
                <a:ea typeface="仿宋" panose="02010609060101010101" charset="-122"/>
                <a:sym typeface="+mn-ea"/>
              </a:rPr>
              <a:t>否符合历史的真实，即运用史实或史料来证明结论。</a:t>
            </a:r>
            <a:endParaRPr lang="zh-CN" altLang="en-US" sz="3600" b="1"/>
          </a:p>
        </p:txBody>
      </p:sp>
      <p:sp>
        <p:nvSpPr>
          <p:cNvPr id="5" name="文本框 4"/>
          <p:cNvSpPr txBox="1"/>
          <p:nvPr/>
        </p:nvSpPr>
        <p:spPr>
          <a:xfrm>
            <a:off x="435610" y="3793490"/>
            <a:ext cx="4773930" cy="645160"/>
          </a:xfrm>
          <a:prstGeom prst="rect">
            <a:avLst/>
          </a:prstGeom>
          <a:noFill/>
        </p:spPr>
        <p:txBody>
          <a:bodyPr wrap="none" rtlCol="0" anchor="t">
            <a:spAutoFit/>
          </a:bodyPr>
          <a:p>
            <a:r>
              <a:rPr lang="en-US" altLang="zh-CN" sz="3600" b="1" dirty="0">
                <a:solidFill>
                  <a:srgbClr val="FF0000"/>
                </a:solidFill>
                <a:effectLst>
                  <a:outerShdw blurRad="38100" dist="38100" dir="2700000">
                    <a:srgbClr val="C0C0C0"/>
                  </a:outerShdw>
                </a:effectLst>
                <a:latin typeface="Arial" panose="020B0604020202020204" pitchFamily="34" charset="0"/>
                <a:sym typeface="+mn-ea"/>
              </a:rPr>
              <a:t>❷</a:t>
            </a:r>
            <a:r>
              <a:rPr lang="zh-CN" altLang="en-US" sz="3600" b="1" dirty="0">
                <a:solidFill>
                  <a:srgbClr val="FF0000"/>
                </a:solidFill>
                <a:effectLst>
                  <a:outerShdw blurRad="38100" dist="38100" dir="2700000">
                    <a:srgbClr val="C0C0C0"/>
                  </a:outerShdw>
                </a:effectLst>
                <a:latin typeface="仿宋" panose="02010609060101010101" charset="-122"/>
                <a:ea typeface="仿宋" panose="02010609060101010101" charset="-122"/>
                <a:sym typeface="+mn-ea"/>
              </a:rPr>
              <a:t>是考证史料的真伪。</a:t>
            </a:r>
            <a:endParaRPr lang="zh-CN" altLang="en-US" sz="3600" b="1"/>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内容占位符 2"/>
          <p:cNvSpPr txBox="1"/>
          <p:nvPr/>
        </p:nvSpPr>
        <p:spPr>
          <a:xfrm>
            <a:off x="452755" y="342900"/>
            <a:ext cx="11216005" cy="5943600"/>
          </a:xfrm>
          <a:prstGeom prst="rect">
            <a:avLst/>
          </a:prstGeom>
          <a:noFill/>
          <a:ln w="9525" cap="flat" cmpd="sng">
            <a:solidFill>
              <a:srgbClr val="FF0000"/>
            </a:solidFill>
            <a:prstDash val="solid"/>
            <a:miter/>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342900" lvl="0" indent="-342900" eaLnBrk="1" hangingPunct="1"/>
            <a:r>
              <a:rPr lang="zh-CN" altLang="zh-CN" sz="3600" b="1" dirty="0">
                <a:solidFill>
                  <a:srgbClr val="FF0000"/>
                </a:solidFill>
                <a:latin typeface="黑体" panose="02010609060101010101" charset="-122"/>
                <a:ea typeface="黑体" panose="02010609060101010101" charset="-122"/>
              </a:rPr>
              <a:t>素养</a:t>
            </a:r>
            <a:r>
              <a:rPr lang="en-US" altLang="zh-CN" sz="3600" b="1" dirty="0">
                <a:solidFill>
                  <a:srgbClr val="FF0000"/>
                </a:solidFill>
                <a:latin typeface="黑体" panose="02010609060101010101" charset="-122"/>
                <a:ea typeface="黑体" panose="02010609060101010101" charset="-122"/>
              </a:rPr>
              <a:t>4</a:t>
            </a:r>
            <a:r>
              <a:rPr lang="zh-CN" altLang="zh-CN" sz="3600" b="1" dirty="0">
                <a:solidFill>
                  <a:srgbClr val="FF0000"/>
                </a:solidFill>
                <a:latin typeface="黑体" panose="02010609060101010101" charset="-122"/>
                <a:ea typeface="黑体" panose="02010609060101010101" charset="-122"/>
              </a:rPr>
              <a:t>：历史解释</a:t>
            </a:r>
            <a:r>
              <a:rPr lang="zh-CN" altLang="en-US" sz="3600" b="1" dirty="0">
                <a:solidFill>
                  <a:srgbClr val="FF0000"/>
                </a:solidFill>
                <a:latin typeface="黑体" panose="02010609060101010101" charset="-122"/>
                <a:ea typeface="黑体" panose="02010609060101010101" charset="-122"/>
              </a:rPr>
              <a:t>（</a:t>
            </a:r>
            <a:r>
              <a:rPr lang="zh-CN" altLang="zh-CN" sz="3600" b="1" dirty="0">
                <a:solidFill>
                  <a:srgbClr val="3333FF"/>
                </a:solidFill>
                <a:latin typeface="隶书" panose="02010509060101010101" charset="-122"/>
                <a:ea typeface="隶书" panose="02010509060101010101" charset="-122"/>
              </a:rPr>
              <a:t>核心能力</a:t>
            </a:r>
            <a:r>
              <a:rPr lang="zh-CN" altLang="en-US" sz="3600" b="1" dirty="0">
                <a:solidFill>
                  <a:srgbClr val="FF0000"/>
                </a:solidFill>
                <a:latin typeface="黑体" panose="02010609060101010101" charset="-122"/>
                <a:ea typeface="黑体" panose="02010609060101010101" charset="-122"/>
              </a:rPr>
              <a:t>）</a:t>
            </a:r>
            <a:endParaRPr lang="zh-CN" altLang="zh-CN" sz="3600" dirty="0">
              <a:solidFill>
                <a:srgbClr val="FF0000"/>
              </a:solidFill>
              <a:latin typeface="黑体" panose="02010609060101010101" charset="-122"/>
              <a:ea typeface="黑体" panose="02010609060101010101" charset="-122"/>
            </a:endParaRPr>
          </a:p>
          <a:p>
            <a:pPr marL="342900" lvl="0" indent="-342900" eaLnBrk="1" hangingPunct="1"/>
            <a:r>
              <a:rPr lang="zh-CN" altLang="en-US" sz="3000" b="1" dirty="0">
                <a:solidFill>
                  <a:srgbClr val="0000CC"/>
                </a:solidFill>
                <a:latin typeface="隶书" panose="02010509060101010101" charset="-122"/>
                <a:ea typeface="隶书" panose="02010509060101010101" charset="-122"/>
              </a:rPr>
              <a:t>概念界定：</a:t>
            </a:r>
            <a:endParaRPr lang="en-US" altLang="zh-CN" sz="3000" b="1" dirty="0">
              <a:solidFill>
                <a:srgbClr val="0000CC"/>
              </a:solidFill>
              <a:latin typeface="隶书" panose="02010509060101010101" charset="-122"/>
              <a:ea typeface="隶书" panose="02010509060101010101" charset="-122"/>
            </a:endParaRPr>
          </a:p>
          <a:p>
            <a:pPr marL="342900" lvl="0" indent="-342900" eaLnBrk="1" hangingPunct="1"/>
            <a:r>
              <a:rPr lang="zh-CN" altLang="zh-CN" sz="3000" b="1" dirty="0">
                <a:latin typeface="隶书" panose="02010509060101010101" charset="-122"/>
                <a:ea typeface="隶书" panose="02010509060101010101" charset="-122"/>
              </a:rPr>
              <a:t>历史解释是指以史料为依据，以历史理解为基础，对历史事物进行理性分析和客观评判的</a:t>
            </a:r>
            <a:r>
              <a:rPr lang="zh-CN" altLang="en-US" sz="3000" b="1" dirty="0">
                <a:latin typeface="隶书" panose="02010509060101010101" charset="-122"/>
                <a:ea typeface="隶书" panose="02010509060101010101" charset="-122"/>
              </a:rPr>
              <a:t>态度、</a:t>
            </a:r>
            <a:r>
              <a:rPr lang="zh-CN" altLang="zh-CN" sz="3000" b="1" dirty="0">
                <a:latin typeface="隶书" panose="02010509060101010101" charset="-122"/>
                <a:ea typeface="隶书" panose="02010509060101010101" charset="-122"/>
              </a:rPr>
              <a:t>能力</a:t>
            </a:r>
            <a:r>
              <a:rPr lang="zh-CN" altLang="en-US" sz="3000" b="1" dirty="0">
                <a:latin typeface="隶书" panose="02010509060101010101" charset="-122"/>
                <a:ea typeface="隶书" panose="02010509060101010101" charset="-122"/>
              </a:rPr>
              <a:t>与方法</a:t>
            </a:r>
            <a:r>
              <a:rPr lang="zh-CN" altLang="zh-CN" sz="3000" b="1" dirty="0">
                <a:latin typeface="隶书" panose="02010509060101010101" charset="-122"/>
                <a:ea typeface="隶书" panose="02010509060101010101" charset="-122"/>
              </a:rPr>
              <a:t>。</a:t>
            </a:r>
            <a:endParaRPr lang="zh-CN" altLang="zh-CN" sz="2800" dirty="0"/>
          </a:p>
          <a:p>
            <a:pPr marL="342900" lvl="0" indent="-342900" eaLnBrk="1" hangingPunct="1"/>
            <a:r>
              <a:rPr lang="zh-CN" altLang="en-US" sz="3000" b="1" dirty="0">
                <a:solidFill>
                  <a:srgbClr val="0000CC"/>
                </a:solidFill>
                <a:latin typeface="隶书" panose="02010509060101010101" charset="-122"/>
                <a:ea typeface="隶书" panose="02010509060101010101" charset="-122"/>
              </a:rPr>
              <a:t>内涵阐释：</a:t>
            </a:r>
            <a:endParaRPr lang="en-US" altLang="zh-CN" sz="3000" b="1" dirty="0">
              <a:solidFill>
                <a:srgbClr val="0000CC"/>
              </a:solidFill>
              <a:latin typeface="隶书" panose="02010509060101010101" charset="-122"/>
              <a:ea typeface="隶书" panose="02010509060101010101" charset="-122"/>
            </a:endParaRPr>
          </a:p>
          <a:p>
            <a:pPr marL="342900" lvl="0" indent="-342900" eaLnBrk="1" hangingPunct="1"/>
            <a:r>
              <a:rPr lang="zh-CN" altLang="zh-CN" sz="2800" b="1" dirty="0">
                <a:latin typeface="隶书" panose="02010509060101010101" charset="-122"/>
                <a:ea typeface="隶书" panose="02010509060101010101" charset="-122"/>
              </a:rPr>
              <a:t>所有历史叙述在本质上都是对历史的解释，区别只是在于解释的正误、深浅。人们通过多种不同的方式描述和解释过去，通过对史料的搜集、整理和辨析，辩证、客观地理解历史事物，不仅要将其描述出来，还要揭示其表象背后的深层因果关系。通过对历史的解释，不断接近历史真实。</a:t>
            </a:r>
            <a:endParaRPr lang="en-US" altLang="zh-CN" sz="3600" b="1" dirty="0">
              <a:latin typeface="隶书" panose="02010509060101010101" charset="-122"/>
              <a:ea typeface="隶书" panose="02010509060101010101" charset="-122"/>
            </a:endParaRPr>
          </a:p>
          <a:p>
            <a:pPr marL="342900" lvl="0" indent="-342900" eaLnBrk="1" hangingPunct="1"/>
            <a:endParaRPr lang="en-US" altLang="zh-CN" sz="3000" b="1" dirty="0">
              <a:solidFill>
                <a:srgbClr val="00B050"/>
              </a:solidFill>
              <a:latin typeface="隶书" panose="02010509060101010101" charset="-122"/>
              <a:ea typeface="隶书" panose="02010509060101010101" charset="-122"/>
            </a:endParaRPr>
          </a:p>
          <a:p>
            <a:pPr marL="342900" lvl="0" indent="-342900" eaLnBrk="1" hangingPunct="1"/>
            <a:endParaRPr lang="zh-CN" altLang="zh-CN" sz="3000" b="1" dirty="0">
              <a:latin typeface="隶书" panose="02010509060101010101" charset="-122"/>
              <a:ea typeface="隶书" panose="02010509060101010101"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90195" y="303530"/>
            <a:ext cx="5946140" cy="645160"/>
          </a:xfrm>
          <a:prstGeom prst="rect">
            <a:avLst/>
          </a:prstGeom>
          <a:noFill/>
        </p:spPr>
        <p:txBody>
          <a:bodyPr wrap="none" rtlCol="0" anchor="t">
            <a:spAutoFit/>
          </a:bodyPr>
          <a:p>
            <a:pPr>
              <a:spcBef>
                <a:spcPct val="50000"/>
              </a:spcBef>
            </a:pPr>
            <a:r>
              <a:rPr lang="en-US" altLang="zh-CN" sz="3600" b="1" dirty="0">
                <a:solidFill>
                  <a:srgbClr val="FF0000"/>
                </a:solidFill>
                <a:effectLst>
                  <a:outerShdw blurRad="38100" dist="38100" dir="2700000">
                    <a:srgbClr val="C0C0C0"/>
                  </a:outerShdw>
                </a:effectLst>
                <a:latin typeface="Arial" panose="020B0604020202020204" pitchFamily="34" charset="0"/>
                <a:sym typeface="+mn-ea"/>
              </a:rPr>
              <a:t>1</a:t>
            </a:r>
            <a:r>
              <a:rPr lang="zh-CN" altLang="zh-CN" sz="3600" b="1" dirty="0">
                <a:solidFill>
                  <a:srgbClr val="FF0000"/>
                </a:solidFill>
                <a:effectLst>
                  <a:outerShdw blurRad="38100" dist="38100" dir="2700000">
                    <a:srgbClr val="C0C0C0"/>
                  </a:outerShdw>
                </a:effectLst>
                <a:latin typeface="Arial" panose="020B0604020202020204" pitchFamily="34" charset="0"/>
                <a:sym typeface="+mn-ea"/>
              </a:rPr>
              <a:t>、</a:t>
            </a:r>
            <a:r>
              <a:rPr lang="zh-CN" altLang="en-US" sz="3600" b="1" dirty="0">
                <a:solidFill>
                  <a:srgbClr val="FF0000"/>
                </a:solidFill>
                <a:effectLst>
                  <a:outerShdw blurRad="38100" dist="38100" dir="2700000">
                    <a:srgbClr val="C0C0C0"/>
                  </a:outerShdw>
                </a:effectLst>
                <a:latin typeface="Arial" panose="020B0604020202020204" pitchFamily="34" charset="0"/>
                <a:sym typeface="+mn-ea"/>
              </a:rPr>
              <a:t>辨别历史事实和历史叙述</a:t>
            </a:r>
            <a:endParaRPr lang="zh-CN" altLang="en-US" sz="3600"/>
          </a:p>
        </p:txBody>
      </p:sp>
      <p:sp>
        <p:nvSpPr>
          <p:cNvPr id="3" name="矩形 2"/>
          <p:cNvSpPr/>
          <p:nvPr/>
        </p:nvSpPr>
        <p:spPr>
          <a:xfrm>
            <a:off x="290195" y="1872615"/>
            <a:ext cx="11641455" cy="3412490"/>
          </a:xfrm>
          <a:prstGeom prst="rect">
            <a:avLst/>
          </a:prstGeom>
        </p:spPr>
        <p:txBody>
          <a:bodyPr wrap="square">
            <a:spAutoFit/>
          </a:bodyPr>
          <a:p>
            <a:pPr eaLnBrk="0" hangingPunct="0">
              <a:lnSpc>
                <a:spcPct val="120000"/>
              </a:lnSpc>
            </a:pPr>
            <a:r>
              <a:rPr lang="en-US" altLang="zh-CN" sz="3200" b="1" dirty="0">
                <a:solidFill>
                  <a:schemeClr val="bg1"/>
                </a:solidFill>
                <a:effectLst>
                  <a:outerShdw blurRad="38100" dist="38100" dir="2700000">
                    <a:srgbClr val="C0C0C0"/>
                  </a:outerShdw>
                </a:effectLst>
                <a:latin typeface="仿宋" panose="02010609060101010101" charset="-122"/>
                <a:ea typeface="仿宋" panose="02010609060101010101" charset="-122"/>
              </a:rPr>
              <a:t>    </a:t>
            </a:r>
            <a:r>
              <a:rPr lang="zh-CN" altLang="en-US" sz="3600" b="1" dirty="0">
                <a:solidFill>
                  <a:srgbClr val="0000FF"/>
                </a:solidFill>
                <a:effectLst>
                  <a:outerShdw blurRad="38100" dist="38100" dir="2700000">
                    <a:srgbClr val="C0C0C0"/>
                  </a:outerShdw>
                </a:effectLst>
                <a:latin typeface="楷体_GB2312" pitchFamily="49" charset="-122"/>
                <a:ea typeface="楷体_GB2312" pitchFamily="49" charset="-122"/>
              </a:rPr>
              <a:t>历史事实是指曾经真实发生的事件。它不能等同于史书记载的历史，因为历史在统治者的影响下有可能出现伪史，使人们不能真实，全面的了解历史事件。 </a:t>
            </a:r>
            <a:endParaRPr lang="zh-CN" altLang="en-US" sz="3600" b="1" dirty="0">
              <a:solidFill>
                <a:srgbClr val="0000FF"/>
              </a:solidFill>
              <a:effectLst>
                <a:outerShdw blurRad="38100" dist="38100" dir="2700000">
                  <a:srgbClr val="C0C0C0"/>
                </a:outerShdw>
              </a:effectLst>
              <a:latin typeface="楷体_GB2312" pitchFamily="49" charset="-122"/>
              <a:ea typeface="楷体_GB2312" pitchFamily="49" charset="-122"/>
            </a:endParaRPr>
          </a:p>
          <a:p>
            <a:pPr eaLnBrk="0" hangingPunct="0">
              <a:lnSpc>
                <a:spcPct val="120000"/>
              </a:lnSpc>
            </a:pPr>
            <a:r>
              <a:rPr lang="zh-CN" altLang="en-US" sz="3600" b="1" dirty="0">
                <a:solidFill>
                  <a:srgbClr val="0000FF"/>
                </a:solidFill>
                <a:effectLst>
                  <a:outerShdw blurRad="38100" dist="38100" dir="2700000">
                    <a:srgbClr val="C0C0C0"/>
                  </a:outerShdw>
                </a:effectLst>
                <a:latin typeface="楷体_GB2312" pitchFamily="49" charset="-122"/>
                <a:ea typeface="楷体_GB2312" pitchFamily="49" charset="-122"/>
              </a:rPr>
              <a:t>  </a:t>
            </a:r>
            <a:endParaRPr lang="zh-CN" altLang="en-US" sz="3600" b="1" dirty="0">
              <a:solidFill>
                <a:srgbClr val="0000FF"/>
              </a:solidFill>
              <a:effectLst>
                <a:outerShdw blurRad="38100" dist="38100" dir="2700000">
                  <a:srgbClr val="C0C0C0"/>
                </a:outerShdw>
              </a:effectLst>
              <a:latin typeface="楷体_GB2312" pitchFamily="49" charset="-122"/>
              <a:ea typeface="楷体_GB2312" pitchFamily="49" charset="-122"/>
            </a:endParaRPr>
          </a:p>
          <a:p>
            <a:pPr eaLnBrk="0" hangingPunct="0">
              <a:lnSpc>
                <a:spcPct val="120000"/>
              </a:lnSpc>
            </a:pPr>
            <a:r>
              <a:rPr lang="zh-CN" altLang="en-US" sz="3600" b="1" dirty="0">
                <a:solidFill>
                  <a:srgbClr val="0000FF"/>
                </a:solidFill>
                <a:effectLst>
                  <a:outerShdw blurRad="38100" dist="38100" dir="2700000">
                    <a:srgbClr val="C0C0C0"/>
                  </a:outerShdw>
                </a:effectLst>
                <a:latin typeface="楷体_GB2312" pitchFamily="49" charset="-122"/>
                <a:ea typeface="楷体_GB2312" pitchFamily="49" charset="-122"/>
              </a:rPr>
              <a:t>    历史叙述是对于历史真实事件的描述、记录。</a:t>
            </a:r>
            <a:endParaRPr lang="zh-CN" altLang="en-US" sz="3600" b="1" dirty="0">
              <a:solidFill>
                <a:srgbClr val="0000FF"/>
              </a:solidFill>
              <a:effectLst>
                <a:outerShdw blurRad="38100" dist="38100" dir="2700000">
                  <a:srgbClr val="C0C0C0"/>
                </a:outerShdw>
              </a:effectLst>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charRg st="0" end="76"/>
                                            </p:txEl>
                                          </p:spTgt>
                                        </p:tgtEl>
                                        <p:attrNameLst>
                                          <p:attrName>style.visibility</p:attrName>
                                        </p:attrNameLst>
                                      </p:cBhvr>
                                      <p:to>
                                        <p:strVal val="visible"/>
                                      </p:to>
                                    </p:set>
                                    <p:anim calcmode="lin" valueType="num">
                                      <p:cBhvr additive="base">
                                        <p:cTn id="7" dur="500" fill="hold"/>
                                        <p:tgtEl>
                                          <p:spTgt spid="3">
                                            <p:txEl>
                                              <p:charRg st="0" end="76"/>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charRg st="0" end="76"/>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charRg st="1" end="1"/>
                                            </p:txEl>
                                          </p:spTgt>
                                        </p:tgtEl>
                                        <p:attrNameLst>
                                          <p:attrName>style.visibility</p:attrName>
                                        </p:attrNameLst>
                                      </p:cBhvr>
                                      <p:to>
                                        <p:strVal val="visible"/>
                                      </p:to>
                                    </p:set>
                                    <p:anim calcmode="lin" valueType="num">
                                      <p:cBhvr additive="base">
                                        <p:cTn id="12" dur="500" fill="hold"/>
                                        <p:tgtEl>
                                          <p:spTgt spid="3">
                                            <p:txEl>
                                              <p:char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char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charRg st="76" end="99"/>
                                            </p:txEl>
                                          </p:spTgt>
                                        </p:tgtEl>
                                        <p:attrNameLst>
                                          <p:attrName>style.visibility</p:attrName>
                                        </p:attrNameLst>
                                      </p:cBhvr>
                                      <p:to>
                                        <p:strVal val="visible"/>
                                      </p:to>
                                    </p:set>
                                    <p:anim calcmode="lin" valueType="num">
                                      <p:cBhvr additive="base">
                                        <p:cTn id="17" dur="500" fill="hold"/>
                                        <p:tgtEl>
                                          <p:spTgt spid="3">
                                            <p:txEl>
                                              <p:charRg st="76" end="99"/>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charRg st="76" end="9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7" name="标题 1"/>
          <p:cNvSpPr>
            <a:spLocks noGrp="1"/>
          </p:cNvSpPr>
          <p:nvPr>
            <p:ph type="title"/>
          </p:nvPr>
        </p:nvSpPr>
        <p:spPr/>
        <p:txBody>
          <a:bodyPr anchor="ctr"/>
          <a:p>
            <a:pPr algn="l"/>
            <a:r>
              <a:rPr lang="zh-CN" altLang="en-US" sz="4000" b="1">
                <a:latin typeface="黑体" panose="02010609060101010101" charset="-122"/>
                <a:ea typeface="黑体" panose="02010609060101010101" charset="-122"/>
              </a:rPr>
              <a:t>一、选择题</a:t>
            </a:r>
            <a:endParaRPr lang="zh-CN" altLang="en-US" sz="4000" b="1">
              <a:latin typeface="黑体" panose="02010609060101010101" charset="-122"/>
              <a:ea typeface="黑体" panose="02010609060101010101" charset="-122"/>
            </a:endParaRPr>
          </a:p>
        </p:txBody>
      </p:sp>
      <p:sp>
        <p:nvSpPr>
          <p:cNvPr id="4098" name="内容占位符 2"/>
          <p:cNvSpPr>
            <a:spLocks noGrp="1"/>
          </p:cNvSpPr>
          <p:nvPr>
            <p:ph sz="half" idx="1"/>
          </p:nvPr>
        </p:nvSpPr>
        <p:spPr>
          <a:xfrm>
            <a:off x="1622425" y="1243013"/>
            <a:ext cx="9018588" cy="1155700"/>
          </a:xfrm>
        </p:spPr>
        <p:txBody>
          <a:bodyPr anchor="t"/>
          <a:p>
            <a:pPr marL="0" indent="0">
              <a:lnSpc>
                <a:spcPct val="120000"/>
              </a:lnSpc>
              <a:buNone/>
            </a:pPr>
            <a:r>
              <a:rPr lang="zh-CN" altLang="en-US" sz="2800" b="1"/>
              <a:t>24.图5为春秋战国之际局部示意图。当时，范蠡在陶、子贡在曹鲁之间经商成为巨富，这一现象反映了（   ）</a:t>
            </a:r>
            <a:endParaRPr lang="zh-CN" altLang="en-US" sz="2800" b="1"/>
          </a:p>
        </p:txBody>
      </p:sp>
      <p:pic>
        <p:nvPicPr>
          <p:cNvPr id="4099" name="内容占位符 -2147482624" descr="www.ziyuanku.com"/>
          <p:cNvPicPr>
            <a:picLocks noGrp="1" noChangeAspect="1"/>
          </p:cNvPicPr>
          <p:nvPr>
            <p:ph sz="half" idx="2"/>
          </p:nvPr>
        </p:nvPicPr>
        <p:blipFill>
          <a:blip r:embed="rId1"/>
          <a:stretch>
            <a:fillRect/>
          </a:stretch>
        </p:blipFill>
        <p:spPr>
          <a:xfrm>
            <a:off x="6550025" y="2601913"/>
            <a:ext cx="3933825" cy="2946400"/>
          </a:xfrm>
        </p:spPr>
      </p:pic>
      <p:sp>
        <p:nvSpPr>
          <p:cNvPr id="4100" name="文本框 3"/>
          <p:cNvSpPr txBox="1"/>
          <p:nvPr/>
        </p:nvSpPr>
        <p:spPr>
          <a:xfrm>
            <a:off x="1716088" y="2673350"/>
            <a:ext cx="4991100" cy="2501900"/>
          </a:xfrm>
          <a:prstGeom prst="rect">
            <a:avLst/>
          </a:prstGeom>
          <a:noFill/>
          <a:ln w="9525">
            <a:noFill/>
          </a:ln>
        </p:spPr>
        <p:txBody>
          <a:bodyPr wrap="square" anchor="t">
            <a:spAutoFit/>
          </a:bodyPr>
          <a:p>
            <a:pPr>
              <a:lnSpc>
                <a:spcPct val="140000"/>
              </a:lnSpc>
            </a:pPr>
            <a:r>
              <a:rPr lang="zh-CN" altLang="en-US" sz="2800" b="1">
                <a:latin typeface="Arial" panose="020B0604020202020204" pitchFamily="34" charset="0"/>
                <a:ea typeface="宋体" panose="02010600030101010101" pitchFamily="2" charset="-122"/>
              </a:rPr>
              <a:t>A.区域位置影响商贸发展                </a:t>
            </a:r>
            <a:endParaRPr lang="zh-CN" altLang="en-US" sz="2800" b="1">
              <a:latin typeface="Arial" panose="020B0604020202020204" pitchFamily="34" charset="0"/>
              <a:ea typeface="宋体" panose="02010600030101010101" pitchFamily="2" charset="-122"/>
            </a:endParaRPr>
          </a:p>
          <a:p>
            <a:pPr>
              <a:lnSpc>
                <a:spcPct val="140000"/>
              </a:lnSpc>
            </a:pPr>
            <a:r>
              <a:rPr lang="zh-CN" altLang="en-US" sz="2800" b="1">
                <a:latin typeface="Arial" panose="020B0604020202020204" pitchFamily="34" charset="0"/>
                <a:ea typeface="宋体" panose="02010600030101010101" pitchFamily="2" charset="-122"/>
              </a:rPr>
              <a:t>B.争霸战争促进经济交往</a:t>
            </a:r>
            <a:endParaRPr lang="zh-CN" altLang="en-US" sz="2800" b="1">
              <a:latin typeface="Arial" panose="020B0604020202020204" pitchFamily="34" charset="0"/>
              <a:ea typeface="宋体" panose="02010600030101010101" pitchFamily="2" charset="-122"/>
            </a:endParaRPr>
          </a:p>
          <a:p>
            <a:pPr>
              <a:lnSpc>
                <a:spcPct val="140000"/>
              </a:lnSpc>
            </a:pPr>
            <a:r>
              <a:rPr lang="zh-CN" altLang="en-US" sz="2800" b="1">
                <a:latin typeface="Arial" panose="020B0604020202020204" pitchFamily="34" charset="0"/>
                <a:ea typeface="宋体" panose="02010600030101010101" pitchFamily="2" charset="-122"/>
              </a:rPr>
              <a:t>C.交通条件决定地方经济状况             </a:t>
            </a:r>
            <a:endParaRPr lang="zh-CN" altLang="en-US" sz="2800" b="1">
              <a:latin typeface="Arial" panose="020B0604020202020204" pitchFamily="34" charset="0"/>
              <a:ea typeface="宋体" panose="02010600030101010101" pitchFamily="2" charset="-122"/>
            </a:endParaRPr>
          </a:p>
          <a:p>
            <a:pPr>
              <a:lnSpc>
                <a:spcPct val="140000"/>
              </a:lnSpc>
            </a:pPr>
            <a:r>
              <a:rPr lang="zh-CN" altLang="en-US" sz="2800" b="1">
                <a:latin typeface="Arial" panose="020B0604020202020204" pitchFamily="34" charset="0"/>
                <a:ea typeface="宋体" panose="02010600030101010101" pitchFamily="2" charset="-122"/>
              </a:rPr>
              <a:t>D.城市规模扩大推动商业繁荣</a:t>
            </a:r>
            <a:endParaRPr lang="zh-CN" altLang="en-US" sz="2800" b="1">
              <a:latin typeface="Arial" panose="020B0604020202020204" pitchFamily="34" charset="0"/>
              <a:ea typeface="宋体" panose="02010600030101010101" pitchFamily="2" charset="-122"/>
            </a:endParaRPr>
          </a:p>
        </p:txBody>
      </p:sp>
      <p:sp>
        <p:nvSpPr>
          <p:cNvPr id="2" name="文本框 1"/>
          <p:cNvSpPr txBox="1"/>
          <p:nvPr/>
        </p:nvSpPr>
        <p:spPr>
          <a:xfrm>
            <a:off x="9518650" y="1343025"/>
            <a:ext cx="444500" cy="368300"/>
          </a:xfrm>
          <a:prstGeom prst="rect">
            <a:avLst/>
          </a:prstGeom>
          <a:noFill/>
          <a:ln w="28575" cap="flat" cmpd="sng">
            <a:solidFill>
              <a:srgbClr val="FF0000"/>
            </a:solidFill>
            <a:prstDash val="solid"/>
            <a:round/>
            <a:headEnd type="none" w="med" len="med"/>
            <a:tailEnd type="none" w="med" len="med"/>
          </a:ln>
        </p:spPr>
        <p:txBody>
          <a:bodyPr wrap="square" anchor="t">
            <a:spAutoFit/>
          </a:bodyPr>
          <a:p>
            <a:endParaRPr lang="zh-CN" altLang="en-US">
              <a:latin typeface="Arial" panose="020B0604020202020204" pitchFamily="34" charset="0"/>
              <a:ea typeface="宋体" panose="02010600030101010101" pitchFamily="2" charset="-122"/>
            </a:endParaRPr>
          </a:p>
        </p:txBody>
      </p:sp>
      <p:sp>
        <p:nvSpPr>
          <p:cNvPr id="3" name="文本框 2"/>
          <p:cNvSpPr txBox="1"/>
          <p:nvPr/>
        </p:nvSpPr>
        <p:spPr>
          <a:xfrm>
            <a:off x="2757488" y="1863725"/>
            <a:ext cx="738187" cy="368300"/>
          </a:xfrm>
          <a:prstGeom prst="rect">
            <a:avLst/>
          </a:prstGeom>
          <a:noFill/>
          <a:ln w="28575" cap="flat" cmpd="sng">
            <a:solidFill>
              <a:srgbClr val="FF0000"/>
            </a:solidFill>
            <a:prstDash val="solid"/>
            <a:round/>
            <a:headEnd type="none" w="med" len="med"/>
            <a:tailEnd type="none" w="med" len="med"/>
          </a:ln>
        </p:spPr>
        <p:txBody>
          <a:bodyPr wrap="square" anchor="t">
            <a:spAutoFit/>
          </a:bodyPr>
          <a:p>
            <a:endParaRPr lang="zh-CN" altLang="en-US">
              <a:latin typeface="Arial" panose="020B0604020202020204" pitchFamily="34" charset="0"/>
              <a:ea typeface="宋体" panose="02010600030101010101" pitchFamily="2" charset="-122"/>
            </a:endParaRPr>
          </a:p>
        </p:txBody>
      </p:sp>
      <p:sp>
        <p:nvSpPr>
          <p:cNvPr id="4" name="矩形 3"/>
          <p:cNvSpPr/>
          <p:nvPr/>
        </p:nvSpPr>
        <p:spPr>
          <a:xfrm>
            <a:off x="9442609" y="1790700"/>
            <a:ext cx="598170" cy="829945"/>
          </a:xfrm>
          <a:prstGeom prst="rect">
            <a:avLst/>
          </a:prstGeom>
          <a:noFill/>
          <a:ln>
            <a:noFill/>
          </a:ln>
        </p:spPr>
        <p:txBody>
          <a:bodyPr wrap="none" rtlCol="0" anchor="t">
            <a:spAutoFit/>
          </a:bodyPr>
          <a:p>
            <a:pPr algn="ctr" fontAlgn="base"/>
            <a:r>
              <a:rPr lang="en-US" altLang="zh-CN" sz="48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cs typeface="+mn-ea"/>
              </a:rPr>
              <a:t>A</a:t>
            </a:r>
            <a:endParaRPr lang="en-US" altLang="zh-CN" sz="48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9530" y="212090"/>
            <a:ext cx="7062470" cy="645160"/>
          </a:xfrm>
          <a:prstGeom prst="rect">
            <a:avLst/>
          </a:prstGeom>
          <a:noFill/>
        </p:spPr>
        <p:txBody>
          <a:bodyPr wrap="square" rtlCol="0" anchor="t">
            <a:spAutoFit/>
          </a:bodyPr>
          <a:p>
            <a:r>
              <a:rPr lang="en-US" altLang="zh-CN" sz="3600" b="1" dirty="0">
                <a:solidFill>
                  <a:srgbClr val="FF0000"/>
                </a:solidFill>
                <a:effectLst>
                  <a:outerShdw blurRad="38100" dist="38100" dir="2700000">
                    <a:srgbClr val="C0C0C0"/>
                  </a:outerShdw>
                </a:effectLst>
                <a:sym typeface="+mn-ea"/>
              </a:rPr>
              <a:t>2.</a:t>
            </a:r>
            <a:r>
              <a:rPr lang="zh-CN" altLang="en-US" sz="3600" b="1" dirty="0">
                <a:solidFill>
                  <a:srgbClr val="FF0000"/>
                </a:solidFill>
                <a:effectLst>
                  <a:outerShdw blurRad="38100" dist="38100" dir="2700000">
                    <a:srgbClr val="C0C0C0"/>
                  </a:outerShdw>
                </a:effectLst>
                <a:sym typeface="+mn-ea"/>
              </a:rPr>
              <a:t>理解历史叙述和历史结论</a:t>
            </a:r>
            <a:endParaRPr lang="zh-CN" altLang="en-US" sz="3600"/>
          </a:p>
        </p:txBody>
      </p:sp>
      <p:sp>
        <p:nvSpPr>
          <p:cNvPr id="108551" name="文本框 108550"/>
          <p:cNvSpPr txBox="1"/>
          <p:nvPr/>
        </p:nvSpPr>
        <p:spPr>
          <a:xfrm>
            <a:off x="900430" y="1875155"/>
            <a:ext cx="10575925" cy="3107690"/>
          </a:xfrm>
          <a:prstGeom prst="rect">
            <a:avLst/>
          </a:prstGeom>
          <a:noFill/>
          <a:ln w="9525">
            <a:noFill/>
          </a:ln>
        </p:spPr>
        <p:txBody>
          <a:bodyPr wrap="square">
            <a:spAutoFit/>
          </a:bodyPr>
          <a:p>
            <a:r>
              <a:rPr lang="zh-CN" altLang="en-US" sz="2800" b="1" dirty="0">
                <a:latin typeface="Arial" panose="020B0604020202020204" pitchFamily="34" charset="0"/>
              </a:rPr>
              <a:t>（</a:t>
            </a:r>
            <a:r>
              <a:rPr lang="en-US" altLang="zh-CN" sz="2800" b="1" dirty="0">
                <a:latin typeface="Arial" panose="020B0604020202020204" pitchFamily="34" charset="0"/>
              </a:rPr>
              <a:t>2016</a:t>
            </a:r>
            <a:r>
              <a:rPr lang="zh-CN" altLang="en-US" sz="2800" b="1" dirty="0">
                <a:latin typeface="Arial" panose="020B0604020202020204" pitchFamily="34" charset="0"/>
              </a:rPr>
              <a:t>年新课标全国</a:t>
            </a:r>
            <a:r>
              <a:rPr lang="en-US" altLang="zh-CN" sz="2800" b="1" dirty="0">
                <a:latin typeface="Arial" panose="020B0604020202020204" pitchFamily="34" charset="0"/>
              </a:rPr>
              <a:t>Ⅰ</a:t>
            </a:r>
            <a:r>
              <a:rPr lang="zh-CN" altLang="en-US" sz="2800" b="1" dirty="0">
                <a:latin typeface="Arial" panose="020B0604020202020204" pitchFamily="34" charset="0"/>
              </a:rPr>
              <a:t>卷</a:t>
            </a:r>
            <a:r>
              <a:rPr lang="en-US" altLang="zh-CN" sz="2800" b="1" dirty="0">
                <a:latin typeface="Arial" panose="020B0604020202020204" pitchFamily="34" charset="0"/>
              </a:rPr>
              <a:t>28</a:t>
            </a:r>
            <a:r>
              <a:rPr lang="zh-CN" altLang="en-US" sz="2800" b="1" dirty="0">
                <a:latin typeface="Arial" panose="020B0604020202020204" pitchFamily="34" charset="0"/>
              </a:rPr>
              <a:t>题 ）</a:t>
            </a:r>
            <a:r>
              <a:rPr lang="en-US" altLang="zh-CN" sz="2800" dirty="0">
                <a:latin typeface="Arial" panose="020B0604020202020204" pitchFamily="34" charset="0"/>
              </a:rPr>
              <a:t>19</a:t>
            </a:r>
            <a:r>
              <a:rPr lang="zh-CN" altLang="en-US" sz="2800" dirty="0">
                <a:latin typeface="Arial" panose="020B0604020202020204" pitchFamily="34" charset="0"/>
              </a:rPr>
              <a:t>世纪中期以后，中国市场上的洋货日益增多，火柴、洋布等日用品，“虽穷乡僻壤，求之于市，必有所供”。这种状况表明</a:t>
            </a:r>
            <a:endParaRPr lang="zh-CN" altLang="en-US" sz="2800" dirty="0">
              <a:latin typeface="Arial" panose="020B0604020202020204" pitchFamily="34" charset="0"/>
            </a:endParaRPr>
          </a:p>
          <a:p>
            <a:r>
              <a:rPr lang="en-US" altLang="zh-CN" sz="2800" dirty="0">
                <a:latin typeface="Arial" panose="020B0604020202020204" pitchFamily="34" charset="0"/>
              </a:rPr>
              <a:t>A</a:t>
            </a:r>
            <a:r>
              <a:rPr lang="zh-CN" altLang="en-US" sz="2800" dirty="0">
                <a:latin typeface="Arial" panose="020B0604020202020204" pitchFamily="34" charset="0"/>
              </a:rPr>
              <a:t>．中国市场由被动开放转为主动开放　 </a:t>
            </a:r>
            <a:endParaRPr lang="zh-CN" altLang="en-US" sz="2800" dirty="0">
              <a:latin typeface="Arial" panose="020B0604020202020204" pitchFamily="34" charset="0"/>
            </a:endParaRPr>
          </a:p>
          <a:p>
            <a:r>
              <a:rPr lang="en-US" altLang="zh-CN" sz="2800" dirty="0">
                <a:latin typeface="Arial" panose="020B0604020202020204" pitchFamily="34" charset="0"/>
              </a:rPr>
              <a:t>B</a:t>
            </a:r>
            <a:r>
              <a:rPr lang="zh-CN" altLang="en-US" sz="2800" dirty="0">
                <a:latin typeface="Arial" panose="020B0604020202020204" pitchFamily="34" charset="0"/>
              </a:rPr>
              <a:t>．商品经济基本取代自然经济</a:t>
            </a:r>
            <a:endParaRPr lang="zh-CN" altLang="en-US" sz="2800" dirty="0">
              <a:latin typeface="Arial" panose="020B0604020202020204" pitchFamily="34" charset="0"/>
            </a:endParaRPr>
          </a:p>
          <a:p>
            <a:r>
              <a:rPr lang="en-US" altLang="zh-CN" sz="2800" dirty="0">
                <a:latin typeface="Arial" panose="020B0604020202020204" pitchFamily="34" charset="0"/>
              </a:rPr>
              <a:t>C</a:t>
            </a:r>
            <a:r>
              <a:rPr lang="zh-CN" altLang="en-US" sz="2800" dirty="0">
                <a:latin typeface="Arial" panose="020B0604020202020204" pitchFamily="34" charset="0"/>
              </a:rPr>
              <a:t>．日常生活与世界市场联系日趋密切　</a:t>
            </a:r>
            <a:endParaRPr lang="zh-CN" altLang="en-US" sz="2800" dirty="0">
              <a:latin typeface="Arial" panose="020B0604020202020204" pitchFamily="34" charset="0"/>
            </a:endParaRPr>
          </a:p>
          <a:p>
            <a:r>
              <a:rPr lang="en-US" altLang="zh-CN" sz="2800" dirty="0">
                <a:latin typeface="Arial" panose="020B0604020202020204" pitchFamily="34" charset="0"/>
              </a:rPr>
              <a:t>D</a:t>
            </a:r>
            <a:r>
              <a:rPr lang="zh-CN" altLang="en-US" sz="2800" dirty="0">
                <a:latin typeface="Arial" panose="020B0604020202020204" pitchFamily="34" charset="0"/>
              </a:rPr>
              <a:t>．中国关税主权开始丧失</a:t>
            </a:r>
            <a:endParaRPr lang="zh-CN" altLang="en-US" sz="2800" dirty="0">
              <a:latin typeface="Arial" panose="020B0604020202020204" pitchFamily="34" charset="0"/>
            </a:endParaRPr>
          </a:p>
        </p:txBody>
      </p:sp>
      <p:sp>
        <p:nvSpPr>
          <p:cNvPr id="7" name="圆角矩形标注 6"/>
          <p:cNvSpPr/>
          <p:nvPr/>
        </p:nvSpPr>
        <p:spPr>
          <a:xfrm>
            <a:off x="5759133" y="747078"/>
            <a:ext cx="3384550" cy="863600"/>
          </a:xfrm>
          <a:prstGeom prst="wedgeRoundRectCallout">
            <a:avLst>
              <a:gd name="adj1" fmla="val -22824"/>
              <a:gd name="adj2" fmla="val 7252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mn-cs"/>
              </a:rPr>
              <a:t>历史叙述（题干）</a:t>
            </a:r>
            <a:endParaRPr kumimoji="0" lang="zh-CN" altLang="en-US" sz="28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黑体" panose="02010609060101010101" charset="-122"/>
              <a:ea typeface="黑体" panose="02010609060101010101" charset="-122"/>
              <a:cs typeface="+mn-cs"/>
            </a:endParaRPr>
          </a:p>
        </p:txBody>
      </p:sp>
      <p:sp>
        <p:nvSpPr>
          <p:cNvPr id="108553" name="圆角矩形标注 7"/>
          <p:cNvSpPr/>
          <p:nvPr/>
        </p:nvSpPr>
        <p:spPr>
          <a:xfrm>
            <a:off x="7755890" y="4291648"/>
            <a:ext cx="3384550" cy="865187"/>
          </a:xfrm>
          <a:prstGeom prst="wedgeRoundRectCallout">
            <a:avLst>
              <a:gd name="adj1" fmla="val -71153"/>
              <a:gd name="adj2" fmla="val -53301"/>
              <a:gd name="adj3" fmla="val 16667"/>
            </a:avLst>
          </a:prstGeom>
          <a:solidFill>
            <a:schemeClr val="accent1"/>
          </a:solidFill>
          <a:ln w="12700" cap="flat" cmpd="sng">
            <a:solidFill>
              <a:srgbClr val="89A4A7"/>
            </a:solidFill>
            <a:prstDash val="solid"/>
            <a:miter/>
            <a:headEnd type="none" w="med" len="med"/>
            <a:tailEnd type="none" w="med" len="med"/>
          </a:ln>
        </p:spPr>
        <p:txBody>
          <a:bodyPr anchor="ctr"/>
          <a:p>
            <a:pPr algn="ctr" eaLnBrk="0" hangingPunct="0"/>
            <a:r>
              <a:rPr lang="zh-CN" altLang="en-US" sz="2800" b="1" dirty="0">
                <a:solidFill>
                  <a:srgbClr val="FF0000"/>
                </a:solidFill>
                <a:effectLst>
                  <a:outerShdw blurRad="38100" dist="38100" dir="2700000">
                    <a:srgbClr val="000000"/>
                  </a:outerShdw>
                </a:effectLst>
                <a:latin typeface="黑体" panose="02010609060101010101" charset="-122"/>
                <a:ea typeface="黑体" panose="02010609060101010101" charset="-122"/>
              </a:rPr>
              <a:t>历史结论（选项）</a:t>
            </a:r>
            <a:endParaRPr lang="zh-CN" altLang="en-US" sz="2800" b="1" dirty="0">
              <a:solidFill>
                <a:srgbClr val="FF0000"/>
              </a:solidFill>
              <a:effectLst>
                <a:outerShdw blurRad="38100" dist="38100" dir="2700000">
                  <a:srgbClr val="000000"/>
                </a:outerShdw>
              </a:effectLst>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8553"/>
                                        </p:tgtEl>
                                        <p:attrNameLst>
                                          <p:attrName>style.visibility</p:attrName>
                                        </p:attrNameLst>
                                      </p:cBhvr>
                                      <p:to>
                                        <p:strVal val="visible"/>
                                      </p:to>
                                    </p:set>
                                    <p:animEffect transition="in" filter="wipe(down)">
                                      <p:cBhvr>
                                        <p:cTn id="11" dur="500"/>
                                        <p:tgtEl>
                                          <p:spTgt spid="1085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08553"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42265" y="410210"/>
            <a:ext cx="5694045" cy="645160"/>
          </a:xfrm>
          <a:prstGeom prst="rect">
            <a:avLst/>
          </a:prstGeom>
          <a:noFill/>
        </p:spPr>
        <p:txBody>
          <a:bodyPr wrap="none" rtlCol="0" anchor="t">
            <a:spAutoFit/>
          </a:bodyPr>
          <a:p>
            <a:pPr eaLnBrk="0" hangingPunct="0"/>
            <a:r>
              <a:rPr lang="en-US" altLang="zh-CN" sz="3600" b="1" dirty="0">
                <a:solidFill>
                  <a:srgbClr val="FF0000"/>
                </a:solidFill>
                <a:effectLst>
                  <a:outerShdw blurRad="38100" dist="38100" dir="2700000">
                    <a:srgbClr val="C0C0C0"/>
                  </a:outerShdw>
                </a:effectLst>
                <a:latin typeface="+mj-ea"/>
                <a:ea typeface="+mj-ea"/>
                <a:sym typeface="+mn-ea"/>
              </a:rPr>
              <a:t>3.</a:t>
            </a:r>
            <a:r>
              <a:rPr lang="zh-CN" altLang="en-US" sz="3600" b="1" dirty="0">
                <a:solidFill>
                  <a:srgbClr val="FF0000"/>
                </a:solidFill>
                <a:effectLst>
                  <a:outerShdw blurRad="38100" dist="38100" dir="2700000">
                    <a:srgbClr val="C0C0C0"/>
                  </a:outerShdw>
                </a:effectLst>
                <a:latin typeface="+mj-ea"/>
                <a:ea typeface="+mj-ea"/>
                <a:sym typeface="+mn-ea"/>
              </a:rPr>
              <a:t>说明历史现象与历史观点</a:t>
            </a:r>
            <a:endParaRPr lang="zh-CN" altLang="en-US" sz="3600">
              <a:latin typeface="+mj-ea"/>
              <a:ea typeface="+mj-ea"/>
            </a:endParaRPr>
          </a:p>
        </p:txBody>
      </p:sp>
      <p:sp>
        <p:nvSpPr>
          <p:cNvPr id="3" name="文本框 2"/>
          <p:cNvSpPr txBox="1"/>
          <p:nvPr/>
        </p:nvSpPr>
        <p:spPr>
          <a:xfrm>
            <a:off x="193040" y="2413635"/>
            <a:ext cx="11744960" cy="2368550"/>
          </a:xfrm>
          <a:prstGeom prst="rect">
            <a:avLst/>
          </a:prstGeom>
          <a:noFill/>
        </p:spPr>
        <p:txBody>
          <a:bodyPr wrap="square" rtlCol="0" anchor="t">
            <a:spAutoFit/>
          </a:bodyPr>
          <a:p>
            <a:pPr eaLnBrk="0" hangingPunct="0"/>
            <a:r>
              <a:rPr lang="en-US" altLang="zh-CN" sz="4000" b="1" dirty="0">
                <a:effectLst>
                  <a:outerShdw blurRad="38100" dist="38100" dir="2700000">
                    <a:srgbClr val="C0C0C0"/>
                  </a:outerShdw>
                </a:effectLst>
                <a:latin typeface="宋体" panose="02010600030101010101" pitchFamily="2" charset="-122"/>
                <a:ea typeface="仿宋" panose="02010609060101010101" charset="-122"/>
                <a:sym typeface="+mn-ea"/>
              </a:rPr>
              <a:t>    </a:t>
            </a:r>
            <a:r>
              <a:rPr lang="en-US" altLang="zh-CN" sz="3600" b="1" dirty="0">
                <a:effectLst>
                  <a:outerShdw blurRad="38100" dist="38100" dir="2700000">
                    <a:srgbClr val="C0C0C0"/>
                  </a:outerShdw>
                </a:effectLst>
                <a:latin typeface="宋体" panose="02010600030101010101" pitchFamily="2" charset="-122"/>
                <a:ea typeface="仿宋" panose="02010609060101010101" charset="-122"/>
                <a:sym typeface="+mn-ea"/>
              </a:rPr>
              <a:t>“</a:t>
            </a:r>
            <a:r>
              <a:rPr lang="zh-CN" altLang="en-US" sz="3600" b="1" dirty="0">
                <a:effectLst>
                  <a:outerShdw blurRad="38100" dist="38100" dir="2700000">
                    <a:srgbClr val="C0C0C0"/>
                  </a:outerShdw>
                </a:effectLst>
                <a:latin typeface="宋体" panose="02010600030101010101" pitchFamily="2" charset="-122"/>
                <a:ea typeface="仿宋" panose="02010609060101010101" charset="-122"/>
                <a:sym typeface="+mn-ea"/>
              </a:rPr>
              <a:t>历史现象” 是指历史表象，是客观存在的历史。</a:t>
            </a:r>
            <a:endParaRPr lang="zh-CN" altLang="en-US" sz="3600" b="1" dirty="0">
              <a:effectLst>
                <a:outerShdw blurRad="38100" dist="38100" dir="2700000">
                  <a:srgbClr val="C0C0C0"/>
                </a:outerShdw>
              </a:effectLst>
              <a:latin typeface="宋体" panose="02010600030101010101" pitchFamily="2" charset="-122"/>
              <a:ea typeface="仿宋" panose="02010609060101010101" charset="-122"/>
              <a:sym typeface="+mn-ea"/>
            </a:endParaRPr>
          </a:p>
          <a:p>
            <a:pPr eaLnBrk="0" hangingPunct="0"/>
            <a:endParaRPr lang="zh-CN" altLang="en-US" sz="3600" b="1" dirty="0">
              <a:effectLst>
                <a:outerShdw blurRad="38100" dist="38100" dir="2700000">
                  <a:srgbClr val="C0C0C0"/>
                </a:outerShdw>
              </a:effectLst>
              <a:latin typeface="宋体" panose="02010600030101010101" pitchFamily="2" charset="-122"/>
              <a:ea typeface="仿宋" panose="02010609060101010101" charset="-122"/>
            </a:endParaRPr>
          </a:p>
          <a:p>
            <a:pPr eaLnBrk="0" hangingPunct="0"/>
            <a:r>
              <a:rPr lang="zh-CN" altLang="en-US" sz="3600" b="1" dirty="0">
                <a:effectLst>
                  <a:outerShdw blurRad="38100" dist="38100" dir="2700000">
                    <a:srgbClr val="C0C0C0"/>
                  </a:outerShdw>
                </a:effectLst>
                <a:latin typeface="宋体" panose="02010600030101010101" pitchFamily="2" charset="-122"/>
                <a:ea typeface="仿宋" panose="02010609060101010101" charset="-122"/>
                <a:sym typeface="+mn-ea"/>
              </a:rPr>
              <a:t>    “历史观点”是指某人或者某类人对历史的一些看法等，也属于人的主观认识。</a:t>
            </a:r>
            <a:endParaRPr lang="zh-CN" altLang="en-US" sz="36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13360" y="457200"/>
            <a:ext cx="6153150" cy="645160"/>
          </a:xfrm>
          <a:prstGeom prst="rect">
            <a:avLst/>
          </a:prstGeom>
          <a:noFill/>
        </p:spPr>
        <p:txBody>
          <a:bodyPr wrap="none" rtlCol="0">
            <a:spAutoFit/>
          </a:bodyPr>
          <a:p>
            <a:pPr algn="l"/>
            <a:r>
              <a:rPr lang="en-US" altLang="zh-CN" sz="3600" b="1" dirty="0">
                <a:solidFill>
                  <a:srgbClr val="FF0000"/>
                </a:solidFill>
                <a:effectLst>
                  <a:outerShdw blurRad="38100" dist="38100" dir="2700000">
                    <a:srgbClr val="C0C0C0"/>
                  </a:outerShdw>
                </a:effectLst>
                <a:latin typeface="宋体" panose="02010600030101010101" pitchFamily="2" charset="-122"/>
                <a:sym typeface="+mn-ea"/>
              </a:rPr>
              <a:t>4.</a:t>
            </a:r>
            <a:r>
              <a:rPr lang="zh-CN" altLang="en-US" sz="3600" b="1" dirty="0">
                <a:solidFill>
                  <a:srgbClr val="FF0000"/>
                </a:solidFill>
                <a:effectLst>
                  <a:outerShdw blurRad="38100" dist="38100" dir="2700000">
                    <a:srgbClr val="C0C0C0"/>
                  </a:outerShdw>
                </a:effectLst>
                <a:latin typeface="宋体" panose="02010600030101010101" pitchFamily="2" charset="-122"/>
                <a:sym typeface="+mn-ea"/>
              </a:rPr>
              <a:t>（在比较中）发现历史问题</a:t>
            </a:r>
            <a:endParaRPr lang="zh-CN" altLang="en-US" sz="3600"/>
          </a:p>
        </p:txBody>
      </p:sp>
      <p:pic>
        <p:nvPicPr>
          <p:cNvPr id="125956" name="图片 5"/>
          <p:cNvPicPr>
            <a:picLocks noChangeAspect="1"/>
          </p:cNvPicPr>
          <p:nvPr/>
        </p:nvPicPr>
        <p:blipFill>
          <a:blip r:embed="rId1"/>
          <a:stretch>
            <a:fillRect/>
          </a:stretch>
        </p:blipFill>
        <p:spPr>
          <a:xfrm>
            <a:off x="1455103" y="1102043"/>
            <a:ext cx="7788275" cy="5241925"/>
          </a:xfrm>
          <a:prstGeom prst="rect">
            <a:avLst/>
          </a:prstGeom>
          <a:noFill/>
          <a:ln w="9525">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40" name="矩形 3"/>
          <p:cNvSpPr>
            <a:spLocks noChangeArrowheads="1"/>
          </p:cNvSpPr>
          <p:nvPr/>
        </p:nvSpPr>
        <p:spPr bwMode="auto">
          <a:xfrm>
            <a:off x="2424113" y="2565400"/>
            <a:ext cx="7239000" cy="460375"/>
          </a:xfrm>
          <a:prstGeom prst="rect">
            <a:avLst/>
          </a:prstGeom>
          <a:noFill/>
          <a:ln w="9525">
            <a:noFill/>
            <a:miter lim="800000"/>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srgbClr val="0000CC"/>
                </a:solidFill>
                <a:effectLst>
                  <a:outerShdw blurRad="38100" dist="38100" dir="2700000" algn="tl">
                    <a:srgbClr val="C0C0C0"/>
                  </a:outerShdw>
                </a:effectLst>
                <a:uLnTx/>
                <a:uFillTx/>
                <a:latin typeface="黑体" panose="02010609060101010101" charset="-122"/>
                <a:ea typeface="黑体" panose="02010609060101010101" charset="-122"/>
                <a:cs typeface="+mn-cs"/>
              </a:rPr>
              <a:t>自身：</a:t>
            </a:r>
            <a:r>
              <a:rPr kumimoji="0" lang="zh-CN" altLang="en-US" sz="2400" b="0" i="0" u="none" strike="noStrike" kern="1200" cap="none" spc="0" normalizeH="0" baseline="0" noProof="0">
                <a:ln>
                  <a:noFill/>
                </a:ln>
                <a:solidFill>
                  <a:schemeClr val="tx1"/>
                </a:solidFill>
                <a:effectLst>
                  <a:outerShdw blurRad="38100" dist="38100" dir="2700000" algn="tl">
                    <a:srgbClr val="C0C0C0"/>
                  </a:outerShdw>
                </a:effectLst>
                <a:uLnTx/>
                <a:uFillTx/>
                <a:latin typeface="黑体" panose="02010609060101010101" charset="-122"/>
                <a:ea typeface="黑体" panose="02010609060101010101" charset="-122"/>
                <a:cs typeface="+mn-cs"/>
              </a:rPr>
              <a:t>抗击日本法西斯的主战场，付出巨大的牺牲。</a:t>
            </a:r>
            <a:endParaRPr kumimoji="0" lang="zh-CN" altLang="en-US" sz="2400" b="0" i="0" u="none" strike="noStrike" kern="1200" cap="none" spc="0" normalizeH="0" baseline="0" noProof="0">
              <a:ln>
                <a:noFill/>
              </a:ln>
              <a:solidFill>
                <a:schemeClr val="tx1"/>
              </a:solidFill>
              <a:effectLst>
                <a:outerShdw blurRad="38100" dist="38100" dir="2700000" algn="tl">
                  <a:srgbClr val="C0C0C0"/>
                </a:outerShdw>
              </a:effectLst>
              <a:uLnTx/>
              <a:uFillTx/>
              <a:latin typeface="黑体" panose="02010609060101010101" charset="-122"/>
              <a:ea typeface="黑体" panose="02010609060101010101" charset="-122"/>
              <a:cs typeface="+mn-cs"/>
            </a:endParaRPr>
          </a:p>
        </p:txBody>
      </p:sp>
      <p:sp>
        <p:nvSpPr>
          <p:cNvPr id="14341" name="矩形 4"/>
          <p:cNvSpPr>
            <a:spLocks noChangeArrowheads="1"/>
          </p:cNvSpPr>
          <p:nvPr/>
        </p:nvSpPr>
        <p:spPr bwMode="auto">
          <a:xfrm>
            <a:off x="2495550" y="3284538"/>
            <a:ext cx="7315200" cy="829945"/>
          </a:xfrm>
          <a:prstGeom prst="rect">
            <a:avLst/>
          </a:prstGeom>
          <a:noFill/>
          <a:ln w="9525">
            <a:noFill/>
            <a:miter lim="800000"/>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srgbClr val="0000CC"/>
                </a:solidFill>
                <a:effectLst>
                  <a:outerShdw blurRad="38100" dist="38100" dir="2700000" algn="tl">
                    <a:srgbClr val="C0C0C0"/>
                  </a:outerShdw>
                </a:effectLst>
                <a:uLnTx/>
                <a:uFillTx/>
                <a:latin typeface="黑体" panose="02010609060101010101" charset="-122"/>
                <a:ea typeface="黑体" panose="02010609060101010101" charset="-122"/>
                <a:cs typeface="+mn-cs"/>
              </a:rPr>
              <a:t>世界：</a:t>
            </a:r>
            <a:r>
              <a:rPr kumimoji="0" lang="zh-CN" altLang="en-US" sz="2400" b="0" i="0" u="none" strike="noStrike" kern="1200" cap="none" spc="0" normalizeH="0" baseline="0" noProof="0">
                <a:ln>
                  <a:noFill/>
                </a:ln>
                <a:solidFill>
                  <a:schemeClr val="tx1"/>
                </a:solidFill>
                <a:effectLst>
                  <a:outerShdw blurRad="38100" dist="38100" dir="2700000" algn="tl">
                    <a:srgbClr val="C0C0C0"/>
                  </a:outerShdw>
                </a:effectLst>
                <a:uLnTx/>
                <a:uFillTx/>
                <a:latin typeface="黑体" panose="02010609060101010101" charset="-122"/>
                <a:ea typeface="黑体" panose="02010609060101010101" charset="-122"/>
                <a:cs typeface="+mn-cs"/>
              </a:rPr>
              <a:t>是世界反法西斯战争的重要组成部分，拖住了大量日军，做出了巨大的贡献</a:t>
            </a:r>
            <a:endParaRPr kumimoji="0" lang="zh-CN" altLang="en-US" sz="2400" b="0" i="0" u="none" strike="noStrike" kern="1200" cap="none" spc="0" normalizeH="0" baseline="0" noProof="0">
              <a:ln>
                <a:noFill/>
              </a:ln>
              <a:solidFill>
                <a:schemeClr val="tx1"/>
              </a:solidFill>
              <a:effectLst>
                <a:outerShdw blurRad="38100" dist="38100" dir="2700000" algn="tl">
                  <a:srgbClr val="C0C0C0"/>
                </a:outerShdw>
              </a:effectLst>
              <a:uLnTx/>
              <a:uFillTx/>
              <a:latin typeface="黑体" panose="02010609060101010101" charset="-122"/>
              <a:ea typeface="黑体" panose="02010609060101010101" charset="-122"/>
              <a:cs typeface="+mn-cs"/>
            </a:endParaRPr>
          </a:p>
        </p:txBody>
      </p:sp>
      <p:sp>
        <p:nvSpPr>
          <p:cNvPr id="14342" name="矩形 7"/>
          <p:cNvSpPr>
            <a:spLocks noChangeArrowheads="1"/>
          </p:cNvSpPr>
          <p:nvPr/>
        </p:nvSpPr>
        <p:spPr bwMode="auto">
          <a:xfrm>
            <a:off x="3071813" y="4149725"/>
            <a:ext cx="8278813" cy="460375"/>
          </a:xfrm>
          <a:prstGeom prst="rect">
            <a:avLst/>
          </a:prstGeom>
          <a:noFill/>
          <a:ln w="9525">
            <a:noFill/>
            <a:miter lim="800000"/>
          </a:ln>
        </p:spPr>
        <p:txBody>
          <a:bodyPr>
            <a:spAutoFit/>
          </a:bodyPr>
          <a:p>
            <a:r>
              <a:rPr lang="zh-CN" altLang="en-US" sz="2400" b="1" dirty="0">
                <a:effectLst>
                  <a:outerShdw blurRad="38100" dist="38100" dir="2700000">
                    <a:srgbClr val="C0C0C0"/>
                  </a:outerShdw>
                </a:effectLst>
                <a:latin typeface="Arial" panose="020B0604020202020204" pitchFamily="34" charset="0"/>
              </a:rPr>
              <a:t>粉碎和钳制了日本北进 </a:t>
            </a:r>
            <a:r>
              <a:rPr lang="en-US" altLang="zh-CN" sz="2400" b="1" dirty="0">
                <a:effectLst>
                  <a:outerShdw blurRad="38100" dist="38100" dir="2700000">
                    <a:srgbClr val="C0C0C0"/>
                  </a:outerShdw>
                </a:effectLst>
                <a:latin typeface="Arial" panose="020B0604020202020204" pitchFamily="34" charset="0"/>
              </a:rPr>
              <a:t>, </a:t>
            </a:r>
            <a:r>
              <a:rPr lang="zh-CN" altLang="en-US" sz="2400" b="1" dirty="0">
                <a:effectLst>
                  <a:outerShdw blurRad="38100" dist="38100" dir="2700000">
                    <a:srgbClr val="C0C0C0"/>
                  </a:outerShdw>
                </a:effectLst>
                <a:latin typeface="Arial" panose="020B0604020202020204" pitchFamily="34" charset="0"/>
              </a:rPr>
              <a:t>使苏联避免了两线作战</a:t>
            </a:r>
            <a:r>
              <a:rPr lang="en-US" altLang="zh-CN" sz="2400" b="1" dirty="0">
                <a:effectLst>
                  <a:outerShdw blurRad="38100" dist="38100" dir="2700000">
                    <a:srgbClr val="C0C0C0"/>
                  </a:outerShdw>
                </a:effectLst>
                <a:latin typeface="Arial" panose="020B0604020202020204" pitchFamily="34" charset="0"/>
              </a:rPr>
              <a:t>; </a:t>
            </a:r>
            <a:endParaRPr lang="en-US" altLang="zh-CN" sz="2400" b="1" dirty="0">
              <a:effectLst>
                <a:outerShdw blurRad="38100" dist="38100" dir="2700000">
                  <a:srgbClr val="C0C0C0"/>
                </a:outerShdw>
              </a:effectLst>
              <a:latin typeface="Arial" panose="020B0604020202020204" pitchFamily="34" charset="0"/>
            </a:endParaRPr>
          </a:p>
        </p:txBody>
      </p:sp>
      <p:sp>
        <p:nvSpPr>
          <p:cNvPr id="14343" name="矩形 8"/>
          <p:cNvSpPr>
            <a:spLocks noChangeArrowheads="1"/>
          </p:cNvSpPr>
          <p:nvPr/>
        </p:nvSpPr>
        <p:spPr bwMode="auto">
          <a:xfrm>
            <a:off x="3000375" y="4652963"/>
            <a:ext cx="8985250" cy="460375"/>
          </a:xfrm>
          <a:prstGeom prst="rect">
            <a:avLst/>
          </a:prstGeom>
          <a:noFill/>
          <a:ln w="9525">
            <a:noFill/>
            <a:miter lim="800000"/>
          </a:ln>
        </p:spPr>
        <p:txBody>
          <a:bodyPr>
            <a:spAutoFit/>
          </a:bodyPr>
          <a:p>
            <a:r>
              <a:rPr lang="zh-CN" altLang="en-US" sz="2400" b="1" dirty="0">
                <a:effectLst>
                  <a:outerShdw blurRad="38100" dist="38100" dir="2700000">
                    <a:srgbClr val="C0C0C0"/>
                  </a:outerShdw>
                </a:effectLst>
                <a:latin typeface="Arial" panose="020B0604020202020204" pitchFamily="34" charset="0"/>
              </a:rPr>
              <a:t>遏阻和推迟了日本南进 </a:t>
            </a:r>
            <a:r>
              <a:rPr lang="en-US" altLang="zh-CN" sz="2400" b="1" dirty="0">
                <a:effectLst>
                  <a:outerShdw blurRad="38100" dist="38100" dir="2700000">
                    <a:srgbClr val="C0C0C0"/>
                  </a:outerShdw>
                </a:effectLst>
                <a:latin typeface="Arial" panose="020B0604020202020204" pitchFamily="34" charset="0"/>
              </a:rPr>
              <a:t>, </a:t>
            </a:r>
            <a:r>
              <a:rPr lang="zh-CN" altLang="en-US" sz="2400" b="1" dirty="0">
                <a:effectLst>
                  <a:outerShdw blurRad="38100" dist="38100" dir="2700000">
                    <a:srgbClr val="C0C0C0"/>
                  </a:outerShdw>
                </a:effectLst>
                <a:latin typeface="Arial" panose="020B0604020202020204" pitchFamily="34" charset="0"/>
              </a:rPr>
              <a:t>推迟了太平洋战争的爆发；</a:t>
            </a:r>
            <a:endParaRPr lang="zh-CN" altLang="en-US" sz="2400" b="1" dirty="0">
              <a:effectLst>
                <a:outerShdw blurRad="38100" dist="38100" dir="2700000">
                  <a:srgbClr val="C0C0C0"/>
                </a:outerShdw>
              </a:effectLst>
              <a:latin typeface="Arial" panose="020B0604020202020204" pitchFamily="34" charset="0"/>
            </a:endParaRPr>
          </a:p>
        </p:txBody>
      </p:sp>
      <p:sp>
        <p:nvSpPr>
          <p:cNvPr id="14344" name="矩形 9"/>
          <p:cNvSpPr>
            <a:spLocks noChangeArrowheads="1"/>
          </p:cNvSpPr>
          <p:nvPr/>
        </p:nvSpPr>
        <p:spPr bwMode="auto">
          <a:xfrm>
            <a:off x="3000375" y="5157788"/>
            <a:ext cx="8077200" cy="460375"/>
          </a:xfrm>
          <a:prstGeom prst="rect">
            <a:avLst/>
          </a:prstGeom>
          <a:noFill/>
          <a:ln w="9525">
            <a:noFill/>
            <a:miter lim="800000"/>
          </a:ln>
        </p:spPr>
        <p:txBody>
          <a:bodyPr>
            <a:spAutoFit/>
          </a:bodyPr>
          <a:p>
            <a:r>
              <a:rPr lang="zh-CN" altLang="en-US" sz="2400" b="1" dirty="0">
                <a:effectLst>
                  <a:outerShdw blurRad="38100" dist="38100" dir="2700000">
                    <a:srgbClr val="C0C0C0"/>
                  </a:outerShdw>
                </a:effectLst>
                <a:latin typeface="Arial" panose="020B0604020202020204" pitchFamily="34" charset="0"/>
              </a:rPr>
              <a:t>太平洋战争爆发后 </a:t>
            </a:r>
            <a:r>
              <a:rPr lang="en-US" altLang="zh-CN" sz="2400" b="1" dirty="0">
                <a:effectLst>
                  <a:outerShdw blurRad="38100" dist="38100" dir="2700000">
                    <a:srgbClr val="C0C0C0"/>
                  </a:outerShdw>
                </a:effectLst>
                <a:latin typeface="Arial" panose="020B0604020202020204" pitchFamily="34" charset="0"/>
              </a:rPr>
              <a:t>,</a:t>
            </a:r>
            <a:r>
              <a:rPr lang="zh-CN" altLang="en-US" sz="2400" b="1" dirty="0">
                <a:effectLst>
                  <a:outerShdw blurRad="38100" dist="38100" dir="2700000">
                    <a:srgbClr val="C0C0C0"/>
                  </a:outerShdw>
                </a:effectLst>
                <a:latin typeface="Arial" panose="020B0604020202020204" pitchFamily="34" charset="0"/>
              </a:rPr>
              <a:t>有力支援了美、 英在太平洋上的作战</a:t>
            </a:r>
            <a:endParaRPr lang="zh-CN" altLang="en-US" sz="2400" b="1" dirty="0">
              <a:effectLst>
                <a:outerShdw blurRad="38100" dist="38100" dir="2700000">
                  <a:srgbClr val="C0C0C0"/>
                </a:outerShdw>
              </a:effectLst>
              <a:latin typeface="Arial" panose="020B0604020202020204" pitchFamily="34" charset="0"/>
            </a:endParaRPr>
          </a:p>
        </p:txBody>
      </p:sp>
      <p:sp>
        <p:nvSpPr>
          <p:cNvPr id="14345" name="矩形 10"/>
          <p:cNvSpPr>
            <a:spLocks noChangeArrowheads="1"/>
          </p:cNvSpPr>
          <p:nvPr/>
        </p:nvSpPr>
        <p:spPr bwMode="auto">
          <a:xfrm>
            <a:off x="3095625" y="5516563"/>
            <a:ext cx="7572375" cy="460375"/>
          </a:xfrm>
          <a:prstGeom prst="rect">
            <a:avLst/>
          </a:prstGeom>
          <a:noFill/>
          <a:ln w="9525">
            <a:noFill/>
            <a:miter lim="800000"/>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支持和配合了盟国 “先欧后亚”大战略的实施</a:t>
            </a:r>
            <a:endParaRPr kumimoji="0" lang="zh-CN" altLang="en-US" sz="24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4346" name="矩形 12"/>
          <p:cNvSpPr>
            <a:spLocks noChangeArrowheads="1"/>
          </p:cNvSpPr>
          <p:nvPr/>
        </p:nvSpPr>
        <p:spPr bwMode="auto">
          <a:xfrm>
            <a:off x="3095625" y="6092825"/>
            <a:ext cx="7572375" cy="460375"/>
          </a:xfrm>
          <a:prstGeom prst="rect">
            <a:avLst/>
          </a:prstGeom>
          <a:noFill/>
          <a:ln w="9525">
            <a:noFill/>
            <a:miter lim="800000"/>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sz="2400" b="1" i="0" u="none" strike="noStrike" kern="1200" cap="none" spc="0" normalizeH="0" baseline="0" noProof="0">
                <a:ln>
                  <a:noFill/>
                </a:ln>
                <a:solidFill>
                  <a:schemeClr val="tx1"/>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rPr>
              <a:t>······</a:t>
            </a:r>
            <a:endParaRPr kumimoji="0" lang="zh-CN" altLang="en-US" sz="2400" b="1" i="0" u="none" strike="noStrike" kern="1200" cap="none" spc="0" normalizeH="0" baseline="0" noProof="0">
              <a:ln>
                <a:noFill/>
              </a:ln>
              <a:solidFill>
                <a:schemeClr val="tx1"/>
              </a:solidFill>
              <a:effectLst>
                <a:outerShdw blurRad="38100" dist="38100" dir="2700000" algn="tl">
                  <a:srgbClr val="C0C0C0"/>
                </a:outerShdw>
              </a:effectLst>
              <a:uLnTx/>
              <a:uFillTx/>
              <a:latin typeface="Arial" panose="020B0604020202020204" pitchFamily="34" charset="0"/>
              <a:ea typeface="宋体" panose="02010600030101010101" pitchFamily="2" charset="-122"/>
              <a:cs typeface="+mn-cs"/>
            </a:endParaRPr>
          </a:p>
        </p:txBody>
      </p:sp>
      <p:sp>
        <p:nvSpPr>
          <p:cNvPr id="129033" name="AutoShape 11"/>
          <p:cNvSpPr/>
          <p:nvPr/>
        </p:nvSpPr>
        <p:spPr>
          <a:xfrm>
            <a:off x="2566988" y="4365625"/>
            <a:ext cx="228600" cy="2057400"/>
          </a:xfrm>
          <a:prstGeom prst="leftBrace">
            <a:avLst>
              <a:gd name="adj1" fmla="val 75000"/>
              <a:gd name="adj2" fmla="val 50000"/>
            </a:avLst>
          </a:prstGeom>
          <a:noFill/>
          <a:ln w="34925" cap="flat" cmpd="sng">
            <a:solidFill>
              <a:schemeClr val="tx1"/>
            </a:solidFill>
            <a:prstDash val="solid"/>
            <a:headEnd type="none" w="med" len="med"/>
            <a:tailEnd type="none" w="med" len="med"/>
          </a:ln>
        </p:spPr>
        <p:txBody>
          <a:bodyPr wrap="none" anchor="ctr"/>
          <a:p>
            <a:endParaRPr dirty="0">
              <a:latin typeface="Arial" panose="020B0604020202020204" pitchFamily="34" charset="0"/>
            </a:endParaRPr>
          </a:p>
        </p:txBody>
      </p:sp>
      <p:sp>
        <p:nvSpPr>
          <p:cNvPr id="129034" name="内容占位符 2"/>
          <p:cNvSpPr txBox="1"/>
          <p:nvPr/>
        </p:nvSpPr>
        <p:spPr>
          <a:xfrm>
            <a:off x="1676400" y="981075"/>
            <a:ext cx="8991600" cy="914400"/>
          </a:xfrm>
          <a:prstGeom prst="rect">
            <a:avLst/>
          </a:prstGeom>
          <a:noFill/>
          <a:ln w="9525">
            <a:noFill/>
          </a:ln>
        </p:spPr>
        <p:txBody>
          <a:bodyPr/>
          <a:p>
            <a:pPr eaLnBrk="0" hangingPunct="0">
              <a:lnSpc>
                <a:spcPct val="150000"/>
              </a:lnSpc>
            </a:pPr>
            <a:r>
              <a:rPr lang="en-US" altLang="zh-CN" sz="3200" b="1" dirty="0">
                <a:latin typeface="Arial" panose="020B0604020202020204" pitchFamily="34" charset="0"/>
              </a:rPr>
              <a:t>             </a:t>
            </a:r>
            <a:r>
              <a:rPr lang="zh-CN" altLang="en-US" sz="3200" b="1" dirty="0">
                <a:latin typeface="Arial" panose="020B0604020202020204" pitchFamily="34" charset="0"/>
              </a:rPr>
              <a:t>用我们的血肉筑成我们新的长城</a:t>
            </a:r>
            <a:endParaRPr lang="zh-CN" altLang="en-US" sz="3200" b="1" dirty="0">
              <a:latin typeface="黑体" panose="02010609060101010101" charset="-122"/>
              <a:ea typeface="黑体" panose="02010609060101010101" charset="-122"/>
            </a:endParaRPr>
          </a:p>
          <a:p>
            <a:pPr eaLnBrk="0" hangingPunct="0">
              <a:lnSpc>
                <a:spcPct val="150000"/>
              </a:lnSpc>
            </a:pPr>
            <a:r>
              <a:rPr lang="en-US" altLang="zh-CN" sz="3200" dirty="0">
                <a:solidFill>
                  <a:srgbClr val="0000CC"/>
                </a:solidFill>
                <a:latin typeface="黑体" panose="02010609060101010101" charset="-122"/>
                <a:ea typeface="黑体" panose="02010609060101010101" charset="-122"/>
              </a:rPr>
              <a:t>——</a:t>
            </a:r>
            <a:r>
              <a:rPr lang="zh-CN" altLang="en-US" sz="3200" dirty="0">
                <a:solidFill>
                  <a:srgbClr val="0000CC"/>
                </a:solidFill>
                <a:latin typeface="黑体" panose="02010609060101010101" charset="-122"/>
                <a:ea typeface="黑体" panose="02010609060101010101" charset="-122"/>
              </a:rPr>
              <a:t>抗日战争在世界反法西斯战争中的重要作用</a:t>
            </a:r>
            <a:endParaRPr lang="zh-CN" altLang="en-US" sz="3200" dirty="0">
              <a:solidFill>
                <a:srgbClr val="0000CC"/>
              </a:solidFill>
              <a:latin typeface="黑体" panose="02010609060101010101" charset="-122"/>
              <a:ea typeface="黑体" panose="02010609060101010101" charset="-122"/>
            </a:endParaRPr>
          </a:p>
          <a:p>
            <a:pPr eaLnBrk="0" hangingPunct="0">
              <a:lnSpc>
                <a:spcPct val="150000"/>
              </a:lnSpc>
            </a:pPr>
            <a:r>
              <a:rPr lang="zh-CN" altLang="en-US" sz="2800" dirty="0">
                <a:latin typeface="Arial" panose="020B0604020202020204" pitchFamily="34" charset="0"/>
              </a:rPr>
              <a:t> </a:t>
            </a:r>
            <a:endParaRPr lang="zh-CN" altLang="en-US" sz="2600" dirty="0">
              <a:latin typeface="黑体" panose="02010609060101010101" charset="-122"/>
              <a:ea typeface="黑体" panose="02010609060101010101" charset="-122"/>
            </a:endParaRPr>
          </a:p>
          <a:p>
            <a:pPr eaLnBrk="0" hangingPunct="0">
              <a:lnSpc>
                <a:spcPct val="150000"/>
              </a:lnSpc>
            </a:pPr>
            <a:endParaRPr lang="zh-CN" altLang="zh-CN" sz="2600" dirty="0">
              <a:latin typeface="黑体" panose="02010609060101010101" charset="-122"/>
              <a:ea typeface="黑体" panose="02010609060101010101" charset="-122"/>
            </a:endParaRPr>
          </a:p>
          <a:p>
            <a:pPr eaLnBrk="0" hangingPunct="0">
              <a:lnSpc>
                <a:spcPct val="150000"/>
              </a:lnSpc>
            </a:pPr>
            <a:endParaRPr lang="zh-CN" altLang="zh-CN" sz="2600" dirty="0">
              <a:latin typeface="黑体" panose="02010609060101010101" charset="-122"/>
              <a:ea typeface="黑体" panose="02010609060101010101" charset="-122"/>
            </a:endParaRPr>
          </a:p>
          <a:p>
            <a:pPr eaLnBrk="0" hangingPunct="0">
              <a:lnSpc>
                <a:spcPct val="150000"/>
              </a:lnSpc>
            </a:pPr>
            <a:endParaRPr lang="zh-CN" altLang="zh-CN" sz="2600" dirty="0">
              <a:latin typeface="Arial" panose="020B0604020202020204" pitchFamily="34" charset="0"/>
              <a:ea typeface="华文行楷" panose="02010800040101010101" pitchFamily="2" charset="-122"/>
            </a:endParaRPr>
          </a:p>
        </p:txBody>
      </p:sp>
      <p:sp>
        <p:nvSpPr>
          <p:cNvPr id="129035" name="文本框 129034"/>
          <p:cNvSpPr txBox="1"/>
          <p:nvPr/>
        </p:nvSpPr>
        <p:spPr>
          <a:xfrm>
            <a:off x="2711450" y="404813"/>
            <a:ext cx="3671888" cy="645160"/>
          </a:xfrm>
          <a:prstGeom prst="rect">
            <a:avLst/>
          </a:prstGeom>
          <a:noFill/>
          <a:ln w="9525">
            <a:noFill/>
          </a:ln>
        </p:spPr>
        <p:txBody>
          <a:bodyPr>
            <a:spAutoFit/>
          </a:bodyPr>
          <a:p>
            <a:pPr>
              <a:spcBef>
                <a:spcPct val="50000"/>
              </a:spcBef>
            </a:pPr>
            <a:r>
              <a:rPr lang="en-US" altLang="zh-CN" sz="3600" b="1" dirty="0">
                <a:solidFill>
                  <a:srgbClr val="FF0000"/>
                </a:solidFill>
                <a:effectLst>
                  <a:outerShdw blurRad="38100" dist="38100" dir="2700000">
                    <a:srgbClr val="C0C0C0"/>
                  </a:outerShdw>
                </a:effectLst>
                <a:latin typeface="Arial" panose="020B0604020202020204" pitchFamily="34" charset="0"/>
              </a:rPr>
              <a:t>5.</a:t>
            </a:r>
            <a:r>
              <a:rPr lang="zh-CN" altLang="en-US" sz="3600" b="1" dirty="0">
                <a:solidFill>
                  <a:srgbClr val="FF0000"/>
                </a:solidFill>
                <a:effectLst>
                  <a:outerShdw blurRad="38100" dist="38100" dir="2700000">
                    <a:srgbClr val="C0C0C0"/>
                  </a:outerShdw>
                </a:effectLst>
                <a:latin typeface="Arial" panose="020B0604020202020204" pitchFamily="34" charset="0"/>
              </a:rPr>
              <a:t>论证历史问题</a:t>
            </a:r>
            <a:endParaRPr lang="zh-CN" altLang="en-US" sz="3600" b="1" dirty="0">
              <a:solidFill>
                <a:srgbClr val="FF0000"/>
              </a:solidFill>
              <a:effectLst>
                <a:outerShdw blurRad="38100" dist="38100" dir="2700000">
                  <a:srgbClr val="C0C0C0"/>
                </a:outerShdw>
              </a:effectLst>
              <a:latin typeface="Arial" panose="020B0604020202020204"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2338" name="Text Box 2"/>
          <p:cNvSpPr txBox="1"/>
          <p:nvPr/>
        </p:nvSpPr>
        <p:spPr>
          <a:xfrm>
            <a:off x="1774825" y="1052513"/>
            <a:ext cx="4862513" cy="5262245"/>
          </a:xfrm>
          <a:prstGeom prst="rect">
            <a:avLst/>
          </a:prstGeom>
          <a:solidFill>
            <a:schemeClr val="bg1"/>
          </a:solidFill>
          <a:ln w="9525" cap="flat" cmpd="sng">
            <a:solidFill>
              <a:schemeClr val="bg1"/>
            </a:solidFill>
            <a:prstDash val="solid"/>
            <a:miter/>
            <a:headEnd type="none" w="med" len="med"/>
            <a:tailEnd type="none" w="med" len="med"/>
          </a:ln>
          <a:effectLst>
            <a:prstShdw prst="shdw17" dist="17961" dir="2699999">
              <a:srgbClr val="858585"/>
            </a:prstShdw>
          </a:effectLst>
        </p:spPr>
        <p:txBody>
          <a:bodyPr>
            <a:spAutoFit/>
          </a:bodyPr>
          <a:p>
            <a:r>
              <a:rPr lang="zh-CN" altLang="en-US" sz="1600" b="1" dirty="0">
                <a:latin typeface="楷体_GB2312" pitchFamily="49" charset="-122"/>
                <a:ea typeface="楷体_GB2312" pitchFamily="49" charset="-122"/>
              </a:rPr>
              <a:t>右图是上海三兴烟草公司（成立于</a:t>
            </a:r>
            <a:r>
              <a:rPr lang="en-US" altLang="zh-CN" sz="1600" b="1" dirty="0">
                <a:latin typeface="楷体_GB2312" pitchFamily="49" charset="-122"/>
                <a:ea typeface="楷体_GB2312" pitchFamily="49" charset="-122"/>
              </a:rPr>
              <a:t>1924</a:t>
            </a:r>
            <a:r>
              <a:rPr lang="zh-CN" altLang="en-US" sz="1600" b="1" dirty="0">
                <a:latin typeface="楷体_GB2312" pitchFamily="49" charset="-122"/>
                <a:ea typeface="楷体_GB2312" pitchFamily="49" charset="-122"/>
              </a:rPr>
              <a:t>年，位于上海美租界）刊登在</a:t>
            </a:r>
            <a:r>
              <a:rPr lang="en-US" altLang="zh-CN" sz="1600" b="1" dirty="0">
                <a:latin typeface="楷体_GB2312" pitchFamily="49" charset="-122"/>
                <a:ea typeface="楷体_GB2312" pitchFamily="49" charset="-122"/>
              </a:rPr>
              <a:t>1926</a:t>
            </a:r>
            <a:r>
              <a:rPr lang="zh-CN" altLang="en-US" sz="1600" b="1" dirty="0">
                <a:latin typeface="楷体_GB2312" pitchFamily="49" charset="-122"/>
                <a:ea typeface="楷体_GB2312" pitchFamily="49" charset="-122"/>
              </a:rPr>
              <a:t>年</a:t>
            </a:r>
            <a:r>
              <a:rPr lang="en-US" altLang="zh-CN" sz="1600" b="1" dirty="0">
                <a:latin typeface="楷体_GB2312" pitchFamily="49" charset="-122"/>
                <a:ea typeface="楷体_GB2312" pitchFamily="49" charset="-122"/>
              </a:rPr>
              <a:t>10</a:t>
            </a:r>
            <a:r>
              <a:rPr lang="zh-CN" altLang="en-US" sz="1600" b="1" dirty="0">
                <a:latin typeface="楷体_GB2312" pitchFamily="49" charset="-122"/>
                <a:ea typeface="楷体_GB2312" pitchFamily="49" charset="-122"/>
              </a:rPr>
              <a:t>月</a:t>
            </a:r>
            <a:r>
              <a:rPr lang="en-US" altLang="zh-CN" sz="1600" b="1" dirty="0">
                <a:latin typeface="楷体_GB2312" pitchFamily="49" charset="-122"/>
                <a:ea typeface="楷体_GB2312" pitchFamily="49" charset="-122"/>
              </a:rPr>
              <a:t>10</a:t>
            </a:r>
            <a:r>
              <a:rPr lang="zh-CN" altLang="en-US" sz="1600" b="1" dirty="0">
                <a:latin typeface="楷体_GB2312" pitchFamily="49" charset="-122"/>
                <a:ea typeface="楷体_GB2312" pitchFamily="49" charset="-122"/>
              </a:rPr>
              <a:t>日</a:t>
            </a:r>
            <a:r>
              <a:rPr lang="en-US" altLang="zh-CN" sz="1600" b="1" dirty="0">
                <a:latin typeface="楷体_GB2312" pitchFamily="49" charset="-122"/>
                <a:ea typeface="楷体_GB2312" pitchFamily="49" charset="-122"/>
              </a:rPr>
              <a:t>《</a:t>
            </a:r>
            <a:r>
              <a:rPr lang="zh-CN" altLang="en-US" sz="1600" b="1" dirty="0">
                <a:latin typeface="楷体_GB2312" pitchFamily="49" charset="-122"/>
                <a:ea typeface="楷体_GB2312" pitchFamily="49" charset="-122"/>
              </a:rPr>
              <a:t>申报</a:t>
            </a:r>
            <a:r>
              <a:rPr lang="en-US" altLang="zh-CN" sz="1600" b="1" dirty="0">
                <a:latin typeface="楷体_GB2312" pitchFamily="49" charset="-122"/>
                <a:ea typeface="楷体_GB2312" pitchFamily="49" charset="-122"/>
              </a:rPr>
              <a:t>》</a:t>
            </a:r>
            <a:r>
              <a:rPr lang="zh-CN" altLang="en-US" sz="1600" b="1" dirty="0">
                <a:latin typeface="楷体_GB2312" pitchFamily="49" charset="-122"/>
                <a:ea typeface="楷体_GB2312" pitchFamily="49" charset="-122"/>
              </a:rPr>
              <a:t>上的一则</a:t>
            </a:r>
            <a:r>
              <a:rPr lang="zh-CN" altLang="en-US" sz="1600" b="1" dirty="0">
                <a:latin typeface="Verdana" panose="020B0604030504040204" pitchFamily="34" charset="0"/>
                <a:ea typeface="楷体_GB2312" pitchFamily="49" charset="-122"/>
              </a:rPr>
              <a:t>“</a:t>
            </a:r>
            <a:r>
              <a:rPr lang="zh-CN" altLang="en-US" sz="1600" b="1" dirty="0">
                <a:latin typeface="楷体_GB2312" pitchFamily="49" charset="-122"/>
                <a:ea typeface="楷体_GB2312" pitchFamily="49" charset="-122"/>
              </a:rPr>
              <a:t>孙文牌香烟</a:t>
            </a:r>
            <a:r>
              <a:rPr lang="zh-CN" altLang="en-US" sz="1600" b="1" dirty="0">
                <a:latin typeface="Verdana" panose="020B0604030504040204" pitchFamily="34" charset="0"/>
                <a:ea typeface="楷体_GB2312" pitchFamily="49" charset="-122"/>
              </a:rPr>
              <a:t>”</a:t>
            </a:r>
            <a:r>
              <a:rPr lang="zh-CN" altLang="en-US" sz="1600" b="1" dirty="0">
                <a:latin typeface="楷体_GB2312" pitchFamily="49" charset="-122"/>
                <a:ea typeface="楷体_GB2312" pitchFamily="49" charset="-122"/>
              </a:rPr>
              <a:t>广告。</a:t>
            </a:r>
            <a:endParaRPr lang="zh-CN" altLang="en-US" sz="1600" b="1" dirty="0">
              <a:latin typeface="楷体_GB2312" pitchFamily="49" charset="-122"/>
              <a:ea typeface="楷体_GB2312" pitchFamily="49" charset="-122"/>
            </a:endParaRPr>
          </a:p>
          <a:p>
            <a:r>
              <a:rPr lang="zh-CN" altLang="en-US" sz="1600" b="1" dirty="0">
                <a:latin typeface="楷体_GB2312" pitchFamily="49" charset="-122"/>
                <a:ea typeface="楷体_GB2312" pitchFamily="49" charset="-122"/>
              </a:rPr>
              <a:t>（</a:t>
            </a:r>
            <a:r>
              <a:rPr lang="en-US" altLang="zh-CN" sz="1600" b="1" dirty="0">
                <a:latin typeface="楷体_GB2312" pitchFamily="49" charset="-122"/>
                <a:ea typeface="楷体_GB2312" pitchFamily="49" charset="-122"/>
              </a:rPr>
              <a:t>2</a:t>
            </a:r>
            <a:r>
              <a:rPr lang="zh-CN" altLang="en-US" sz="1600" b="1" dirty="0">
                <a:latin typeface="楷体_GB2312" pitchFamily="49" charset="-122"/>
                <a:ea typeface="楷体_GB2312" pitchFamily="49" charset="-122"/>
              </a:rPr>
              <a:t>）运用这一图片信息可研究民国初期哪些历史主题？并说明你的理由。（</a:t>
            </a:r>
            <a:r>
              <a:rPr lang="en-US" altLang="zh-CN" sz="1600" b="1" dirty="0">
                <a:latin typeface="楷体_GB2312" pitchFamily="49" charset="-122"/>
                <a:ea typeface="楷体_GB2312" pitchFamily="49" charset="-122"/>
              </a:rPr>
              <a:t>6</a:t>
            </a:r>
            <a:r>
              <a:rPr lang="zh-CN" altLang="en-US" sz="1600" b="1" dirty="0">
                <a:latin typeface="楷体_GB2312" pitchFamily="49" charset="-122"/>
                <a:ea typeface="楷体_GB2312" pitchFamily="49" charset="-122"/>
              </a:rPr>
              <a:t>分）</a:t>
            </a:r>
            <a:endParaRPr lang="zh-CN" altLang="en-US" sz="1600" b="1" dirty="0">
              <a:latin typeface="楷体_GB2312" pitchFamily="49" charset="-122"/>
              <a:ea typeface="楷体_GB2312" pitchFamily="49" charset="-122"/>
            </a:endParaRPr>
          </a:p>
          <a:p>
            <a:r>
              <a:rPr lang="zh-CN" altLang="en-US" sz="1600" b="1" dirty="0">
                <a:latin typeface="楷体_GB2312" pitchFamily="49" charset="-122"/>
                <a:ea typeface="楷体_GB2312" pitchFamily="49" charset="-122"/>
              </a:rPr>
              <a:t>答题示例</a:t>
            </a:r>
            <a:endParaRPr lang="zh-CN" altLang="en-US" sz="1600" b="1" dirty="0">
              <a:latin typeface="楷体_GB2312" pitchFamily="49" charset="-122"/>
              <a:ea typeface="楷体_GB2312" pitchFamily="49" charset="-122"/>
            </a:endParaRPr>
          </a:p>
          <a:p>
            <a:r>
              <a:rPr lang="zh-CN" altLang="en-US" sz="1600" b="1" dirty="0">
                <a:solidFill>
                  <a:schemeClr val="accent2"/>
                </a:solidFill>
                <a:latin typeface="楷体_GB2312" pitchFamily="49" charset="-122"/>
                <a:ea typeface="楷体_GB2312" pitchFamily="49" charset="-122"/>
              </a:rPr>
              <a:t>主题：国民大革命</a:t>
            </a:r>
            <a:endParaRPr lang="zh-CN" altLang="en-US" sz="1600" b="1" dirty="0">
              <a:solidFill>
                <a:schemeClr val="accent2"/>
              </a:solidFill>
              <a:latin typeface="楷体_GB2312" pitchFamily="49" charset="-122"/>
              <a:ea typeface="楷体_GB2312" pitchFamily="49" charset="-122"/>
            </a:endParaRPr>
          </a:p>
          <a:p>
            <a:r>
              <a:rPr lang="zh-CN" altLang="en-US" sz="1600" b="1" dirty="0">
                <a:solidFill>
                  <a:schemeClr val="accent2"/>
                </a:solidFill>
                <a:latin typeface="楷体_GB2312" pitchFamily="49" charset="-122"/>
                <a:ea typeface="楷体_GB2312" pitchFamily="49" charset="-122"/>
              </a:rPr>
              <a:t>理由：广告刊登时间为</a:t>
            </a:r>
            <a:r>
              <a:rPr lang="en-US" altLang="zh-CN" sz="1600" b="1" dirty="0">
                <a:solidFill>
                  <a:schemeClr val="accent2"/>
                </a:solidFill>
                <a:latin typeface="楷体_GB2312" pitchFamily="49" charset="-122"/>
                <a:ea typeface="楷体_GB2312" pitchFamily="49" charset="-122"/>
              </a:rPr>
              <a:t>1926</a:t>
            </a:r>
            <a:r>
              <a:rPr lang="zh-CN" altLang="en-US" sz="1600" b="1" dirty="0">
                <a:solidFill>
                  <a:schemeClr val="accent2"/>
                </a:solidFill>
                <a:latin typeface="楷体_GB2312" pitchFamily="49" charset="-122"/>
                <a:ea typeface="楷体_GB2312" pitchFamily="49" charset="-122"/>
              </a:rPr>
              <a:t>年；广告中有孙中山像、</a:t>
            </a:r>
            <a:r>
              <a:rPr lang="zh-CN" altLang="en-US" sz="1600" b="1" dirty="0">
                <a:solidFill>
                  <a:schemeClr val="accent2"/>
                </a:solidFill>
                <a:latin typeface="Verdana" panose="020B0604030504040204" pitchFamily="34" charset="0"/>
                <a:ea typeface="楷体_GB2312" pitchFamily="49" charset="-122"/>
              </a:rPr>
              <a:t>“</a:t>
            </a:r>
            <a:r>
              <a:rPr lang="zh-CN" altLang="en-US" sz="1600" b="1" dirty="0">
                <a:solidFill>
                  <a:schemeClr val="accent2"/>
                </a:solidFill>
                <a:latin typeface="楷体_GB2312" pitchFamily="49" charset="-122"/>
                <a:ea typeface="楷体_GB2312" pitchFamily="49" charset="-122"/>
              </a:rPr>
              <a:t>革命尚未成功</a:t>
            </a:r>
            <a:r>
              <a:rPr lang="zh-CN" altLang="en-US" sz="1600" b="1" dirty="0">
                <a:solidFill>
                  <a:schemeClr val="accent2"/>
                </a:solidFill>
                <a:latin typeface="Verdana" panose="020B0604030504040204" pitchFamily="34" charset="0"/>
                <a:ea typeface="楷体_GB2312" pitchFamily="49" charset="-122"/>
              </a:rPr>
              <a:t>”</a:t>
            </a:r>
            <a:r>
              <a:rPr lang="zh-CN" altLang="en-US" sz="1600" b="1" dirty="0">
                <a:solidFill>
                  <a:schemeClr val="accent2"/>
                </a:solidFill>
                <a:latin typeface="楷体_GB2312" pitchFamily="49" charset="-122"/>
                <a:ea typeface="楷体_GB2312" pitchFamily="49" charset="-122"/>
              </a:rPr>
              <a:t>标语。</a:t>
            </a:r>
            <a:endParaRPr lang="zh-CN" altLang="en-US" sz="1600" b="1" dirty="0">
              <a:solidFill>
                <a:schemeClr val="accent2"/>
              </a:solidFill>
              <a:latin typeface="楷体_GB2312" pitchFamily="49" charset="-122"/>
              <a:ea typeface="楷体_GB2312" pitchFamily="49" charset="-122"/>
            </a:endParaRPr>
          </a:p>
          <a:p>
            <a:r>
              <a:rPr lang="zh-CN" altLang="en-US" sz="1600" b="1" dirty="0">
                <a:latin typeface="楷体_GB2312" pitchFamily="49" charset="-122"/>
                <a:ea typeface="楷体_GB2312" pitchFamily="49" charset="-122"/>
              </a:rPr>
              <a:t>历史主题</a:t>
            </a:r>
            <a:r>
              <a:rPr lang="en-US" altLang="zh-CN" sz="1600" b="1" dirty="0">
                <a:latin typeface="楷体_GB2312" pitchFamily="49" charset="-122"/>
                <a:ea typeface="楷体_GB2312" pitchFamily="49" charset="-122"/>
              </a:rPr>
              <a:t>①</a:t>
            </a:r>
            <a:r>
              <a:rPr lang="zh-CN" altLang="en-US" sz="1600" b="1" dirty="0">
                <a:latin typeface="楷体_GB2312" pitchFamily="49" charset="-122"/>
                <a:ea typeface="楷体_GB2312" pitchFamily="49" charset="-122"/>
              </a:rPr>
              <a:t>：</a:t>
            </a:r>
            <a:r>
              <a:rPr lang="zh-CN" altLang="en-US" sz="1600" b="1" dirty="0">
                <a:solidFill>
                  <a:schemeClr val="hlink"/>
                </a:solidFill>
                <a:latin typeface="楷体_GB2312" pitchFamily="49" charset="-122"/>
                <a:ea typeface="楷体_GB2312" pitchFamily="49" charset="-122"/>
              </a:rPr>
              <a:t>民族资本主义经济的发展（民族工业曲折中求发展）。</a:t>
            </a:r>
            <a:endParaRPr lang="zh-CN" altLang="en-US" sz="1600" b="1" dirty="0">
              <a:solidFill>
                <a:schemeClr val="hlink"/>
              </a:solidFill>
              <a:latin typeface="楷体_GB2312" pitchFamily="49" charset="-122"/>
              <a:ea typeface="楷体_GB2312" pitchFamily="49" charset="-122"/>
            </a:endParaRPr>
          </a:p>
          <a:p>
            <a:r>
              <a:rPr lang="zh-CN" altLang="en-US" sz="1600" b="1" dirty="0">
                <a:solidFill>
                  <a:schemeClr val="hlink"/>
                </a:solidFill>
                <a:latin typeface="楷体_GB2312" pitchFamily="49" charset="-122"/>
                <a:ea typeface="楷体_GB2312" pitchFamily="49" charset="-122"/>
              </a:rPr>
              <a:t>理由：上海三兴烟草公司做广告</a:t>
            </a:r>
            <a:endParaRPr lang="zh-CN" altLang="en-US" sz="1600" b="1" dirty="0">
              <a:solidFill>
                <a:schemeClr val="hlink"/>
              </a:solidFill>
              <a:latin typeface="楷体_GB2312" pitchFamily="49" charset="-122"/>
              <a:ea typeface="楷体_GB2312" pitchFamily="49" charset="-122"/>
            </a:endParaRPr>
          </a:p>
          <a:p>
            <a:r>
              <a:rPr lang="zh-CN" altLang="en-US" sz="1600" b="1" dirty="0">
                <a:latin typeface="楷体_GB2312" pitchFamily="49" charset="-122"/>
                <a:ea typeface="楷体_GB2312" pitchFamily="49" charset="-122"/>
              </a:rPr>
              <a:t>历史主题</a:t>
            </a:r>
            <a:r>
              <a:rPr lang="en-US" altLang="zh-CN" sz="1600" b="1" dirty="0">
                <a:latin typeface="楷体_GB2312" pitchFamily="49" charset="-122"/>
                <a:ea typeface="楷体_GB2312" pitchFamily="49" charset="-122"/>
              </a:rPr>
              <a:t>②</a:t>
            </a:r>
            <a:r>
              <a:rPr lang="zh-CN" altLang="en-US" sz="1600" b="1" dirty="0">
                <a:solidFill>
                  <a:schemeClr val="hlink"/>
                </a:solidFill>
                <a:latin typeface="楷体_GB2312" pitchFamily="49" charset="-122"/>
                <a:ea typeface="楷体_GB2312" pitchFamily="49" charset="-122"/>
              </a:rPr>
              <a:t>：实业救国思潮</a:t>
            </a:r>
            <a:endParaRPr lang="zh-CN" altLang="en-US" sz="1600" b="1" dirty="0">
              <a:solidFill>
                <a:schemeClr val="hlink"/>
              </a:solidFill>
              <a:latin typeface="楷体_GB2312" pitchFamily="49" charset="-122"/>
              <a:ea typeface="楷体_GB2312" pitchFamily="49" charset="-122"/>
            </a:endParaRPr>
          </a:p>
          <a:p>
            <a:r>
              <a:rPr lang="zh-CN" altLang="en-US" sz="1600" b="1" dirty="0">
                <a:solidFill>
                  <a:schemeClr val="hlink"/>
                </a:solidFill>
                <a:latin typeface="楷体_GB2312" pitchFamily="49" charset="-122"/>
                <a:ea typeface="楷体_GB2312" pitchFamily="49" charset="-122"/>
              </a:rPr>
              <a:t>理由：广告中有</a:t>
            </a:r>
            <a:r>
              <a:rPr lang="zh-CN" altLang="en-US" sz="1600" b="1" dirty="0">
                <a:solidFill>
                  <a:schemeClr val="hlink"/>
                </a:solidFill>
                <a:latin typeface="Verdana" panose="020B0604030504040204" pitchFamily="34" charset="0"/>
                <a:ea typeface="楷体_GB2312" pitchFamily="49" charset="-122"/>
              </a:rPr>
              <a:t>“</a:t>
            </a:r>
            <a:r>
              <a:rPr lang="zh-CN" altLang="en-US" sz="1600" b="1" dirty="0">
                <a:solidFill>
                  <a:schemeClr val="hlink"/>
                </a:solidFill>
                <a:latin typeface="楷体_GB2312" pitchFamily="49" charset="-122"/>
                <a:ea typeface="楷体_GB2312" pitchFamily="49" charset="-122"/>
              </a:rPr>
              <a:t>提倡国货，挽回利权</a:t>
            </a:r>
            <a:r>
              <a:rPr lang="zh-CN" altLang="en-US" sz="1600" b="1" dirty="0">
                <a:solidFill>
                  <a:schemeClr val="hlink"/>
                </a:solidFill>
                <a:latin typeface="Verdana" panose="020B0604030504040204" pitchFamily="34" charset="0"/>
                <a:ea typeface="楷体_GB2312" pitchFamily="49" charset="-122"/>
              </a:rPr>
              <a:t>”</a:t>
            </a:r>
            <a:r>
              <a:rPr lang="zh-CN" altLang="en-US" sz="1600" b="1" dirty="0">
                <a:solidFill>
                  <a:schemeClr val="hlink"/>
                </a:solidFill>
                <a:latin typeface="楷体_GB2312" pitchFamily="49" charset="-122"/>
                <a:ea typeface="楷体_GB2312" pitchFamily="49" charset="-122"/>
              </a:rPr>
              <a:t>、</a:t>
            </a:r>
            <a:r>
              <a:rPr lang="zh-CN" altLang="en-US" sz="1600" b="1" dirty="0">
                <a:solidFill>
                  <a:schemeClr val="hlink"/>
                </a:solidFill>
                <a:latin typeface="Verdana" panose="020B0604030504040204" pitchFamily="34" charset="0"/>
                <a:ea typeface="楷体_GB2312" pitchFamily="49" charset="-122"/>
              </a:rPr>
              <a:t>“</a:t>
            </a:r>
            <a:r>
              <a:rPr lang="zh-CN" altLang="en-US" sz="1600" b="1" dirty="0">
                <a:solidFill>
                  <a:schemeClr val="hlink"/>
                </a:solidFill>
                <a:latin typeface="楷体_GB2312" pitchFamily="49" charset="-122"/>
                <a:ea typeface="楷体_GB2312" pitchFamily="49" charset="-122"/>
              </a:rPr>
              <a:t>革命尚未成功，同志仍须努力</a:t>
            </a:r>
            <a:r>
              <a:rPr lang="zh-CN" altLang="en-US" sz="1600" b="1" dirty="0">
                <a:solidFill>
                  <a:schemeClr val="hlink"/>
                </a:solidFill>
                <a:latin typeface="Verdana" panose="020B0604030504040204" pitchFamily="34" charset="0"/>
                <a:ea typeface="楷体_GB2312" pitchFamily="49" charset="-122"/>
              </a:rPr>
              <a:t>”</a:t>
            </a:r>
            <a:r>
              <a:rPr lang="zh-CN" altLang="en-US" sz="1600" b="1" dirty="0">
                <a:solidFill>
                  <a:schemeClr val="hlink"/>
                </a:solidFill>
                <a:latin typeface="楷体_GB2312" pitchFamily="49" charset="-122"/>
                <a:ea typeface="楷体_GB2312" pitchFamily="49" charset="-122"/>
              </a:rPr>
              <a:t>标语</a:t>
            </a:r>
            <a:endParaRPr lang="zh-CN" altLang="en-US" sz="1600" b="1" dirty="0">
              <a:solidFill>
                <a:schemeClr val="hlink"/>
              </a:solidFill>
              <a:latin typeface="楷体_GB2312" pitchFamily="49" charset="-122"/>
              <a:ea typeface="楷体_GB2312" pitchFamily="49" charset="-122"/>
            </a:endParaRPr>
          </a:p>
          <a:p>
            <a:r>
              <a:rPr lang="zh-CN" altLang="en-US" sz="1600" b="1" dirty="0">
                <a:latin typeface="楷体_GB2312" pitchFamily="49" charset="-122"/>
                <a:ea typeface="楷体_GB2312" pitchFamily="49" charset="-122"/>
              </a:rPr>
              <a:t>历史主题</a:t>
            </a:r>
            <a:r>
              <a:rPr lang="en-US" altLang="zh-CN" sz="1600" b="1" dirty="0">
                <a:latin typeface="楷体_GB2312" pitchFamily="49" charset="-122"/>
                <a:ea typeface="楷体_GB2312" pitchFamily="49" charset="-122"/>
              </a:rPr>
              <a:t>③</a:t>
            </a:r>
            <a:r>
              <a:rPr lang="zh-CN" altLang="en-US" sz="1600" b="1" dirty="0">
                <a:solidFill>
                  <a:schemeClr val="hlink"/>
                </a:solidFill>
                <a:latin typeface="楷体_GB2312" pitchFamily="49" charset="-122"/>
                <a:ea typeface="楷体_GB2312" pitchFamily="49" charset="-122"/>
              </a:rPr>
              <a:t>：时尚潮流演变（或</a:t>
            </a:r>
            <a:r>
              <a:rPr lang="zh-CN" altLang="en-US" sz="1600" b="1" dirty="0">
                <a:solidFill>
                  <a:schemeClr val="hlink"/>
                </a:solidFill>
                <a:latin typeface="Verdana" panose="020B0604030504040204" pitchFamily="34" charset="0"/>
                <a:ea typeface="楷体_GB2312" pitchFamily="49" charset="-122"/>
              </a:rPr>
              <a:t>“</a:t>
            </a:r>
            <a:r>
              <a:rPr lang="zh-CN" altLang="en-US" sz="1600" b="1" dirty="0">
                <a:solidFill>
                  <a:schemeClr val="hlink"/>
                </a:solidFill>
                <a:latin typeface="楷体_GB2312" pitchFamily="49" charset="-122"/>
                <a:ea typeface="楷体_GB2312" pitchFamily="49" charset="-122"/>
              </a:rPr>
              <a:t>妇女解放</a:t>
            </a:r>
            <a:r>
              <a:rPr lang="zh-CN" altLang="en-US" sz="1600" b="1" dirty="0">
                <a:solidFill>
                  <a:schemeClr val="hlink"/>
                </a:solidFill>
                <a:latin typeface="Verdana" panose="020B0604030504040204" pitchFamily="34" charset="0"/>
                <a:ea typeface="楷体_GB2312" pitchFamily="49" charset="-122"/>
              </a:rPr>
              <a:t>”</a:t>
            </a:r>
            <a:r>
              <a:rPr lang="zh-CN" altLang="en-US" sz="1600" b="1" dirty="0">
                <a:solidFill>
                  <a:schemeClr val="hlink"/>
                </a:solidFill>
                <a:latin typeface="楷体_GB2312" pitchFamily="49" charset="-122"/>
                <a:ea typeface="楷体_GB2312" pitchFamily="49" charset="-122"/>
              </a:rPr>
              <a:t>、</a:t>
            </a:r>
            <a:r>
              <a:rPr lang="zh-CN" altLang="en-US" sz="1600" b="1" dirty="0">
                <a:solidFill>
                  <a:schemeClr val="hlink"/>
                </a:solidFill>
                <a:latin typeface="Verdana" panose="020B0604030504040204" pitchFamily="34" charset="0"/>
                <a:ea typeface="楷体_GB2312" pitchFamily="49" charset="-122"/>
              </a:rPr>
              <a:t>“</a:t>
            </a:r>
            <a:r>
              <a:rPr lang="zh-CN" altLang="en-US" sz="1600" b="1" dirty="0">
                <a:solidFill>
                  <a:schemeClr val="hlink"/>
                </a:solidFill>
                <a:latin typeface="楷体_GB2312" pitchFamily="49" charset="-122"/>
                <a:ea typeface="楷体_GB2312" pitchFamily="49" charset="-122"/>
              </a:rPr>
              <a:t>物质生活与社会习俗变迁</a:t>
            </a:r>
            <a:r>
              <a:rPr lang="zh-CN" altLang="en-US" sz="1600" b="1" dirty="0">
                <a:solidFill>
                  <a:schemeClr val="hlink"/>
                </a:solidFill>
                <a:latin typeface="Verdana" panose="020B0604030504040204" pitchFamily="34" charset="0"/>
                <a:ea typeface="楷体_GB2312" pitchFamily="49" charset="-122"/>
              </a:rPr>
              <a:t>”</a:t>
            </a:r>
            <a:r>
              <a:rPr lang="zh-CN" altLang="en-US" sz="1600" b="1" dirty="0">
                <a:solidFill>
                  <a:schemeClr val="hlink"/>
                </a:solidFill>
                <a:latin typeface="楷体_GB2312" pitchFamily="49" charset="-122"/>
                <a:ea typeface="楷体_GB2312" pitchFamily="49" charset="-122"/>
              </a:rPr>
              <a:t>）</a:t>
            </a:r>
            <a:endParaRPr lang="zh-CN" altLang="en-US" sz="1600" b="1" dirty="0">
              <a:solidFill>
                <a:schemeClr val="hlink"/>
              </a:solidFill>
              <a:latin typeface="楷体_GB2312" pitchFamily="49" charset="-122"/>
              <a:ea typeface="楷体_GB2312" pitchFamily="49" charset="-122"/>
            </a:endParaRPr>
          </a:p>
          <a:p>
            <a:r>
              <a:rPr lang="zh-CN" altLang="en-US" sz="1600" b="1" dirty="0">
                <a:solidFill>
                  <a:schemeClr val="hlink"/>
                </a:solidFill>
                <a:latin typeface="楷体_GB2312" pitchFamily="49" charset="-122"/>
                <a:ea typeface="楷体_GB2312" pitchFamily="49" charset="-122"/>
              </a:rPr>
              <a:t>理由：广告中时髦女性的穿着打扮</a:t>
            </a:r>
            <a:endParaRPr lang="zh-CN" altLang="en-US" sz="1600" b="1" dirty="0">
              <a:solidFill>
                <a:schemeClr val="hlink"/>
              </a:solidFill>
              <a:latin typeface="楷体_GB2312" pitchFamily="49" charset="-122"/>
              <a:ea typeface="楷体_GB2312" pitchFamily="49" charset="-122"/>
            </a:endParaRPr>
          </a:p>
          <a:p>
            <a:r>
              <a:rPr lang="zh-CN" altLang="en-US" sz="1600" b="1" dirty="0">
                <a:latin typeface="楷体_GB2312" pitchFamily="49" charset="-122"/>
                <a:ea typeface="楷体_GB2312" pitchFamily="49" charset="-122"/>
              </a:rPr>
              <a:t>历史主题</a:t>
            </a:r>
            <a:r>
              <a:rPr lang="en-US" altLang="zh-CN" sz="1600" b="1" dirty="0">
                <a:latin typeface="楷体_GB2312" pitchFamily="49" charset="-122"/>
                <a:ea typeface="楷体_GB2312" pitchFamily="49" charset="-122"/>
              </a:rPr>
              <a:t>④</a:t>
            </a:r>
            <a:r>
              <a:rPr lang="zh-CN" altLang="en-US" sz="1600" b="1" dirty="0">
                <a:solidFill>
                  <a:schemeClr val="hlink"/>
                </a:solidFill>
                <a:latin typeface="楷体_GB2312" pitchFamily="49" charset="-122"/>
                <a:ea typeface="楷体_GB2312" pitchFamily="49" charset="-122"/>
              </a:rPr>
              <a:t>：大众传媒的发展</a:t>
            </a:r>
            <a:endParaRPr lang="zh-CN" altLang="en-US" sz="1600" b="1" dirty="0">
              <a:solidFill>
                <a:schemeClr val="hlink"/>
              </a:solidFill>
              <a:latin typeface="楷体_GB2312" pitchFamily="49" charset="-122"/>
              <a:ea typeface="楷体_GB2312" pitchFamily="49" charset="-122"/>
            </a:endParaRPr>
          </a:p>
          <a:p>
            <a:r>
              <a:rPr lang="zh-CN" altLang="en-US" sz="1600" b="1" dirty="0">
                <a:solidFill>
                  <a:schemeClr val="hlink"/>
                </a:solidFill>
                <a:latin typeface="楷体_GB2312" pitchFamily="49" charset="-122"/>
                <a:ea typeface="楷体_GB2312" pitchFamily="49" charset="-122"/>
              </a:rPr>
              <a:t>理由：广告刊登在</a:t>
            </a:r>
            <a:r>
              <a:rPr lang="en-US" altLang="zh-CN" sz="1600" b="1" dirty="0">
                <a:solidFill>
                  <a:schemeClr val="hlink"/>
                </a:solidFill>
                <a:latin typeface="楷体_GB2312" pitchFamily="49" charset="-122"/>
                <a:ea typeface="楷体_GB2312" pitchFamily="49" charset="-122"/>
              </a:rPr>
              <a:t>《</a:t>
            </a:r>
            <a:r>
              <a:rPr lang="zh-CN" altLang="en-US" sz="1600" b="1" dirty="0">
                <a:solidFill>
                  <a:schemeClr val="hlink"/>
                </a:solidFill>
                <a:latin typeface="楷体_GB2312" pitchFamily="49" charset="-122"/>
                <a:ea typeface="楷体_GB2312" pitchFamily="49" charset="-122"/>
              </a:rPr>
              <a:t>申报</a:t>
            </a:r>
            <a:r>
              <a:rPr lang="en-US" altLang="zh-CN" sz="1600" b="1" dirty="0">
                <a:solidFill>
                  <a:schemeClr val="hlink"/>
                </a:solidFill>
                <a:latin typeface="楷体_GB2312" pitchFamily="49" charset="-122"/>
                <a:ea typeface="楷体_GB2312" pitchFamily="49" charset="-122"/>
              </a:rPr>
              <a:t>》</a:t>
            </a:r>
            <a:r>
              <a:rPr lang="zh-CN" altLang="en-US" sz="1600" b="1" dirty="0">
                <a:solidFill>
                  <a:schemeClr val="hlink"/>
                </a:solidFill>
                <a:latin typeface="楷体_GB2312" pitchFamily="49" charset="-122"/>
                <a:ea typeface="楷体_GB2312" pitchFamily="49" charset="-122"/>
              </a:rPr>
              <a:t>上，说明了大众报业的发展。</a:t>
            </a:r>
            <a:endParaRPr lang="zh-CN" altLang="en-US" sz="1600" b="1" dirty="0">
              <a:solidFill>
                <a:schemeClr val="hlink"/>
              </a:solidFill>
              <a:latin typeface="楷体_GB2312" pitchFamily="49" charset="-122"/>
              <a:ea typeface="楷体_GB2312" pitchFamily="49" charset="-122"/>
            </a:endParaRPr>
          </a:p>
        </p:txBody>
      </p:sp>
      <p:sp>
        <p:nvSpPr>
          <p:cNvPr id="1766403" name="Text Box 3"/>
          <p:cNvSpPr txBox="1">
            <a:spLocks noChangeArrowheads="1"/>
          </p:cNvSpPr>
          <p:nvPr/>
        </p:nvSpPr>
        <p:spPr bwMode="auto">
          <a:xfrm>
            <a:off x="7967663" y="1268413"/>
            <a:ext cx="649288" cy="368300"/>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marR="0" defTabSz="914400">
              <a:spcBef>
                <a:spcPct val="50000"/>
              </a:spcBef>
              <a:buClrTx/>
              <a:buSzTx/>
              <a:buFontTx/>
              <a:buNone/>
              <a:defRPr/>
            </a:pPr>
            <a:endParaRPr kumimoji="0" lang="zh-CN" altLang="en-US" kern="1200" cap="none" spc="0" normalizeH="0" baseline="0" noProof="0">
              <a:latin typeface="Verdana" panose="020B0604030504040204" pitchFamily="34" charset="0"/>
              <a:ea typeface="宋体" panose="02010600030101010101" pitchFamily="2" charset="-122"/>
              <a:cs typeface="+mn-cs"/>
            </a:endParaRPr>
          </a:p>
        </p:txBody>
      </p:sp>
      <p:sp>
        <p:nvSpPr>
          <p:cNvPr id="1766404" name="Text Box 4"/>
          <p:cNvSpPr txBox="1">
            <a:spLocks noChangeArrowheads="1"/>
          </p:cNvSpPr>
          <p:nvPr/>
        </p:nvSpPr>
        <p:spPr bwMode="auto">
          <a:xfrm>
            <a:off x="7896225" y="2133600"/>
            <a:ext cx="647700" cy="368300"/>
          </a:xfrm>
          <a:prstGeom prst="rect">
            <a:avLst/>
          </a:prstGeom>
          <a:noFill/>
          <a:ln w="9525">
            <a:noFill/>
            <a:miter lim="800000"/>
          </a:ln>
          <a:effectLst>
            <a:prstShdw prst="shdw17" dist="17961" dir="2700000">
              <a:schemeClr val="accent1">
                <a:gamma/>
                <a:shade val="60000"/>
                <a:invGamma/>
              </a:schemeClr>
            </a:prstShdw>
          </a:effectLst>
        </p:spPr>
        <p:txBody>
          <a:bodyPr>
            <a:spAutoFit/>
          </a:bodyPr>
          <a:lstStyle/>
          <a:p>
            <a:pPr marR="0" defTabSz="914400">
              <a:spcBef>
                <a:spcPct val="50000"/>
              </a:spcBef>
              <a:buClrTx/>
              <a:buSzTx/>
              <a:buFontTx/>
              <a:buNone/>
              <a:defRPr/>
            </a:pPr>
            <a:endParaRPr kumimoji="0" lang="zh-CN" altLang="en-US" kern="1200" cap="none" spc="0" normalizeH="0" baseline="0" noProof="0">
              <a:latin typeface="Verdana" panose="020B0604030504040204" pitchFamily="34" charset="0"/>
              <a:ea typeface="宋体" panose="02010600030101010101" pitchFamily="2" charset="-122"/>
              <a:cs typeface="+mn-cs"/>
            </a:endParaRPr>
          </a:p>
        </p:txBody>
      </p:sp>
      <p:pic>
        <p:nvPicPr>
          <p:cNvPr id="142341" name="Picture 5" descr="6G{_FL2R}ZCG5D`8XDZIRJT"/>
          <p:cNvPicPr>
            <a:picLocks noChangeAspect="1"/>
          </p:cNvPicPr>
          <p:nvPr/>
        </p:nvPicPr>
        <p:blipFill>
          <a:blip r:embed="rId1"/>
          <a:stretch>
            <a:fillRect/>
          </a:stretch>
        </p:blipFill>
        <p:spPr>
          <a:xfrm>
            <a:off x="6959600" y="1196975"/>
            <a:ext cx="3430588" cy="5003800"/>
          </a:xfrm>
          <a:prstGeom prst="rect">
            <a:avLst/>
          </a:prstGeom>
          <a:noFill/>
          <a:ln w="9525">
            <a:noFill/>
          </a:ln>
        </p:spPr>
      </p:pic>
      <p:sp>
        <p:nvSpPr>
          <p:cNvPr id="142342" name="矩形 142341"/>
          <p:cNvSpPr/>
          <p:nvPr/>
        </p:nvSpPr>
        <p:spPr>
          <a:xfrm>
            <a:off x="1992313" y="-171450"/>
            <a:ext cx="8229600" cy="1143000"/>
          </a:xfrm>
          <a:prstGeom prst="rect">
            <a:avLst/>
          </a:prstGeom>
          <a:noFill/>
          <a:ln w="9525">
            <a:noFill/>
          </a:ln>
        </p:spPr>
        <p:txBody>
          <a:bodyPr anchor="ctr"/>
          <a:lstStyle>
            <a:lvl1pPr marL="0" lvl="0" indent="0" algn="ctr" defTabSz="914400" rtl="0" eaLnBrk="1" fontAlgn="base" latinLnBrk="0" hangingPunct="1">
              <a:lnSpc>
                <a:spcPct val="100000"/>
              </a:lnSpc>
              <a:spcBef>
                <a:spcPct val="0"/>
              </a:spcBef>
              <a:spcAft>
                <a:spcPct val="0"/>
              </a:spcAft>
              <a:buNone/>
              <a:defRPr sz="4400" u="none" kern="1200" baseline="0">
                <a:solidFill>
                  <a:schemeClr val="tx2"/>
                </a:solidFill>
                <a:latin typeface="Arial" panose="020B0604020202020204" pitchFamily="34" charset="0"/>
                <a:ea typeface="宋体" panose="02010600030101010101" pitchFamily="2" charset="-122"/>
              </a:defRPr>
            </a:lvl1pPr>
          </a:lstStyle>
          <a:p>
            <a:pPr lvl="0"/>
            <a:r>
              <a:rPr lang="en-US" altLang="zh-CN" b="1" dirty="0">
                <a:solidFill>
                  <a:srgbClr val="FF0000"/>
                </a:solidFill>
                <a:effectLst>
                  <a:outerShdw blurRad="38100" dist="38100" dir="2700000">
                    <a:srgbClr val="C0C0C0"/>
                  </a:outerShdw>
                </a:effectLst>
                <a:latin typeface="宋体" panose="02010600030101010101" pitchFamily="2" charset="-122"/>
              </a:rPr>
              <a:t>6.</a:t>
            </a:r>
            <a:r>
              <a:rPr lang="zh-CN" altLang="en-US" b="1" dirty="0">
                <a:solidFill>
                  <a:srgbClr val="FF0000"/>
                </a:solidFill>
                <a:effectLst>
                  <a:outerShdw blurRad="38100" dist="38100" dir="2700000">
                    <a:srgbClr val="C0C0C0"/>
                  </a:outerShdw>
                </a:effectLst>
                <a:latin typeface="宋体" panose="02010600030101010101" pitchFamily="2" charset="-122"/>
              </a:rPr>
              <a:t>独立提出观点</a:t>
            </a:r>
            <a:endParaRPr lang="zh-CN" altLang="en-US" b="1" dirty="0">
              <a:solidFill>
                <a:srgbClr val="FF0000"/>
              </a:solidFill>
              <a:effectLst>
                <a:outerShdw blurRad="38100" dist="38100" dir="2700000">
                  <a:srgbClr val="C0C0C0"/>
                </a:outerShdw>
              </a:effectLst>
              <a:latin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2338">
                                            <p:txEl>
                                              <p:charRg st="0" end="62"/>
                                            </p:txEl>
                                          </p:spTgt>
                                        </p:tgtEl>
                                        <p:attrNameLst>
                                          <p:attrName>style.visibility</p:attrName>
                                        </p:attrNameLst>
                                      </p:cBhvr>
                                      <p:to>
                                        <p:strVal val="visible"/>
                                      </p:to>
                                    </p:set>
                                    <p:anim calcmode="lin" valueType="num">
                                      <p:cBhvr additive="base">
                                        <p:cTn id="7" dur="500" fill="hold"/>
                                        <p:tgtEl>
                                          <p:spTgt spid="142338">
                                            <p:txEl>
                                              <p:charRg st="0" end="6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2338">
                                            <p:txEl>
                                              <p:charRg st="0" end="6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2338">
                                            <p:txEl>
                                              <p:charRg st="62" end="100"/>
                                            </p:txEl>
                                          </p:spTgt>
                                        </p:tgtEl>
                                        <p:attrNameLst>
                                          <p:attrName>style.visibility</p:attrName>
                                        </p:attrNameLst>
                                      </p:cBhvr>
                                      <p:to>
                                        <p:strVal val="visible"/>
                                      </p:to>
                                    </p:set>
                                    <p:anim calcmode="lin" valueType="num">
                                      <p:cBhvr additive="base">
                                        <p:cTn id="11" dur="500" fill="hold"/>
                                        <p:tgtEl>
                                          <p:spTgt spid="142338">
                                            <p:txEl>
                                              <p:charRg st="62" end="10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42338">
                                            <p:txEl>
                                              <p:charRg st="62" end="10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2338">
                                            <p:txEl>
                                              <p:charRg st="100" end="105"/>
                                            </p:txEl>
                                          </p:spTgt>
                                        </p:tgtEl>
                                        <p:attrNameLst>
                                          <p:attrName>style.visibility</p:attrName>
                                        </p:attrNameLst>
                                      </p:cBhvr>
                                      <p:to>
                                        <p:strVal val="visible"/>
                                      </p:to>
                                    </p:set>
                                    <p:anim calcmode="lin" valueType="num">
                                      <p:cBhvr additive="base">
                                        <p:cTn id="15" dur="500" fill="hold"/>
                                        <p:tgtEl>
                                          <p:spTgt spid="142338">
                                            <p:txEl>
                                              <p:charRg st="100" end="10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42338">
                                            <p:txEl>
                                              <p:charRg st="100" end="105"/>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42338">
                                            <p:txEl>
                                              <p:charRg st="105" end="114"/>
                                            </p:txEl>
                                          </p:spTgt>
                                        </p:tgtEl>
                                        <p:attrNameLst>
                                          <p:attrName>style.visibility</p:attrName>
                                        </p:attrNameLst>
                                      </p:cBhvr>
                                      <p:to>
                                        <p:strVal val="visible"/>
                                      </p:to>
                                    </p:set>
                                    <p:anim calcmode="lin" valueType="num">
                                      <p:cBhvr additive="base">
                                        <p:cTn id="21" dur="500" fill="hold"/>
                                        <p:tgtEl>
                                          <p:spTgt spid="142338">
                                            <p:txEl>
                                              <p:charRg st="105" end="11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42338">
                                            <p:txEl>
                                              <p:charRg st="105" end="11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42338">
                                            <p:txEl>
                                              <p:charRg st="114" end="151"/>
                                            </p:txEl>
                                          </p:spTgt>
                                        </p:tgtEl>
                                        <p:attrNameLst>
                                          <p:attrName>style.visibility</p:attrName>
                                        </p:attrNameLst>
                                      </p:cBhvr>
                                      <p:to>
                                        <p:strVal val="visible"/>
                                      </p:to>
                                    </p:set>
                                    <p:anim calcmode="lin" valueType="num">
                                      <p:cBhvr additive="base">
                                        <p:cTn id="25" dur="500" fill="hold"/>
                                        <p:tgtEl>
                                          <p:spTgt spid="142338">
                                            <p:txEl>
                                              <p:charRg st="114" end="15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2338">
                                            <p:txEl>
                                              <p:charRg st="114" end="15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42338">
                                            <p:txEl>
                                              <p:charRg st="151" end="182"/>
                                            </p:txEl>
                                          </p:spTgt>
                                        </p:tgtEl>
                                        <p:attrNameLst>
                                          <p:attrName>style.visibility</p:attrName>
                                        </p:attrNameLst>
                                      </p:cBhvr>
                                      <p:to>
                                        <p:strVal val="visible"/>
                                      </p:to>
                                    </p:set>
                                    <p:anim calcmode="lin" valueType="num">
                                      <p:cBhvr additive="base">
                                        <p:cTn id="31" dur="500" fill="hold"/>
                                        <p:tgtEl>
                                          <p:spTgt spid="142338">
                                            <p:txEl>
                                              <p:charRg st="151" end="18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2338">
                                            <p:txEl>
                                              <p:charRg st="151" end="182"/>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42338">
                                            <p:txEl>
                                              <p:charRg st="182" end="197"/>
                                            </p:txEl>
                                          </p:spTgt>
                                        </p:tgtEl>
                                        <p:attrNameLst>
                                          <p:attrName>style.visibility</p:attrName>
                                        </p:attrNameLst>
                                      </p:cBhvr>
                                      <p:to>
                                        <p:strVal val="visible"/>
                                      </p:to>
                                    </p:set>
                                    <p:anim calcmode="lin" valueType="num">
                                      <p:cBhvr additive="base">
                                        <p:cTn id="35" dur="500" fill="hold"/>
                                        <p:tgtEl>
                                          <p:spTgt spid="142338">
                                            <p:txEl>
                                              <p:charRg st="182" end="19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42338">
                                            <p:txEl>
                                              <p:charRg st="182" end="197"/>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42338">
                                            <p:txEl>
                                              <p:charRg st="197" end="210"/>
                                            </p:txEl>
                                          </p:spTgt>
                                        </p:tgtEl>
                                        <p:attrNameLst>
                                          <p:attrName>style.visibility</p:attrName>
                                        </p:attrNameLst>
                                      </p:cBhvr>
                                      <p:to>
                                        <p:strVal val="visible"/>
                                      </p:to>
                                    </p:set>
                                    <p:anim calcmode="lin" valueType="num">
                                      <p:cBhvr additive="base">
                                        <p:cTn id="41" dur="500" fill="hold"/>
                                        <p:tgtEl>
                                          <p:spTgt spid="142338">
                                            <p:txEl>
                                              <p:charRg st="197" end="2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42338">
                                            <p:txEl>
                                              <p:charRg st="197" end="210"/>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42338">
                                            <p:txEl>
                                              <p:charRg st="210" end="247"/>
                                            </p:txEl>
                                          </p:spTgt>
                                        </p:tgtEl>
                                        <p:attrNameLst>
                                          <p:attrName>style.visibility</p:attrName>
                                        </p:attrNameLst>
                                      </p:cBhvr>
                                      <p:to>
                                        <p:strVal val="visible"/>
                                      </p:to>
                                    </p:set>
                                    <p:anim calcmode="lin" valueType="num">
                                      <p:cBhvr additive="base">
                                        <p:cTn id="45" dur="500" fill="hold"/>
                                        <p:tgtEl>
                                          <p:spTgt spid="142338">
                                            <p:txEl>
                                              <p:charRg st="210" end="24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42338">
                                            <p:txEl>
                                              <p:charRg st="210" end="24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42338">
                                            <p:txEl>
                                              <p:charRg st="247" end="283"/>
                                            </p:txEl>
                                          </p:spTgt>
                                        </p:tgtEl>
                                        <p:attrNameLst>
                                          <p:attrName>style.visibility</p:attrName>
                                        </p:attrNameLst>
                                      </p:cBhvr>
                                      <p:to>
                                        <p:strVal val="visible"/>
                                      </p:to>
                                    </p:set>
                                    <p:anim calcmode="lin" valueType="num">
                                      <p:cBhvr additive="base">
                                        <p:cTn id="51" dur="500" fill="hold"/>
                                        <p:tgtEl>
                                          <p:spTgt spid="142338">
                                            <p:txEl>
                                              <p:charRg st="247" end="283"/>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42338">
                                            <p:txEl>
                                              <p:charRg st="247" end="283"/>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42338">
                                            <p:txEl>
                                              <p:charRg st="283" end="299"/>
                                            </p:txEl>
                                          </p:spTgt>
                                        </p:tgtEl>
                                        <p:attrNameLst>
                                          <p:attrName>style.visibility</p:attrName>
                                        </p:attrNameLst>
                                      </p:cBhvr>
                                      <p:to>
                                        <p:strVal val="visible"/>
                                      </p:to>
                                    </p:set>
                                    <p:anim calcmode="lin" valueType="num">
                                      <p:cBhvr additive="base">
                                        <p:cTn id="55" dur="500" fill="hold"/>
                                        <p:tgtEl>
                                          <p:spTgt spid="142338">
                                            <p:txEl>
                                              <p:charRg st="283" end="29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42338">
                                            <p:txEl>
                                              <p:charRg st="283" end="29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42338">
                                            <p:txEl>
                                              <p:charRg st="299" end="313"/>
                                            </p:txEl>
                                          </p:spTgt>
                                        </p:tgtEl>
                                        <p:attrNameLst>
                                          <p:attrName>style.visibility</p:attrName>
                                        </p:attrNameLst>
                                      </p:cBhvr>
                                      <p:to>
                                        <p:strVal val="visible"/>
                                      </p:to>
                                    </p:set>
                                    <p:anim calcmode="lin" valueType="num">
                                      <p:cBhvr additive="base">
                                        <p:cTn id="61" dur="500" fill="hold"/>
                                        <p:tgtEl>
                                          <p:spTgt spid="142338">
                                            <p:txEl>
                                              <p:charRg st="299" end="31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42338">
                                            <p:txEl>
                                              <p:charRg st="299" end="313"/>
                                            </p:txEl>
                                          </p:spTgt>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142338">
                                            <p:txEl>
                                              <p:charRg st="313" end="339"/>
                                            </p:txEl>
                                          </p:spTgt>
                                        </p:tgtEl>
                                        <p:attrNameLst>
                                          <p:attrName>style.visibility</p:attrName>
                                        </p:attrNameLst>
                                      </p:cBhvr>
                                      <p:to>
                                        <p:strVal val="visible"/>
                                      </p:to>
                                    </p:set>
                                    <p:anim calcmode="lin" valueType="num">
                                      <p:cBhvr additive="base">
                                        <p:cTn id="65" dur="500" fill="hold"/>
                                        <p:tgtEl>
                                          <p:spTgt spid="142338">
                                            <p:txEl>
                                              <p:charRg st="313" end="339"/>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42338">
                                            <p:txEl>
                                              <p:charRg st="313" end="33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内容占位符 2"/>
          <p:cNvSpPr txBox="1"/>
          <p:nvPr/>
        </p:nvSpPr>
        <p:spPr>
          <a:xfrm>
            <a:off x="478155" y="327660"/>
            <a:ext cx="11261725" cy="5815965"/>
          </a:xfrm>
          <a:prstGeom prst="rect">
            <a:avLst/>
          </a:prstGeom>
          <a:noFill/>
          <a:ln w="9525" cap="flat" cmpd="sng">
            <a:solidFill>
              <a:srgbClr val="FF0000"/>
            </a:solidFill>
            <a:prstDash val="solid"/>
            <a:miter/>
            <a:headEnd type="none" w="med" len="med"/>
            <a:tailEnd type="none" w="med" len="med"/>
          </a:ln>
        </p:spPr>
        <p:txBody>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342900" lvl="0" indent="-342900" eaLnBrk="1" hangingPunct="1"/>
            <a:r>
              <a:rPr lang="zh-CN" altLang="zh-CN" sz="3600" b="1" dirty="0">
                <a:solidFill>
                  <a:srgbClr val="FF0000"/>
                </a:solidFill>
                <a:latin typeface="黑体" panose="02010609060101010101" charset="-122"/>
                <a:ea typeface="黑体" panose="02010609060101010101" charset="-122"/>
              </a:rPr>
              <a:t>素养</a:t>
            </a:r>
            <a:r>
              <a:rPr lang="en-US" altLang="zh-CN" sz="3600" b="1" dirty="0">
                <a:solidFill>
                  <a:srgbClr val="FF0000"/>
                </a:solidFill>
                <a:latin typeface="黑体" panose="02010609060101010101" charset="-122"/>
                <a:ea typeface="黑体" panose="02010609060101010101" charset="-122"/>
              </a:rPr>
              <a:t>5</a:t>
            </a:r>
            <a:r>
              <a:rPr lang="zh-CN" altLang="zh-CN" sz="3600" b="1" dirty="0">
                <a:solidFill>
                  <a:srgbClr val="FF0000"/>
                </a:solidFill>
                <a:latin typeface="黑体" panose="02010609060101010101" charset="-122"/>
                <a:ea typeface="黑体" panose="02010609060101010101" charset="-122"/>
              </a:rPr>
              <a:t>：</a:t>
            </a:r>
            <a:r>
              <a:rPr lang="zh-CN" altLang="en-US" sz="3600" b="1" dirty="0">
                <a:solidFill>
                  <a:srgbClr val="FF0000"/>
                </a:solidFill>
                <a:latin typeface="黑体" panose="02010609060101010101" charset="-122"/>
                <a:ea typeface="黑体" panose="02010609060101010101" charset="-122"/>
              </a:rPr>
              <a:t>家国情怀（</a:t>
            </a:r>
            <a:r>
              <a:rPr lang="zh-CN" altLang="zh-CN" sz="3600" b="1" dirty="0">
                <a:solidFill>
                  <a:srgbClr val="3333FF"/>
                </a:solidFill>
                <a:latin typeface="隶书" panose="02010509060101010101" charset="-122"/>
                <a:ea typeface="隶书" panose="02010509060101010101" charset="-122"/>
              </a:rPr>
              <a:t>核心价值观</a:t>
            </a:r>
            <a:r>
              <a:rPr lang="zh-CN" altLang="en-US" sz="3600" b="1" dirty="0">
                <a:solidFill>
                  <a:srgbClr val="FF0000"/>
                </a:solidFill>
                <a:latin typeface="黑体" panose="02010609060101010101" charset="-122"/>
                <a:ea typeface="黑体" panose="02010609060101010101" charset="-122"/>
              </a:rPr>
              <a:t>）</a:t>
            </a:r>
            <a:endParaRPr lang="zh-CN" altLang="zh-CN" sz="3600" b="1" dirty="0">
              <a:solidFill>
                <a:srgbClr val="FF0000"/>
              </a:solidFill>
              <a:latin typeface="黑体" panose="02010609060101010101" charset="-122"/>
              <a:ea typeface="黑体" panose="02010609060101010101" charset="-122"/>
            </a:endParaRPr>
          </a:p>
          <a:p>
            <a:pPr marL="342900" lvl="0" indent="-342900" eaLnBrk="1" hangingPunct="1"/>
            <a:r>
              <a:rPr lang="zh-CN" altLang="en-US" sz="3600" b="1" dirty="0">
                <a:solidFill>
                  <a:srgbClr val="0000FF"/>
                </a:solidFill>
                <a:latin typeface="隶书" panose="02010509060101010101" charset="-122"/>
                <a:ea typeface="隶书" panose="02010509060101010101" charset="-122"/>
              </a:rPr>
              <a:t>概念界定：</a:t>
            </a:r>
            <a:endParaRPr lang="en-US" altLang="zh-CN" sz="3600" b="1" dirty="0">
              <a:solidFill>
                <a:srgbClr val="0000FF"/>
              </a:solidFill>
              <a:latin typeface="隶书" panose="02010509060101010101" charset="-122"/>
              <a:ea typeface="隶书" panose="02010509060101010101" charset="-122"/>
            </a:endParaRPr>
          </a:p>
          <a:p>
            <a:pPr marL="342900" lvl="0" indent="-342900" eaLnBrk="1" hangingPunct="1"/>
            <a:r>
              <a:rPr lang="zh-CN" altLang="zh-CN" sz="3600" b="1" dirty="0">
                <a:latin typeface="隶书" panose="02010509060101010101" charset="-122"/>
                <a:ea typeface="隶书" panose="02010509060101010101" charset="-122"/>
              </a:rPr>
              <a:t>家国情怀是学习和探究历史应具有的社会责任与人文追求。</a:t>
            </a:r>
            <a:endParaRPr lang="zh-CN" altLang="zh-CN" sz="3600" b="1" dirty="0">
              <a:latin typeface="隶书" panose="02010509060101010101" charset="-122"/>
              <a:ea typeface="隶书" panose="02010509060101010101" charset="-122"/>
            </a:endParaRPr>
          </a:p>
          <a:p>
            <a:pPr marL="342900" lvl="0" indent="-342900" eaLnBrk="1" hangingPunct="1"/>
            <a:r>
              <a:rPr lang="zh-CN" altLang="en-US" sz="3600" b="1" dirty="0">
                <a:solidFill>
                  <a:srgbClr val="0000FF"/>
                </a:solidFill>
                <a:latin typeface="隶书" panose="02010509060101010101" charset="-122"/>
                <a:ea typeface="隶书" panose="02010509060101010101" charset="-122"/>
              </a:rPr>
              <a:t>内涵阐释：</a:t>
            </a:r>
            <a:endParaRPr lang="en-US" altLang="zh-CN" sz="3600" b="1" dirty="0">
              <a:solidFill>
                <a:srgbClr val="0000FF"/>
              </a:solidFill>
              <a:latin typeface="隶书" panose="02010509060101010101" charset="-122"/>
              <a:ea typeface="隶书" panose="02010509060101010101" charset="-122"/>
            </a:endParaRPr>
          </a:p>
          <a:p>
            <a:pPr marL="342900" lvl="0" indent="-342900" eaLnBrk="1" hangingPunct="1"/>
            <a:r>
              <a:rPr lang="zh-CN" altLang="zh-CN" sz="3600" b="1" dirty="0">
                <a:latin typeface="隶书" panose="02010509060101010101" charset="-122"/>
                <a:ea typeface="隶书" panose="02010509060101010101" charset="-122"/>
              </a:rPr>
              <a:t>学习和探究历史应具有价值关怀，要充满人文情怀并关注现实问题，以服务于国家强盛、民族自强和人类社会的进步为使命。</a:t>
            </a:r>
            <a:endParaRPr lang="en-US" altLang="zh-CN" sz="3500" b="1" dirty="0">
              <a:solidFill>
                <a:srgbClr val="00B050"/>
              </a:solidFill>
              <a:latin typeface="隶书" panose="02010509060101010101" charset="-122"/>
              <a:ea typeface="隶书" panose="02010509060101010101"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TextBox 5"/>
          <p:cNvSpPr txBox="1">
            <a:spLocks noChangeArrowheads="1"/>
          </p:cNvSpPr>
          <p:nvPr/>
        </p:nvSpPr>
        <p:spPr bwMode="auto">
          <a:xfrm>
            <a:off x="414455" y="461717"/>
            <a:ext cx="5262880" cy="706755"/>
          </a:xfrm>
          <a:prstGeom prst="rect">
            <a:avLst/>
          </a:prstGeom>
          <a:noFill/>
          <a:ln w="9525">
            <a:noFill/>
            <a:miter lim="800000"/>
          </a:ln>
        </p:spPr>
        <p:txBody>
          <a:bodyPr vert="horz" wrap="non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pPr>
            <a:r>
              <a:rPr lang="zh-CN" altLang="en-US" sz="4000" b="1" dirty="0" smtClean="0">
                <a:solidFill>
                  <a:srgbClr val="FF0000"/>
                </a:solidFill>
                <a:latin typeface="微软雅黑" panose="020B0503020204020204" charset="-122"/>
                <a:ea typeface="微软雅黑" panose="020B0503020204020204" charset="-122"/>
                <a:cs typeface="宋体" panose="02010600030101010101" pitchFamily="2" charset="-122"/>
              </a:rPr>
              <a:t>三、讲讲我的复习思路</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0" name="文本框 99"/>
          <p:cNvSpPr txBox="1"/>
          <p:nvPr/>
        </p:nvSpPr>
        <p:spPr>
          <a:xfrm>
            <a:off x="414655" y="2482850"/>
            <a:ext cx="8965565" cy="645160"/>
          </a:xfrm>
          <a:prstGeom prst="rect">
            <a:avLst/>
          </a:prstGeom>
          <a:noFill/>
          <a:ln w="9525">
            <a:noFill/>
          </a:ln>
        </p:spPr>
        <p:txBody>
          <a:bodyPr wrap="square">
            <a:spAutoFit/>
          </a:bodyPr>
          <a:p>
            <a:pPr indent="0"/>
            <a:r>
              <a:rPr lang="en-US" altLang="zh-CN" sz="3600" b="1">
                <a:latin typeface="宋体" panose="02010600030101010101" pitchFamily="2" charset="-122"/>
                <a:ea typeface="宋体" panose="02010600030101010101" pitchFamily="2" charset="-122"/>
                <a:cs typeface="宋体" panose="02010600030101010101" pitchFamily="2" charset="-122"/>
              </a:rPr>
              <a:t>1</a:t>
            </a:r>
            <a:r>
              <a:rPr lang="zh-CN" altLang="en-US" sz="3600" b="1">
                <a:latin typeface="宋体" panose="02010600030101010101" pitchFamily="2" charset="-122"/>
                <a:ea typeface="宋体" panose="02010600030101010101" pitchFamily="2" charset="-122"/>
                <a:cs typeface="宋体" panose="02010600030101010101" pitchFamily="2" charset="-122"/>
              </a:rPr>
              <a:t>、</a:t>
            </a:r>
            <a:r>
              <a:rPr lang="zh-CN" altLang="en-US" sz="3600" b="1">
                <a:latin typeface="宋体" panose="02010600030101010101" pitchFamily="2" charset="-122"/>
                <a:ea typeface="宋体" panose="02010600030101010101" pitchFamily="2" charset="-122"/>
                <a:cs typeface="宋体" panose="02010600030101010101" pitchFamily="2" charset="-122"/>
              </a:rPr>
              <a:t>一轮复习要有足够的精度</a:t>
            </a:r>
            <a:endParaRPr lang="zh-CN" altLang="en-US" sz="3600"/>
          </a:p>
        </p:txBody>
      </p:sp>
      <p:sp>
        <p:nvSpPr>
          <p:cNvPr id="2" name="文本框 1"/>
          <p:cNvSpPr txBox="1"/>
          <p:nvPr/>
        </p:nvSpPr>
        <p:spPr>
          <a:xfrm>
            <a:off x="414655" y="4027170"/>
            <a:ext cx="8965565" cy="645160"/>
          </a:xfrm>
          <a:prstGeom prst="rect">
            <a:avLst/>
          </a:prstGeom>
          <a:noFill/>
          <a:ln w="9525">
            <a:noFill/>
          </a:ln>
        </p:spPr>
        <p:txBody>
          <a:bodyPr wrap="square">
            <a:spAutoFit/>
          </a:bodyPr>
          <a:p>
            <a:pPr indent="0"/>
            <a:r>
              <a:rPr lang="en-US" altLang="zh-CN" sz="3600" b="1">
                <a:latin typeface="宋体" panose="02010600030101010101" pitchFamily="2" charset="-122"/>
                <a:ea typeface="宋体" panose="02010600030101010101" pitchFamily="2" charset="-122"/>
                <a:cs typeface="宋体" panose="02010600030101010101" pitchFamily="2" charset="-122"/>
              </a:rPr>
              <a:t>2</a:t>
            </a:r>
            <a:r>
              <a:rPr lang="zh-CN" altLang="en-US" sz="3600" b="1">
                <a:latin typeface="宋体" panose="02010600030101010101" pitchFamily="2" charset="-122"/>
                <a:ea typeface="宋体" panose="02010600030101010101" pitchFamily="2" charset="-122"/>
                <a:cs typeface="宋体" panose="02010600030101010101" pitchFamily="2" charset="-122"/>
              </a:rPr>
              <a:t>、一轮复习要有足够的深度</a:t>
            </a:r>
            <a:endParaRPr lang="zh-CN" altLang="en-US" sz="360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5720" y="61277"/>
            <a:ext cx="7776000" cy="1143000"/>
          </a:xfrm>
          <a:noFill/>
          <a:ln>
            <a:noFill/>
          </a:ln>
          <a:effectLst/>
          <a:sp3d prstMaterial="plastic"/>
        </p:spPr>
        <p:txBody>
          <a:bodyPr vert="horz" rtlCol="0" anchor="ctr">
            <a:normAutofit/>
            <a:scene3d>
              <a:camera prst="orthographicFront"/>
              <a:lightRig rig="soft" dir="t"/>
            </a:scene3d>
            <a:sp3d prstMaterial="matte">
              <a:bevelT w="12700" h="12700"/>
            </a:sp3d>
          </a:body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4400" b="0" i="0" u="none" strike="noStrike" kern="1200" cap="none" spc="50" normalizeH="0" baseline="0" noProof="0" dirty="0" smtClean="0">
                <a:ln w="12700">
                  <a:noFill/>
                  <a:prstDash val="solid"/>
                </a:ln>
                <a:solidFill>
                  <a:schemeClr val="accent4"/>
                </a:solidFill>
                <a:effectLst>
                  <a:outerShdw blurRad="38100" dist="20320" dir="2700000" algn="tl" rotWithShape="0">
                    <a:srgbClr val="000000">
                      <a:alpha val="70000"/>
                    </a:srgbClr>
                  </a:outerShdw>
                </a:effectLst>
                <a:uLnTx/>
                <a:uFillTx/>
                <a:latin typeface="+mj-lt"/>
                <a:ea typeface="+mj-ea"/>
                <a:cs typeface="+mj-cs"/>
              </a:rPr>
              <a:t>不必深化的专题</a:t>
            </a:r>
            <a:endParaRPr kumimoji="0" lang="zh-CN" altLang="en-US" sz="4400" b="0" i="0" u="none" strike="noStrike" kern="1200" cap="none" spc="50" normalizeH="0" baseline="0" noProof="0" dirty="0">
              <a:ln w="12700">
                <a:noFill/>
                <a:prstDash val="solid"/>
              </a:ln>
              <a:solidFill>
                <a:schemeClr val="accent4"/>
              </a:solidFill>
              <a:effectLst>
                <a:outerShdw blurRad="38100" dist="20320" dir="2700000" algn="tl" rotWithShape="0">
                  <a:srgbClr val="000000">
                    <a:alpha val="70000"/>
                  </a:srgbClr>
                </a:outerShdw>
              </a:effectLst>
              <a:uLnTx/>
              <a:uFillTx/>
              <a:latin typeface="+mj-lt"/>
              <a:ea typeface="+mj-ea"/>
              <a:cs typeface="+mj-cs"/>
            </a:endParaRPr>
          </a:p>
        </p:txBody>
      </p:sp>
      <p:sp>
        <p:nvSpPr>
          <p:cNvPr id="28675" name="内容占位符 2"/>
          <p:cNvSpPr>
            <a:spLocks noGrp="1"/>
          </p:cNvSpPr>
          <p:nvPr>
            <p:ph idx="1"/>
          </p:nvPr>
        </p:nvSpPr>
        <p:spPr>
          <a:xfrm>
            <a:off x="45720" y="1203960"/>
            <a:ext cx="8229600" cy="4900613"/>
          </a:xfrm>
        </p:spPr>
        <p:txBody>
          <a:bodyPr vert="horz" wrap="square" lIns="91440" tIns="45720" rIns="91440" bIns="45720" anchor="t">
            <a:normAutofit lnSpcReduction="20000"/>
          </a:bodyPr>
          <a:p>
            <a:pPr eaLnBrk="1" hangingPunct="1">
              <a:buNone/>
            </a:pPr>
            <a:r>
              <a:rPr lang="en-US" altLang="zh-CN" dirty="0"/>
              <a:t>1</a:t>
            </a:r>
            <a:r>
              <a:rPr lang="zh-CN" altLang="en-US" dirty="0"/>
              <a:t>、现代中国政治建设</a:t>
            </a:r>
            <a:endParaRPr lang="zh-CN" altLang="en-US" dirty="0"/>
          </a:p>
          <a:p>
            <a:pPr eaLnBrk="1" hangingPunct="1">
              <a:buNone/>
            </a:pPr>
            <a:endParaRPr lang="en-US" altLang="zh-CN" dirty="0"/>
          </a:p>
          <a:p>
            <a:pPr eaLnBrk="1" hangingPunct="1">
              <a:buNone/>
            </a:pPr>
            <a:r>
              <a:rPr lang="en-US" altLang="zh-CN" dirty="0">
                <a:sym typeface="+mn-ea"/>
              </a:rPr>
              <a:t>2</a:t>
            </a:r>
            <a:r>
              <a:rPr lang="zh-CN" altLang="en-US" dirty="0">
                <a:sym typeface="+mn-ea"/>
              </a:rPr>
              <a:t>、解放人类的阳光大道</a:t>
            </a:r>
            <a:endParaRPr lang="en-US" altLang="zh-CN" dirty="0"/>
          </a:p>
          <a:p>
            <a:pPr eaLnBrk="1" hangingPunct="1">
              <a:buNone/>
            </a:pPr>
            <a:r>
              <a:rPr lang="en-US" altLang="zh-CN" dirty="0">
                <a:sym typeface="+mn-ea"/>
              </a:rPr>
              <a:t>   </a:t>
            </a:r>
            <a:endParaRPr lang="en-US" altLang="zh-CN" dirty="0"/>
          </a:p>
          <a:p>
            <a:pPr eaLnBrk="1" hangingPunct="1">
              <a:buNone/>
            </a:pPr>
            <a:r>
              <a:rPr lang="en-US" altLang="zh-CN" dirty="0">
                <a:sym typeface="+mn-ea"/>
              </a:rPr>
              <a:t>3</a:t>
            </a:r>
            <a:r>
              <a:rPr lang="zh-CN" altLang="en-US" dirty="0">
                <a:sym typeface="+mn-ea"/>
              </a:rPr>
              <a:t>、</a:t>
            </a:r>
            <a:r>
              <a:rPr lang="en-US" altLang="zh-CN" dirty="0">
                <a:sym typeface="+mn-ea"/>
              </a:rPr>
              <a:t>20</a:t>
            </a:r>
            <a:r>
              <a:rPr lang="zh-CN" altLang="en-US" dirty="0">
                <a:sym typeface="+mn-ea"/>
              </a:rPr>
              <a:t>世纪以来中国重大思想理论</a:t>
            </a:r>
            <a:endParaRPr lang="zh-CN" altLang="en-US" dirty="0">
              <a:sym typeface="+mn-ea"/>
            </a:endParaRPr>
          </a:p>
          <a:p>
            <a:pPr eaLnBrk="1" hangingPunct="1">
              <a:buNone/>
            </a:pPr>
            <a:endParaRPr lang="en-US" altLang="zh-CN" dirty="0">
              <a:sym typeface="+mn-ea"/>
            </a:endParaRPr>
          </a:p>
          <a:p>
            <a:pPr eaLnBrk="1" hangingPunct="1">
              <a:buNone/>
            </a:pPr>
            <a:r>
              <a:rPr lang="en-US" altLang="zh-CN" dirty="0">
                <a:sym typeface="+mn-ea"/>
              </a:rPr>
              <a:t>4</a:t>
            </a:r>
            <a:r>
              <a:rPr lang="zh-CN" altLang="en-US" dirty="0">
                <a:sym typeface="+mn-ea"/>
              </a:rPr>
              <a:t>、现代中国的文化与科技</a:t>
            </a:r>
            <a:endParaRPr lang="zh-CN" altLang="en-US" dirty="0">
              <a:sym typeface="+mn-ea"/>
            </a:endParaRPr>
          </a:p>
          <a:p>
            <a:pPr eaLnBrk="1" hangingPunct="1">
              <a:buNone/>
            </a:pPr>
            <a:endParaRPr lang="en-US" altLang="zh-CN" dirty="0">
              <a:sym typeface="+mn-ea"/>
            </a:endParaRPr>
          </a:p>
          <a:p>
            <a:pPr eaLnBrk="1" hangingPunct="1">
              <a:buNone/>
            </a:pPr>
            <a:r>
              <a:rPr lang="en-US" altLang="zh-CN" dirty="0">
                <a:sym typeface="+mn-ea"/>
              </a:rPr>
              <a:t>5</a:t>
            </a:r>
            <a:r>
              <a:rPr lang="zh-CN" altLang="en-US" dirty="0">
                <a:sym typeface="+mn-ea"/>
              </a:rPr>
              <a:t>、</a:t>
            </a:r>
            <a:r>
              <a:rPr lang="en-US" altLang="zh-CN" dirty="0">
                <a:sym typeface="+mn-ea"/>
              </a:rPr>
              <a:t>19</a:t>
            </a:r>
            <a:r>
              <a:rPr lang="zh-CN" altLang="en-US" dirty="0">
                <a:sym typeface="+mn-ea"/>
              </a:rPr>
              <a:t>世纪以来的文学艺术</a:t>
            </a:r>
            <a:endParaRPr lang="en-US" altLang="zh-CN"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99060" y="242570"/>
            <a:ext cx="6964680" cy="768350"/>
          </a:xfrm>
          <a:prstGeom prst="rect">
            <a:avLst/>
          </a:prstGeom>
          <a:noFill/>
        </p:spPr>
        <p:txBody>
          <a:bodyPr wrap="none" rtlCol="0" anchor="t">
            <a:spAutoFit/>
          </a:bodyPr>
          <a:p>
            <a:r>
              <a:rPr lang="zh-CN" altLang="en-US" sz="4400" spc="50" noProof="0" dirty="0" smtClean="0">
                <a:ln w="12700">
                  <a:noFill/>
                  <a:prstDash val="solid"/>
                </a:ln>
                <a:solidFill>
                  <a:schemeClr val="accent4"/>
                </a:solidFill>
                <a:effectLst>
                  <a:outerShdw blurRad="38100" dist="20320" dir="2700000" algn="tl" rotWithShape="0">
                    <a:srgbClr val="000000">
                      <a:alpha val="70000"/>
                    </a:srgbClr>
                  </a:outerShdw>
                </a:effectLst>
                <a:uLnTx/>
                <a:uFillTx/>
                <a:latin typeface="+mj-lt"/>
                <a:ea typeface="+mj-ea"/>
                <a:cs typeface="+mj-cs"/>
                <a:sym typeface="+mn-ea"/>
              </a:rPr>
              <a:t>可深化但不大可能考的专题</a:t>
            </a:r>
            <a:endParaRPr lang="zh-CN" altLang="en-US" sz="4400" spc="50" noProof="0" dirty="0" smtClean="0">
              <a:ln w="12700">
                <a:noFill/>
                <a:prstDash val="solid"/>
              </a:ln>
              <a:solidFill>
                <a:schemeClr val="accent4"/>
              </a:solidFill>
              <a:effectLst>
                <a:outerShdw blurRad="38100" dist="20320" dir="2700000" algn="tl" rotWithShape="0">
                  <a:srgbClr val="000000">
                    <a:alpha val="70000"/>
                  </a:srgbClr>
                </a:outerShdw>
              </a:effectLst>
              <a:uLnTx/>
              <a:uFillTx/>
              <a:latin typeface="+mj-lt"/>
              <a:ea typeface="+mj-ea"/>
              <a:cs typeface="+mj-cs"/>
              <a:sym typeface="+mn-ea"/>
            </a:endParaRPr>
          </a:p>
        </p:txBody>
      </p:sp>
      <p:sp>
        <p:nvSpPr>
          <p:cNvPr id="32771" name="内容占位符 2"/>
          <p:cNvSpPr>
            <a:spLocks noGrp="1"/>
          </p:cNvSpPr>
          <p:nvPr/>
        </p:nvSpPr>
        <p:spPr>
          <a:xfrm>
            <a:off x="198120" y="1280160"/>
            <a:ext cx="8229600" cy="1679575"/>
          </a:xfrm>
          <a:prstGeom prst="rect">
            <a:avLst/>
          </a:prstGeom>
          <a:noFill/>
          <a:ln w="9525">
            <a:noFill/>
          </a:ln>
        </p:spPr>
        <p:txBody>
          <a:bodyPr vert="horz" wrap="square" lIns="91440" tIns="45720" rIns="91440" bIns="45720" anchor="t"/>
          <a:lstStyle>
            <a:lvl1pPr marL="342900" indent="-342900" algn="l" rtl="0" eaLnBrk="0" fontAlgn="base" hangingPunct="0">
              <a:spcBef>
                <a:spcPct val="20000"/>
              </a:spcBef>
              <a:spcAft>
                <a:spcPct val="0"/>
              </a:spcAft>
              <a:buClr>
                <a:schemeClr val="tx2"/>
              </a:buClr>
              <a:buSzPct val="60000"/>
              <a:buFont typeface="Wingdings 2" panose="05020102010507070707"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2" panose="05020102010507070707" pitchFamily="18"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0000"/>
              <a:buFont typeface="Wingdings 2" panose="05020102010507070707"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60000"/>
              <a:buFont typeface="Wingdings 2" panose="05020102010507070707"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a:lstStyle>
          <a:p>
            <a:pPr eaLnBrk="1" hangingPunct="1">
              <a:buNone/>
            </a:pPr>
            <a:r>
              <a:rPr lang="en-US" altLang="zh-CN" dirty="0"/>
              <a:t>1</a:t>
            </a:r>
            <a:r>
              <a:rPr lang="zh-CN" altLang="en-US" dirty="0"/>
              <a:t>、现代中国的对外关系：</a:t>
            </a:r>
            <a:endParaRPr lang="en-US" altLang="zh-CN" dirty="0"/>
          </a:p>
          <a:p>
            <a:pPr eaLnBrk="1" hangingPunct="1">
              <a:buNone/>
            </a:pPr>
            <a:r>
              <a:rPr lang="en-US" altLang="zh-CN" dirty="0"/>
              <a:t>     </a:t>
            </a:r>
            <a:endParaRPr lang="en-US" altLang="zh-CN" dirty="0"/>
          </a:p>
          <a:p>
            <a:pPr eaLnBrk="1" hangingPunct="1">
              <a:buNone/>
            </a:pPr>
            <a:r>
              <a:rPr lang="en-US" altLang="zh-CN" dirty="0">
                <a:sym typeface="+mn-ea"/>
              </a:rPr>
              <a:t>2</a:t>
            </a:r>
            <a:r>
              <a:rPr lang="zh-CN" altLang="en-US" dirty="0">
                <a:sym typeface="+mn-ea"/>
              </a:rPr>
              <a:t>、社会主义建设在探索中曲折发展：</a:t>
            </a:r>
            <a:endParaRPr lang="en-US" altLang="zh-CN" dirty="0"/>
          </a:p>
        </p:txBody>
      </p:sp>
      <p:sp>
        <p:nvSpPr>
          <p:cNvPr id="4" name="文本框 3"/>
          <p:cNvSpPr txBox="1"/>
          <p:nvPr/>
        </p:nvSpPr>
        <p:spPr>
          <a:xfrm>
            <a:off x="198120" y="3229610"/>
            <a:ext cx="4138930" cy="768350"/>
          </a:xfrm>
          <a:prstGeom prst="rect">
            <a:avLst/>
          </a:prstGeom>
          <a:noFill/>
        </p:spPr>
        <p:txBody>
          <a:bodyPr wrap="none" rtlCol="0" anchor="t">
            <a:spAutoFit/>
          </a:bodyPr>
          <a:p>
            <a:pPr marL="0" marR="0" lvl="0" indent="0" algn="l" defTabSz="914400" rtl="0" eaLnBrk="1" fontAlgn="auto" latinLnBrk="0" hangingPunct="1">
              <a:lnSpc>
                <a:spcPct val="100000"/>
              </a:lnSpc>
              <a:spcBef>
                <a:spcPct val="0"/>
              </a:spcBef>
              <a:spcAft>
                <a:spcPts val="0"/>
              </a:spcAft>
              <a:buClrTx/>
              <a:buSzTx/>
              <a:buFontTx/>
              <a:buNone/>
              <a:defRPr/>
            </a:pPr>
            <a:r>
              <a:rPr lang="zh-CN" altLang="en-US" sz="4400" spc="50" noProof="0" dirty="0" smtClean="0">
                <a:ln w="12700">
                  <a:noFill/>
                  <a:prstDash val="solid"/>
                </a:ln>
                <a:solidFill>
                  <a:schemeClr val="accent4"/>
                </a:solidFill>
                <a:effectLst>
                  <a:outerShdw blurRad="38100" dist="20320" dir="2700000" algn="tl" rotWithShape="0">
                    <a:srgbClr val="000000">
                      <a:alpha val="70000"/>
                    </a:srgbClr>
                  </a:outerShdw>
                </a:effectLst>
                <a:uLnTx/>
                <a:uFillTx/>
                <a:latin typeface="+mj-lt"/>
                <a:ea typeface="+mj-ea"/>
                <a:cs typeface="+mj-cs"/>
                <a:sym typeface="+mn-ea"/>
              </a:rPr>
              <a:t>深化不多的专题</a:t>
            </a:r>
            <a:endParaRPr lang="zh-CN" altLang="en-US" sz="4400" spc="50" noProof="0" dirty="0" smtClean="0">
              <a:ln w="12700">
                <a:noFill/>
                <a:prstDash val="solid"/>
              </a:ln>
              <a:solidFill>
                <a:schemeClr val="accent4"/>
              </a:solidFill>
              <a:effectLst>
                <a:outerShdw blurRad="38100" dist="20320" dir="2700000" algn="tl" rotWithShape="0">
                  <a:srgbClr val="000000">
                    <a:alpha val="70000"/>
                  </a:srgbClr>
                </a:outerShdw>
              </a:effectLst>
              <a:uLnTx/>
              <a:uFillTx/>
              <a:latin typeface="+mj-lt"/>
              <a:ea typeface="+mj-ea"/>
              <a:cs typeface="+mj-cs"/>
              <a:sym typeface="+mn-ea"/>
            </a:endParaRPr>
          </a:p>
        </p:txBody>
      </p:sp>
      <p:sp>
        <p:nvSpPr>
          <p:cNvPr id="5" name="文本框 4"/>
          <p:cNvSpPr txBox="1"/>
          <p:nvPr/>
        </p:nvSpPr>
        <p:spPr>
          <a:xfrm>
            <a:off x="381000" y="4220210"/>
            <a:ext cx="6484620" cy="2061210"/>
          </a:xfrm>
          <a:prstGeom prst="rect">
            <a:avLst/>
          </a:prstGeom>
          <a:noFill/>
        </p:spPr>
        <p:txBody>
          <a:bodyPr wrap="none" rtlCol="0" anchor="t">
            <a:spAutoFit/>
          </a:bodyPr>
          <a:p>
            <a:pPr algn="l"/>
            <a:r>
              <a:rPr lang="en-US" altLang="zh-CN" sz="3200" dirty="0">
                <a:sym typeface="+mn-ea"/>
              </a:rPr>
              <a:t>1</a:t>
            </a:r>
            <a:r>
              <a:rPr lang="zh-CN" altLang="en-US" sz="3200" dirty="0">
                <a:sym typeface="+mn-ea"/>
              </a:rPr>
              <a:t>、近代西方民主政治的确立与发展</a:t>
            </a:r>
            <a:endParaRPr lang="zh-CN" altLang="en-US" sz="3200"/>
          </a:p>
          <a:p>
            <a:pPr algn="l"/>
            <a:r>
              <a:rPr lang="en-US" altLang="zh-CN" sz="3200" dirty="0">
                <a:sym typeface="+mn-ea"/>
              </a:rPr>
              <a:t>2</a:t>
            </a:r>
            <a:r>
              <a:rPr lang="zh-CN" altLang="en-US" sz="3200" dirty="0">
                <a:sym typeface="+mn-ea"/>
              </a:rPr>
              <a:t>、多极化趋势的第二、三节：</a:t>
            </a:r>
            <a:endParaRPr lang="zh-CN" altLang="en-US" sz="3200"/>
          </a:p>
          <a:p>
            <a:pPr algn="l"/>
            <a:r>
              <a:rPr lang="en-US" altLang="zh-CN" sz="3200" dirty="0">
                <a:sym typeface="+mn-ea"/>
              </a:rPr>
              <a:t>3</a:t>
            </a:r>
            <a:r>
              <a:rPr lang="zh-CN" altLang="en-US" sz="3200" dirty="0">
                <a:sym typeface="+mn-ea"/>
              </a:rPr>
              <a:t>、近现代社会生活的变迁：</a:t>
            </a:r>
            <a:endParaRPr lang="zh-CN" altLang="en-US" sz="3200"/>
          </a:p>
          <a:p>
            <a:pPr algn="l"/>
            <a:r>
              <a:rPr lang="en-US" altLang="zh-CN" sz="3200" dirty="0">
                <a:sym typeface="+mn-ea"/>
              </a:rPr>
              <a:t>4</a:t>
            </a:r>
            <a:r>
              <a:rPr lang="zh-CN" altLang="en-US" sz="3200" dirty="0">
                <a:sym typeface="+mn-ea"/>
              </a:rPr>
              <a:t>、古代中国科技与文化</a:t>
            </a:r>
            <a:endParaRPr lang="zh-CN" altLang="en-US" sz="32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64515" y="501650"/>
            <a:ext cx="4138930" cy="768350"/>
          </a:xfrm>
          <a:prstGeom prst="rect">
            <a:avLst/>
          </a:prstGeom>
          <a:noFill/>
        </p:spPr>
        <p:txBody>
          <a:bodyPr wrap="none" rtlCol="0" anchor="t">
            <a:spAutoFit/>
          </a:bodyPr>
          <a:p>
            <a:pPr marL="0" marR="0" lvl="0" indent="0" algn="l" defTabSz="914400" rtl="0" eaLnBrk="1" fontAlgn="auto" latinLnBrk="0" hangingPunct="1">
              <a:lnSpc>
                <a:spcPct val="100000"/>
              </a:lnSpc>
              <a:spcBef>
                <a:spcPct val="0"/>
              </a:spcBef>
              <a:spcAft>
                <a:spcPts val="0"/>
              </a:spcAft>
              <a:buClrTx/>
              <a:buSzTx/>
              <a:buFontTx/>
              <a:buNone/>
              <a:defRPr/>
            </a:pPr>
            <a:r>
              <a:rPr lang="zh-CN" altLang="en-US" sz="4400" spc="50" noProof="0" dirty="0" smtClean="0">
                <a:ln w="12700">
                  <a:noFill/>
                  <a:prstDash val="solid"/>
                </a:ln>
                <a:solidFill>
                  <a:schemeClr val="accent4"/>
                </a:solidFill>
                <a:effectLst>
                  <a:outerShdw blurRad="38100" dist="20320" dir="2700000" algn="tl" rotWithShape="0">
                    <a:srgbClr val="000000">
                      <a:alpha val="70000"/>
                    </a:srgbClr>
                  </a:outerShdw>
                </a:effectLst>
                <a:uLnTx/>
                <a:uFillTx/>
                <a:latin typeface="+mj-lt"/>
                <a:ea typeface="+mj-ea"/>
                <a:cs typeface="+mj-cs"/>
                <a:sym typeface="+mn-ea"/>
              </a:rPr>
              <a:t>需要深化的专题</a:t>
            </a:r>
            <a:endParaRPr lang="zh-CN" altLang="en-US" sz="4400"/>
          </a:p>
        </p:txBody>
      </p:sp>
      <p:sp>
        <p:nvSpPr>
          <p:cNvPr id="36867" name="内容占位符 2"/>
          <p:cNvSpPr>
            <a:spLocks noGrp="1"/>
          </p:cNvSpPr>
          <p:nvPr/>
        </p:nvSpPr>
        <p:spPr>
          <a:xfrm>
            <a:off x="381000" y="1539240"/>
            <a:ext cx="8229600" cy="4525963"/>
          </a:xfrm>
          <a:prstGeom prst="rect">
            <a:avLst/>
          </a:prstGeom>
          <a:noFill/>
          <a:ln w="9525">
            <a:noFill/>
          </a:ln>
        </p:spPr>
        <p:txBody>
          <a:bodyPr vert="horz" wrap="square" lIns="91440" tIns="45720" rIns="91440" bIns="45720" anchor="t"/>
          <a:lstStyle>
            <a:lvl1pPr marL="342900" indent="-342900" algn="l" rtl="0" eaLnBrk="0" fontAlgn="base" hangingPunct="0">
              <a:spcBef>
                <a:spcPct val="20000"/>
              </a:spcBef>
              <a:spcAft>
                <a:spcPct val="0"/>
              </a:spcAft>
              <a:buClr>
                <a:schemeClr val="tx2"/>
              </a:buClr>
              <a:buSzPct val="60000"/>
              <a:buFont typeface="Wingdings 2" panose="05020102010507070707"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2" panose="05020102010507070707" pitchFamily="18"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0000"/>
              <a:buFont typeface="Wingdings 2" panose="05020102010507070707"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60000"/>
              <a:buFont typeface="Wingdings 2" panose="05020102010507070707"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a:lstStyle>
          <a:p>
            <a:pPr eaLnBrk="1" hangingPunct="1"/>
            <a:r>
              <a:rPr lang="zh-CN" altLang="en-US" dirty="0"/>
              <a:t>以求真、求实的科学态度应该深入理解。</a:t>
            </a:r>
            <a:endParaRPr lang="en-US" altLang="zh-CN" dirty="0"/>
          </a:p>
          <a:p>
            <a:pPr eaLnBrk="1" hangingPunct="1"/>
            <a:r>
              <a:rPr lang="zh-CN" altLang="en-US" dirty="0"/>
              <a:t>以高考试题考查的水平必须深化。</a:t>
            </a:r>
            <a:endParaRPr lang="en-US" altLang="zh-CN" dirty="0"/>
          </a:p>
          <a:p>
            <a:pPr eaLnBrk="1" hangingPunct="1"/>
            <a:r>
              <a:rPr lang="zh-CN" altLang="en-US" dirty="0"/>
              <a:t>深化的意义在于理解历史的发展进程。</a:t>
            </a:r>
            <a:endParaRPr lang="en-US" altLang="zh-CN" dirty="0"/>
          </a:p>
          <a:p>
            <a:pPr eaLnBrk="1" hangingPunct="1"/>
            <a:r>
              <a:rPr lang="zh-CN" altLang="en-US" dirty="0"/>
              <a:t>深化的意义在于培养终身学习。</a:t>
            </a:r>
            <a:endParaRPr lang="en-US" altLang="zh-CN" dirty="0"/>
          </a:p>
          <a:p>
            <a:pPr eaLnBrk="1" hangingPunct="1"/>
            <a:r>
              <a:rPr lang="zh-CN" altLang="en-US" dirty="0"/>
              <a:t>近</a:t>
            </a:r>
            <a:r>
              <a:rPr lang="en-US" altLang="zh-CN" dirty="0"/>
              <a:t>30</a:t>
            </a:r>
            <a:r>
              <a:rPr lang="zh-CN" altLang="en-US" dirty="0"/>
              <a:t>年来的学术发展纠正了很多史实；</a:t>
            </a:r>
            <a:endParaRPr lang="en-US" altLang="zh-CN" dirty="0"/>
          </a:p>
          <a:p>
            <a:pPr eaLnBrk="1" hangingPunct="1"/>
            <a:r>
              <a:rPr lang="zh-CN" altLang="en-US" dirty="0"/>
              <a:t>多元化的解释有利于培养独立思考；</a:t>
            </a:r>
            <a:endParaRPr lang="en-US" altLang="zh-CN" dirty="0"/>
          </a:p>
          <a:p>
            <a:pPr eaLnBrk="1" hangingPunct="1"/>
            <a:r>
              <a:rPr lang="zh-CN" altLang="en-US" dirty="0"/>
              <a:t>多角度地了解历史有利于备考。</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内容占位符 2"/>
          <p:cNvSpPr>
            <a:spLocks noGrp="1"/>
          </p:cNvSpPr>
          <p:nvPr>
            <p:ph idx="1"/>
          </p:nvPr>
        </p:nvSpPr>
        <p:spPr>
          <a:xfrm>
            <a:off x="1897063" y="952500"/>
            <a:ext cx="8229600" cy="4338638"/>
          </a:xfrm>
        </p:spPr>
        <p:txBody>
          <a:bodyPr anchor="t">
            <a:normAutofit lnSpcReduction="10000"/>
          </a:bodyPr>
          <a:p>
            <a:pPr marL="0" indent="0">
              <a:lnSpc>
                <a:spcPct val="110000"/>
              </a:lnSpc>
              <a:buNone/>
            </a:pPr>
            <a:r>
              <a:rPr lang="zh-CN" altLang="en-US" sz="2800" b="1"/>
              <a:t>25.《史记》《汉书》均为私家撰著。魏晋以后，朝廷使用史官负责修撰本朝或前朝历史，甚至由宰相主持，皇帝亲自参与，这反映出官修史书 （    ）</a:t>
            </a:r>
            <a:endParaRPr lang="zh-CN" altLang="en-US" sz="2800" b="1"/>
          </a:p>
          <a:p>
            <a:pPr marL="0" indent="0">
              <a:lnSpc>
                <a:spcPct val="110000"/>
              </a:lnSpc>
              <a:buNone/>
            </a:pPr>
            <a:endParaRPr lang="zh-CN" altLang="en-US" sz="2800" b="1"/>
          </a:p>
          <a:p>
            <a:pPr marL="0" indent="0">
              <a:lnSpc>
                <a:spcPct val="110000"/>
              </a:lnSpc>
              <a:buNone/>
            </a:pPr>
            <a:r>
              <a:rPr lang="zh-CN" altLang="en-US" sz="2800" b="1"/>
              <a:t>A.记载的真实性                         </a:t>
            </a:r>
            <a:endParaRPr lang="zh-CN" altLang="en-US" sz="2800" b="1"/>
          </a:p>
          <a:p>
            <a:pPr marL="0" indent="0">
              <a:lnSpc>
                <a:spcPct val="110000"/>
              </a:lnSpc>
              <a:buNone/>
            </a:pPr>
            <a:r>
              <a:rPr lang="zh-CN" altLang="en-US" sz="2800" b="1"/>
              <a:t>B.评价历史的公正性</a:t>
            </a:r>
            <a:endParaRPr lang="zh-CN" altLang="en-US" sz="2800" b="1"/>
          </a:p>
          <a:p>
            <a:pPr marL="0" indent="0">
              <a:lnSpc>
                <a:spcPct val="110000"/>
              </a:lnSpc>
              <a:buNone/>
            </a:pPr>
            <a:r>
              <a:rPr lang="zh-CN" altLang="en-US" sz="2800" b="1"/>
              <a:t>C.修撰的政治性                        </a:t>
            </a:r>
            <a:endParaRPr lang="zh-CN" altLang="en-US" sz="2800" b="1"/>
          </a:p>
          <a:p>
            <a:pPr marL="0" indent="0">
              <a:lnSpc>
                <a:spcPct val="110000"/>
              </a:lnSpc>
              <a:buNone/>
            </a:pPr>
            <a:r>
              <a:rPr lang="zh-CN" altLang="en-US" sz="2800" b="1"/>
              <a:t>D.解释历史的客观性</a:t>
            </a:r>
            <a:endParaRPr lang="zh-CN" altLang="en-US" sz="2800" b="1"/>
          </a:p>
        </p:txBody>
      </p:sp>
      <p:sp>
        <p:nvSpPr>
          <p:cNvPr id="2" name="矩形 1"/>
          <p:cNvSpPr/>
          <p:nvPr/>
        </p:nvSpPr>
        <p:spPr>
          <a:xfrm>
            <a:off x="3071813" y="1484313"/>
            <a:ext cx="719138" cy="431800"/>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 name="矩形 2"/>
          <p:cNvSpPr/>
          <p:nvPr/>
        </p:nvSpPr>
        <p:spPr>
          <a:xfrm>
            <a:off x="9153525" y="1468438"/>
            <a:ext cx="720725" cy="431800"/>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4" name="矩形 3"/>
          <p:cNvSpPr/>
          <p:nvPr/>
        </p:nvSpPr>
        <p:spPr>
          <a:xfrm>
            <a:off x="3038475" y="1954213"/>
            <a:ext cx="720725" cy="431800"/>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5" name="矩形 4"/>
          <p:cNvSpPr/>
          <p:nvPr/>
        </p:nvSpPr>
        <p:spPr>
          <a:xfrm>
            <a:off x="8733156" y="1900238"/>
            <a:ext cx="691515" cy="922020"/>
          </a:xfrm>
          <a:prstGeom prst="rect">
            <a:avLst/>
          </a:prstGeom>
          <a:noFill/>
          <a:ln>
            <a:noFill/>
          </a:ln>
        </p:spPr>
        <p:txBody>
          <a:bodyPr wrap="none" rtlCol="0" anchor="t">
            <a:spAutoFit/>
          </a:bodyPr>
          <a:p>
            <a:pPr algn="ctr" fontAlgn="base"/>
            <a:r>
              <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cs typeface="+mn-ea"/>
              </a:rPr>
              <a:t>C</a:t>
            </a:r>
            <a:endPar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dissolv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3" grpId="0" bldLvl="0" animBg="1"/>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TextBox 5"/>
          <p:cNvSpPr txBox="1">
            <a:spLocks noChangeArrowheads="1"/>
          </p:cNvSpPr>
          <p:nvPr/>
        </p:nvSpPr>
        <p:spPr bwMode="auto">
          <a:xfrm>
            <a:off x="109595" y="733752"/>
            <a:ext cx="5827236" cy="984885"/>
          </a:xfrm>
          <a:prstGeom prst="rect">
            <a:avLst/>
          </a:prstGeom>
          <a:noFill/>
          <a:ln w="9525">
            <a:noFill/>
            <a:miter lim="800000"/>
          </a:ln>
        </p:spPr>
        <p:txBody>
          <a:bodyPr vert="horz" wrap="non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4000" b="1" dirty="0" smtClean="0">
                <a:solidFill>
                  <a:srgbClr val="FF0000"/>
                </a:solidFill>
                <a:latin typeface="微软雅黑" panose="020B0503020204020204" charset="-122"/>
                <a:ea typeface="微软雅黑" panose="020B0503020204020204" charset="-122"/>
                <a:cs typeface="宋体" panose="02010600030101010101" pitchFamily="2" charset="-122"/>
              </a:rPr>
              <a:t>四、</a:t>
            </a:r>
            <a:r>
              <a:rPr lang="zh-CN" altLang="en-US" sz="4000" b="1" dirty="0">
                <a:solidFill>
                  <a:srgbClr val="FF0000"/>
                </a:solidFill>
                <a:latin typeface="微软雅黑" panose="020B0503020204020204" charset="-122"/>
                <a:ea typeface="微软雅黑" panose="020B0503020204020204" charset="-122"/>
              </a:rPr>
              <a:t>议议我们的一轮复习</a:t>
            </a:r>
            <a:endParaRPr lang="zh-CN" altLang="en-US" sz="4000" b="1" dirty="0">
              <a:solidFill>
                <a:srgbClr val="FF0000"/>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内容占位符 2"/>
          <p:cNvSpPr>
            <a:spLocks noGrp="1"/>
          </p:cNvSpPr>
          <p:nvPr>
            <p:ph idx="1"/>
          </p:nvPr>
        </p:nvSpPr>
        <p:spPr>
          <a:xfrm>
            <a:off x="1908175" y="760413"/>
            <a:ext cx="8534400" cy="5029200"/>
          </a:xfrm>
        </p:spPr>
        <p:txBody>
          <a:bodyPr anchor="t"/>
          <a:p>
            <a:pPr marL="0" indent="0">
              <a:lnSpc>
                <a:spcPct val="110000"/>
              </a:lnSpc>
              <a:buNone/>
            </a:pPr>
            <a:r>
              <a:rPr lang="zh-CN" altLang="en-US" sz="2800" b="1"/>
              <a:t>26.北朝时，嗜好奶类制品的北方人常常嘲笑南方人的喝茶习俗。唐中期，北方城市中，“多开店铺，煎茶卖之，不问道俗，投钱取饮。其茶自江、淮而来，舟车相继。所在山积”。据此可知，唐中期 （    ）</a:t>
            </a:r>
            <a:endParaRPr lang="zh-CN" altLang="en-US" sz="2800" b="1"/>
          </a:p>
          <a:p>
            <a:pPr marL="0" indent="0">
              <a:lnSpc>
                <a:spcPct val="110000"/>
              </a:lnSpc>
              <a:buNone/>
            </a:pPr>
            <a:endParaRPr lang="en-US" altLang="zh-CN" sz="2800" b="1"/>
          </a:p>
          <a:p>
            <a:pPr marL="0" indent="0">
              <a:lnSpc>
                <a:spcPct val="110000"/>
              </a:lnSpc>
              <a:buNone/>
            </a:pPr>
            <a:r>
              <a:rPr lang="zh-CN" altLang="en-US" sz="2800" b="1"/>
              <a:t>A.国家统一使南茶开始北运              </a:t>
            </a:r>
            <a:endParaRPr lang="zh-CN" altLang="en-US" sz="2800" b="1"/>
          </a:p>
          <a:p>
            <a:pPr marL="0" indent="0">
              <a:lnSpc>
                <a:spcPct val="110000"/>
              </a:lnSpc>
              <a:buNone/>
            </a:pPr>
            <a:r>
              <a:rPr lang="zh-CN" altLang="en-US" sz="2800" b="1"/>
              <a:t>B. 南北方饮食习惯趋于一致</a:t>
            </a:r>
            <a:endParaRPr lang="zh-CN" altLang="en-US" sz="2800" b="1"/>
          </a:p>
          <a:p>
            <a:pPr marL="0" indent="0">
              <a:lnSpc>
                <a:spcPct val="110000"/>
              </a:lnSpc>
              <a:buNone/>
            </a:pPr>
            <a:r>
              <a:rPr lang="zh-CN" altLang="en-US" sz="2800" b="1"/>
              <a:t>C.南方经济文化影响力上升               </a:t>
            </a:r>
            <a:endParaRPr lang="zh-CN" altLang="en-US" sz="2800" b="1"/>
          </a:p>
          <a:p>
            <a:pPr marL="0" indent="0">
              <a:lnSpc>
                <a:spcPct val="110000"/>
              </a:lnSpc>
              <a:buNone/>
            </a:pPr>
            <a:r>
              <a:rPr lang="zh-CN" altLang="en-US" sz="2800" b="1"/>
              <a:t>D.南方经济水平已超越北方</a:t>
            </a:r>
            <a:r>
              <a:rPr lang="zh-CN" altLang="en-US" b="1"/>
              <a:t> </a:t>
            </a:r>
            <a:endParaRPr lang="zh-CN" altLang="en-US" b="1"/>
          </a:p>
        </p:txBody>
      </p:sp>
      <p:sp>
        <p:nvSpPr>
          <p:cNvPr id="2" name="椭圆 1"/>
          <p:cNvSpPr/>
          <p:nvPr/>
        </p:nvSpPr>
        <p:spPr>
          <a:xfrm>
            <a:off x="8185150" y="760413"/>
            <a:ext cx="790575" cy="504825"/>
          </a:xfrm>
          <a:prstGeom prst="ellipse">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cxnSp>
        <p:nvCxnSpPr>
          <p:cNvPr id="3" name="直接连接符 2"/>
          <p:cNvCxnSpPr/>
          <p:nvPr/>
        </p:nvCxnSpPr>
        <p:spPr>
          <a:xfrm>
            <a:off x="3359150" y="2205038"/>
            <a:ext cx="1584325"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7439025" y="242888"/>
            <a:ext cx="2765425" cy="521970"/>
          </a:xfrm>
          <a:prstGeom prst="rect">
            <a:avLst/>
          </a:prstGeom>
          <a:noFill/>
          <a:ln w="9525">
            <a:noFill/>
          </a:ln>
        </p:spPr>
        <p:txBody>
          <a:bodyPr wrap="square" anchor="t">
            <a:spAutoFit/>
          </a:bodyPr>
          <a:p>
            <a:r>
              <a:rPr lang="zh-CN" altLang="zh-CN" sz="2800" b="1">
                <a:solidFill>
                  <a:srgbClr val="FF0000"/>
                </a:solidFill>
                <a:latin typeface="楷体" panose="02010609060101010101" charset="-122"/>
                <a:ea typeface="楷体" panose="02010609060101010101" charset="-122"/>
              </a:rPr>
              <a:t>瞧不起，蔑视</a:t>
            </a:r>
            <a:endParaRPr lang="zh-CN" altLang="zh-CN" sz="2800" b="1">
              <a:solidFill>
                <a:srgbClr val="FF0000"/>
              </a:solidFill>
              <a:latin typeface="楷体" panose="02010609060101010101" charset="-122"/>
              <a:ea typeface="楷体" panose="02010609060101010101" charset="-122"/>
            </a:endParaRPr>
          </a:p>
        </p:txBody>
      </p:sp>
      <p:sp>
        <p:nvSpPr>
          <p:cNvPr id="5" name="矩形 4"/>
          <p:cNvSpPr/>
          <p:nvPr/>
        </p:nvSpPr>
        <p:spPr>
          <a:xfrm>
            <a:off x="9118124" y="2205038"/>
            <a:ext cx="634365" cy="829945"/>
          </a:xfrm>
          <a:prstGeom prst="rect">
            <a:avLst/>
          </a:prstGeom>
          <a:noFill/>
          <a:ln>
            <a:noFill/>
          </a:ln>
        </p:spPr>
        <p:txBody>
          <a:bodyPr wrap="none" rtlCol="0" anchor="t">
            <a:spAutoFit/>
          </a:bodyPr>
          <a:p>
            <a:pPr algn="ctr" fontAlgn="base"/>
            <a:r>
              <a:rPr lang="en-US" altLang="zh-CN" sz="48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cs typeface="+mn-ea"/>
              </a:rPr>
              <a:t>C</a:t>
            </a:r>
            <a:endParaRPr lang="en-US" altLang="zh-CN" sz="48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dissolv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dissolv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内容占位符 2"/>
          <p:cNvSpPr>
            <a:spLocks noGrp="1"/>
          </p:cNvSpPr>
          <p:nvPr>
            <p:ph idx="1"/>
          </p:nvPr>
        </p:nvSpPr>
        <p:spPr>
          <a:xfrm>
            <a:off x="1908175" y="781050"/>
            <a:ext cx="8229600" cy="5135563"/>
          </a:xfrm>
        </p:spPr>
        <p:txBody>
          <a:bodyPr anchor="t"/>
          <a:p>
            <a:pPr marL="0" indent="0">
              <a:lnSpc>
                <a:spcPct val="120000"/>
              </a:lnSpc>
              <a:buNone/>
            </a:pPr>
            <a:r>
              <a:rPr lang="zh-CN" altLang="en-US" sz="2800" b="1"/>
              <a:t>27.明初朱元璋严禁宦官读书识字,但后期宦官读书识字逐渐制度化,士大夫甚至有针对性的编纂适合宦官学习的读本由此可以推知,明代中后期 （    ）</a:t>
            </a:r>
            <a:endParaRPr lang="zh-CN" altLang="en-US" sz="2800" b="1"/>
          </a:p>
          <a:p>
            <a:pPr marL="0" indent="0">
              <a:lnSpc>
                <a:spcPct val="120000"/>
              </a:lnSpc>
              <a:buNone/>
            </a:pPr>
            <a:endParaRPr lang="en-US" altLang="zh-CN" sz="2800" b="1"/>
          </a:p>
          <a:p>
            <a:pPr marL="0" indent="0">
              <a:lnSpc>
                <a:spcPct val="120000"/>
              </a:lnSpc>
              <a:buNone/>
            </a:pPr>
            <a:r>
              <a:rPr lang="zh-CN" altLang="en-US" sz="2800" b="1"/>
              <a:t>A.中枢决策过程发生异变                 </a:t>
            </a:r>
            <a:endParaRPr lang="zh-CN" altLang="en-US" sz="2800" b="1"/>
          </a:p>
          <a:p>
            <a:pPr marL="0" indent="0">
              <a:lnSpc>
                <a:spcPct val="120000"/>
              </a:lnSpc>
              <a:buNone/>
            </a:pPr>
            <a:r>
              <a:rPr lang="zh-CN" altLang="en-US" sz="2800" b="1"/>
              <a:t>B.皇帝权利日趋衰落</a:t>
            </a:r>
            <a:endParaRPr lang="zh-CN" altLang="en-US" sz="2800" b="1"/>
          </a:p>
          <a:p>
            <a:pPr marL="0" indent="0">
              <a:lnSpc>
                <a:spcPct val="120000"/>
              </a:lnSpc>
              <a:buNone/>
            </a:pPr>
            <a:r>
              <a:rPr lang="zh-CN" altLang="en-US" sz="2800" b="1"/>
              <a:t>C.内阁议政功能已经丧失                 </a:t>
            </a:r>
            <a:endParaRPr lang="zh-CN" altLang="en-US" sz="2800" b="1"/>
          </a:p>
          <a:p>
            <a:pPr marL="0" indent="0">
              <a:lnSpc>
                <a:spcPct val="120000"/>
              </a:lnSpc>
              <a:buNone/>
            </a:pPr>
            <a:r>
              <a:rPr lang="zh-CN" altLang="en-US" sz="2800" b="1"/>
              <a:t>D.宦官掌握决策权力</a:t>
            </a:r>
            <a:endParaRPr lang="zh-CN" altLang="en-US" sz="2800" b="1"/>
          </a:p>
        </p:txBody>
      </p:sp>
      <p:sp>
        <p:nvSpPr>
          <p:cNvPr id="2" name="矩形 1"/>
          <p:cNvSpPr/>
          <p:nvPr/>
        </p:nvSpPr>
        <p:spPr>
          <a:xfrm>
            <a:off x="2495550" y="836613"/>
            <a:ext cx="720725" cy="503238"/>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3" name="矩形 2"/>
          <p:cNvSpPr/>
          <p:nvPr/>
        </p:nvSpPr>
        <p:spPr>
          <a:xfrm>
            <a:off x="7585075" y="819150"/>
            <a:ext cx="719138" cy="504825"/>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cxnSp>
        <p:nvCxnSpPr>
          <p:cNvPr id="4" name="直接连接符 3"/>
          <p:cNvCxnSpPr/>
          <p:nvPr/>
        </p:nvCxnSpPr>
        <p:spPr>
          <a:xfrm>
            <a:off x="4078288" y="1308100"/>
            <a:ext cx="2954338" cy="17463"/>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2146300" y="1844675"/>
            <a:ext cx="2447925" cy="0"/>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8443913" y="1325563"/>
            <a:ext cx="1241425" cy="17463"/>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3216275" y="323850"/>
            <a:ext cx="3130550" cy="460375"/>
          </a:xfrm>
          <a:prstGeom prst="rect">
            <a:avLst/>
          </a:prstGeom>
          <a:noFill/>
          <a:ln w="9525">
            <a:noFill/>
          </a:ln>
        </p:spPr>
        <p:txBody>
          <a:bodyPr wrap="square" anchor="t">
            <a:spAutoFit/>
          </a:bodyPr>
          <a:p>
            <a:r>
              <a:rPr lang="zh-CN" altLang="en-US" sz="2400" b="1">
                <a:solidFill>
                  <a:srgbClr val="FF0000"/>
                </a:solidFill>
                <a:latin typeface="Arial" panose="020B0604020202020204" pitchFamily="34" charset="0"/>
                <a:ea typeface="宋体" panose="02010600030101010101" pitchFamily="2" charset="-122"/>
              </a:rPr>
              <a:t>宦官地位低，作用小</a:t>
            </a:r>
            <a:endParaRPr lang="zh-CN" altLang="en-US" sz="2400" b="1">
              <a:solidFill>
                <a:srgbClr val="FF0000"/>
              </a:solidFill>
              <a:latin typeface="Arial" panose="020B0604020202020204" pitchFamily="34" charset="0"/>
              <a:ea typeface="宋体" panose="02010600030101010101" pitchFamily="2" charset="-122"/>
            </a:endParaRPr>
          </a:p>
        </p:txBody>
      </p:sp>
      <p:sp>
        <p:nvSpPr>
          <p:cNvPr id="8" name="文本框 7"/>
          <p:cNvSpPr txBox="1"/>
          <p:nvPr/>
        </p:nvSpPr>
        <p:spPr>
          <a:xfrm>
            <a:off x="1908175" y="2379663"/>
            <a:ext cx="4368800" cy="460375"/>
          </a:xfrm>
          <a:prstGeom prst="rect">
            <a:avLst/>
          </a:prstGeom>
          <a:noFill/>
          <a:ln w="9525">
            <a:noFill/>
          </a:ln>
        </p:spPr>
        <p:txBody>
          <a:bodyPr wrap="square" anchor="t">
            <a:spAutoFit/>
          </a:bodyPr>
          <a:p>
            <a:r>
              <a:rPr lang="zh-CN" altLang="en-US" sz="2400" b="1">
                <a:solidFill>
                  <a:srgbClr val="FF0000"/>
                </a:solidFill>
                <a:latin typeface="Arial" panose="020B0604020202020204" pitchFamily="34" charset="0"/>
                <a:ea typeface="宋体" panose="02010600030101010101" pitchFamily="2" charset="-122"/>
              </a:rPr>
              <a:t>宦官地位上升，发挥作用增大</a:t>
            </a:r>
            <a:endParaRPr lang="zh-CN" altLang="en-US" sz="2400" b="1">
              <a:solidFill>
                <a:srgbClr val="FF0000"/>
              </a:solidFill>
              <a:latin typeface="Arial" panose="020B0604020202020204" pitchFamily="34" charset="0"/>
              <a:ea typeface="宋体" panose="02010600030101010101" pitchFamily="2" charset="-122"/>
            </a:endParaRPr>
          </a:p>
        </p:txBody>
      </p:sp>
      <p:sp>
        <p:nvSpPr>
          <p:cNvPr id="9" name="矩形 8"/>
          <p:cNvSpPr/>
          <p:nvPr/>
        </p:nvSpPr>
        <p:spPr>
          <a:xfrm>
            <a:off x="8543449" y="1844675"/>
            <a:ext cx="650240" cy="922020"/>
          </a:xfrm>
          <a:prstGeom prst="rect">
            <a:avLst/>
          </a:prstGeom>
          <a:noFill/>
          <a:ln>
            <a:noFill/>
          </a:ln>
        </p:spPr>
        <p:txBody>
          <a:bodyPr wrap="none" rtlCol="0" anchor="t">
            <a:spAutoFit/>
          </a:bodyPr>
          <a:p>
            <a:pPr algn="ctr" fontAlgn="base"/>
            <a:r>
              <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cs typeface="+mn-ea"/>
              </a:rPr>
              <a:t>A</a:t>
            </a:r>
            <a:endPar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3"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par>
                                <p:cTn id="21" presetID="22" presetClass="entr" presetSubtype="4"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par>
                                <p:cTn id="24" presetID="22" presetClass="entr" presetSubtype="4"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dissolv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dissolv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 grpId="0"/>
      <p:bldP spid="3" grpId="0" animBg="1"/>
      <p:bldP spid="3" grpId="1" animBg="1"/>
      <p:bldP spid="3" grpId="2" animBg="1"/>
      <p:bldP spid="3" grpId="3" bldLvl="0" animBg="1"/>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内容占位符 2"/>
          <p:cNvSpPr>
            <a:spLocks noGrp="1"/>
          </p:cNvSpPr>
          <p:nvPr>
            <p:ph idx="1"/>
          </p:nvPr>
        </p:nvSpPr>
        <p:spPr>
          <a:xfrm>
            <a:off x="1917700" y="1012825"/>
            <a:ext cx="8555038" cy="5051425"/>
          </a:xfrm>
        </p:spPr>
        <p:txBody>
          <a:bodyPr anchor="t"/>
          <a:p>
            <a:pPr marL="0" indent="0">
              <a:lnSpc>
                <a:spcPct val="120000"/>
              </a:lnSpc>
              <a:buNone/>
            </a:pPr>
            <a:r>
              <a:rPr lang="zh-CN" altLang="en-US" sz="2800" b="1"/>
              <a:t>28.1879年以前,福州船政局所造之</a:t>
            </a:r>
            <a:r>
              <a:rPr lang="zh-CN" altLang="en-US" sz="2800" b="1">
                <a:latin typeface="宋体" panose="02010600030101010101" pitchFamily="2" charset="-122"/>
              </a:rPr>
              <a:t>船均</a:t>
            </a:r>
            <a:r>
              <a:rPr lang="en-US" altLang="zh-CN" sz="2800" b="1">
                <a:latin typeface="宋体" panose="02010600030101010101" pitchFamily="2" charset="-122"/>
              </a:rPr>
              <a:t>“</a:t>
            </a:r>
            <a:r>
              <a:rPr lang="zh-CN" altLang="en-US" sz="2800" b="1">
                <a:latin typeface="宋体" panose="02010600030101010101" pitchFamily="2" charset="-122"/>
              </a:rPr>
              <a:t>派</a:t>
            </a:r>
            <a:r>
              <a:rPr lang="zh-CN" altLang="en-US" sz="2800" b="1"/>
              <a:t>播各省,并不索取原价分文”:此后造船所用材料费由用船一方拨付,采取</a:t>
            </a:r>
            <a:r>
              <a:rPr lang="en-US" altLang="zh-CN" sz="2800" b="1">
                <a:latin typeface="宋体" panose="02010600030101010101" pitchFamily="2" charset="-122"/>
              </a:rPr>
              <a:t>“</a:t>
            </a:r>
            <a:r>
              <a:rPr lang="zh-CN" altLang="en-US" sz="2800" b="1"/>
              <a:t>协造”方式生产.这种变化反应了 （    ）</a:t>
            </a:r>
            <a:endParaRPr lang="zh-CN" altLang="en-US" sz="2800" b="1"/>
          </a:p>
          <a:p>
            <a:pPr marL="0" indent="0">
              <a:lnSpc>
                <a:spcPct val="120000"/>
              </a:lnSpc>
              <a:buNone/>
            </a:pPr>
            <a:endParaRPr lang="zh-CN" altLang="en-US" sz="2800" b="1"/>
          </a:p>
          <a:p>
            <a:pPr marL="0" indent="0">
              <a:lnSpc>
                <a:spcPct val="120000"/>
              </a:lnSpc>
              <a:buNone/>
            </a:pPr>
            <a:r>
              <a:rPr lang="zh-CN" altLang="en-US" sz="2800" b="1"/>
              <a:t>A.军用工业由官版专为商办               </a:t>
            </a:r>
            <a:endParaRPr lang="zh-CN" altLang="en-US" sz="2800" b="1"/>
          </a:p>
          <a:p>
            <a:pPr marL="0" indent="0">
              <a:lnSpc>
                <a:spcPct val="120000"/>
              </a:lnSpc>
              <a:buNone/>
            </a:pPr>
            <a:r>
              <a:rPr lang="zh-CN" altLang="en-US" sz="2800" b="1"/>
              <a:t>B.“协造”意在缓解经费压力</a:t>
            </a:r>
            <a:endParaRPr lang="zh-CN" altLang="en-US" sz="2800" b="1"/>
          </a:p>
          <a:p>
            <a:pPr marL="0" indent="0">
              <a:lnSpc>
                <a:spcPct val="120000"/>
              </a:lnSpc>
              <a:buNone/>
            </a:pPr>
            <a:r>
              <a:rPr lang="zh-CN" altLang="en-US" sz="2800" b="1"/>
              <a:t>C.军用工业市场化趋势明显               </a:t>
            </a:r>
            <a:endParaRPr lang="zh-CN" altLang="en-US" sz="2800" b="1"/>
          </a:p>
          <a:p>
            <a:pPr marL="0" indent="0">
              <a:lnSpc>
                <a:spcPct val="120000"/>
              </a:lnSpc>
              <a:buNone/>
            </a:pPr>
            <a:r>
              <a:rPr lang="zh-CN" altLang="en-US" sz="2800" b="1"/>
              <a:t>D.近代轮船制造业走出困境</a:t>
            </a:r>
            <a:endParaRPr lang="zh-CN" altLang="en-US" sz="2800" b="1"/>
          </a:p>
        </p:txBody>
      </p:sp>
      <p:cxnSp>
        <p:nvCxnSpPr>
          <p:cNvPr id="2" name="直接连接符 1"/>
          <p:cNvCxnSpPr/>
          <p:nvPr/>
        </p:nvCxnSpPr>
        <p:spPr>
          <a:xfrm flipV="1">
            <a:off x="4992688" y="2060575"/>
            <a:ext cx="5280025" cy="7938"/>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2033588" y="2625725"/>
            <a:ext cx="4133850" cy="11113"/>
          </a:xfrm>
          <a:prstGeom prst="line">
            <a:avLst/>
          </a:prstGeom>
          <a:ln w="28575" cmpd="sng">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4440238" y="1123950"/>
            <a:ext cx="1800225" cy="431800"/>
          </a:xfrm>
          <a:prstGeom prst="rect">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trike="noStrike" noProof="1"/>
          </a:p>
        </p:txBody>
      </p:sp>
      <p:sp>
        <p:nvSpPr>
          <p:cNvPr id="5" name="文本框 4"/>
          <p:cNvSpPr txBox="1"/>
          <p:nvPr/>
        </p:nvSpPr>
        <p:spPr>
          <a:xfrm>
            <a:off x="4435475" y="273050"/>
            <a:ext cx="2052638" cy="583565"/>
          </a:xfrm>
          <a:prstGeom prst="rect">
            <a:avLst/>
          </a:prstGeom>
          <a:noFill/>
          <a:ln w="9525">
            <a:noFill/>
          </a:ln>
        </p:spPr>
        <p:txBody>
          <a:bodyPr wrap="square" anchor="t">
            <a:spAutoFit/>
          </a:bodyPr>
          <a:p>
            <a:r>
              <a:rPr lang="zh-CN" altLang="en-US" sz="3200" b="1">
                <a:solidFill>
                  <a:srgbClr val="FF0000"/>
                </a:solidFill>
                <a:latin typeface="华文中宋" panose="02010600040101010101" pitchFamily="2" charset="-122"/>
                <a:ea typeface="华文中宋" panose="02010600040101010101" pitchFamily="2" charset="-122"/>
              </a:rPr>
              <a:t>军事工业</a:t>
            </a:r>
            <a:endParaRPr lang="zh-CN" altLang="en-US" sz="3200" b="1">
              <a:solidFill>
                <a:srgbClr val="FF0000"/>
              </a:solidFill>
              <a:latin typeface="华文中宋" panose="02010600040101010101" pitchFamily="2" charset="-122"/>
              <a:ea typeface="华文中宋" panose="02010600040101010101" pitchFamily="2" charset="-122"/>
            </a:endParaRPr>
          </a:p>
        </p:txBody>
      </p:sp>
      <p:sp>
        <p:nvSpPr>
          <p:cNvPr id="6" name="文本框 5"/>
          <p:cNvSpPr txBox="1"/>
          <p:nvPr/>
        </p:nvSpPr>
        <p:spPr>
          <a:xfrm>
            <a:off x="4992688" y="2719388"/>
            <a:ext cx="2879725" cy="583565"/>
          </a:xfrm>
          <a:prstGeom prst="rect">
            <a:avLst/>
          </a:prstGeom>
          <a:noFill/>
          <a:ln w="9525">
            <a:noFill/>
          </a:ln>
        </p:spPr>
        <p:txBody>
          <a:bodyPr wrap="square" anchor="t">
            <a:spAutoFit/>
          </a:bodyPr>
          <a:p>
            <a:r>
              <a:rPr lang="zh-CN" altLang="en-US" sz="3200" b="1">
                <a:solidFill>
                  <a:srgbClr val="FF0000"/>
                </a:solidFill>
                <a:latin typeface="华文中宋" panose="02010600040101010101" pitchFamily="2" charset="-122"/>
                <a:ea typeface="华文中宋" panose="02010600040101010101" pitchFamily="2" charset="-122"/>
              </a:rPr>
              <a:t>减轻财政负担</a:t>
            </a:r>
            <a:endParaRPr lang="zh-CN" altLang="en-US" sz="3200" b="1">
              <a:solidFill>
                <a:srgbClr val="FF0000"/>
              </a:solidFill>
              <a:latin typeface="华文中宋" panose="02010600040101010101" pitchFamily="2" charset="-122"/>
              <a:ea typeface="华文中宋" panose="02010600040101010101" pitchFamily="2" charset="-122"/>
            </a:endParaRPr>
          </a:p>
        </p:txBody>
      </p:sp>
      <p:sp>
        <p:nvSpPr>
          <p:cNvPr id="7" name="矩形 6"/>
          <p:cNvSpPr/>
          <p:nvPr/>
        </p:nvSpPr>
        <p:spPr>
          <a:xfrm>
            <a:off x="8974456" y="2060575"/>
            <a:ext cx="634365" cy="829945"/>
          </a:xfrm>
          <a:prstGeom prst="rect">
            <a:avLst/>
          </a:prstGeom>
          <a:noFill/>
          <a:ln>
            <a:noFill/>
          </a:ln>
        </p:spPr>
        <p:txBody>
          <a:bodyPr wrap="none" rtlCol="0" anchor="t">
            <a:spAutoFit/>
          </a:bodyPr>
          <a:p>
            <a:pPr algn="ctr" fontAlgn="base"/>
            <a:r>
              <a:rPr lang="en-US" altLang="zh-CN" sz="48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cs typeface="+mn-ea"/>
              </a:rPr>
              <a:t>C</a:t>
            </a:r>
            <a:endParaRPr lang="en-US" altLang="zh-CN" sz="48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par>
                                <p:cTn id="18" presetID="9"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dissolv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dissolv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dissolve">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内容占位符 2"/>
          <p:cNvSpPr>
            <a:spLocks noGrp="1"/>
          </p:cNvSpPr>
          <p:nvPr>
            <p:ph idx="1"/>
          </p:nvPr>
        </p:nvSpPr>
        <p:spPr>
          <a:xfrm>
            <a:off x="1981200" y="927100"/>
            <a:ext cx="8229600" cy="5273675"/>
          </a:xfrm>
        </p:spPr>
        <p:txBody>
          <a:bodyPr anchor="t"/>
          <a:p>
            <a:pPr marL="0" indent="0">
              <a:buNone/>
            </a:pPr>
            <a:r>
              <a:rPr lang="zh-CN" altLang="en-US" sz="2800" b="1"/>
              <a:t>29.1913年，《申报》登载的“艾罗补脑汁”广告称：“欲图一国之进步，当先使一国之人民精神日旺，思想日新，舍补脑之外另无精神思想也。故善国者必先得卫生，善谋卫生者必先得谋补脑。”由于广告成功，产品一上市就十分畅销。这反映出当时（     ）</a:t>
            </a:r>
            <a:endParaRPr lang="zh-CN" altLang="en-US" sz="2800" b="1"/>
          </a:p>
          <a:p>
            <a:pPr marL="0" indent="0">
              <a:buNone/>
            </a:pPr>
            <a:endParaRPr lang="zh-CN" altLang="en-US" sz="2800" b="1"/>
          </a:p>
          <a:p>
            <a:pPr marL="0" indent="0">
              <a:buNone/>
            </a:pPr>
            <a:r>
              <a:rPr lang="zh-CN" altLang="en-US" sz="2800" b="1"/>
              <a:t>A.新文化运动影响日益广泛                </a:t>
            </a:r>
            <a:endParaRPr lang="zh-CN" altLang="en-US" sz="2800" b="1"/>
          </a:p>
          <a:p>
            <a:pPr marL="0" indent="0">
              <a:buNone/>
            </a:pPr>
            <a:r>
              <a:rPr lang="zh-CN" altLang="en-US" sz="2800" b="1"/>
              <a:t>B.追求新思想成为社会时尚</a:t>
            </a:r>
            <a:endParaRPr lang="zh-CN" altLang="en-US" sz="2800" b="1"/>
          </a:p>
          <a:p>
            <a:pPr marL="0" indent="0">
              <a:buNone/>
            </a:pPr>
            <a:r>
              <a:rPr lang="zh-CN" altLang="en-US" sz="2800" b="1"/>
              <a:t>C.改良社会风俗成为国民共识              </a:t>
            </a:r>
            <a:endParaRPr lang="zh-CN" altLang="en-US" sz="2800" b="1"/>
          </a:p>
          <a:p>
            <a:pPr marL="0" indent="0">
              <a:buNone/>
            </a:pPr>
            <a:r>
              <a:rPr lang="zh-CN" altLang="en-US" sz="2800" b="1"/>
              <a:t>D.广告成为推动文明的工具</a:t>
            </a:r>
            <a:endParaRPr lang="zh-CN" altLang="en-US" sz="2800" b="1"/>
          </a:p>
        </p:txBody>
      </p:sp>
      <p:sp>
        <p:nvSpPr>
          <p:cNvPr id="2" name="文本框 1"/>
          <p:cNvSpPr txBox="1"/>
          <p:nvPr/>
        </p:nvSpPr>
        <p:spPr>
          <a:xfrm>
            <a:off x="2492375" y="976313"/>
            <a:ext cx="1227138" cy="368300"/>
          </a:xfrm>
          <a:prstGeom prst="rect">
            <a:avLst/>
          </a:prstGeom>
          <a:noFill/>
          <a:ln w="28575" cap="flat" cmpd="sng">
            <a:solidFill>
              <a:srgbClr val="FF0000"/>
            </a:solidFill>
            <a:prstDash val="solid"/>
            <a:round/>
            <a:headEnd type="none" w="med" len="med"/>
            <a:tailEnd type="none" w="med" len="med"/>
          </a:ln>
        </p:spPr>
        <p:txBody>
          <a:bodyPr wrap="square" anchor="t">
            <a:spAutoFit/>
          </a:bodyPr>
          <a:p>
            <a:endParaRPr lang="zh-CN" altLang="en-US">
              <a:latin typeface="Arial" panose="020B0604020202020204" pitchFamily="34" charset="0"/>
              <a:ea typeface="宋体" panose="02010600030101010101" pitchFamily="2" charset="-122"/>
            </a:endParaRPr>
          </a:p>
        </p:txBody>
      </p:sp>
      <p:sp>
        <p:nvSpPr>
          <p:cNvPr id="3" name="文本框 2"/>
          <p:cNvSpPr txBox="1"/>
          <p:nvPr/>
        </p:nvSpPr>
        <p:spPr>
          <a:xfrm>
            <a:off x="3479800" y="304800"/>
            <a:ext cx="3275013" cy="583565"/>
          </a:xfrm>
          <a:prstGeom prst="rect">
            <a:avLst/>
          </a:prstGeom>
          <a:noFill/>
          <a:ln w="9525">
            <a:noFill/>
          </a:ln>
        </p:spPr>
        <p:txBody>
          <a:bodyPr wrap="square" anchor="t">
            <a:spAutoFit/>
          </a:bodyPr>
          <a:p>
            <a:r>
              <a:rPr lang="zh-CN" altLang="en-US" sz="3200" b="1">
                <a:solidFill>
                  <a:srgbClr val="FF0000"/>
                </a:solidFill>
                <a:latin typeface="华文中宋" panose="02010600040101010101" pitchFamily="2" charset="-122"/>
                <a:ea typeface="华文中宋" panose="02010600040101010101" pitchFamily="2" charset="-122"/>
              </a:rPr>
              <a:t>辛亥革命的影响</a:t>
            </a:r>
            <a:endParaRPr lang="zh-CN" altLang="en-US" sz="3200" b="1">
              <a:solidFill>
                <a:srgbClr val="FF0000"/>
              </a:solidFill>
              <a:latin typeface="华文中宋" panose="02010600040101010101" pitchFamily="2" charset="-122"/>
              <a:ea typeface="华文中宋" panose="02010600040101010101" pitchFamily="2" charset="-122"/>
            </a:endParaRPr>
          </a:p>
        </p:txBody>
      </p:sp>
      <p:sp>
        <p:nvSpPr>
          <p:cNvPr id="4" name="文本框 3"/>
          <p:cNvSpPr txBox="1"/>
          <p:nvPr/>
        </p:nvSpPr>
        <p:spPr>
          <a:xfrm>
            <a:off x="7051675" y="1866900"/>
            <a:ext cx="1512888" cy="368300"/>
          </a:xfrm>
          <a:prstGeom prst="rect">
            <a:avLst/>
          </a:prstGeom>
          <a:noFill/>
          <a:ln w="28575" cap="flat" cmpd="sng">
            <a:solidFill>
              <a:srgbClr val="FF0000"/>
            </a:solidFill>
            <a:prstDash val="solid"/>
            <a:round/>
            <a:headEnd type="none" w="med" len="med"/>
            <a:tailEnd type="none" w="med" len="med"/>
          </a:ln>
        </p:spPr>
        <p:txBody>
          <a:bodyPr wrap="square" anchor="t">
            <a:spAutoFit/>
          </a:bodyPr>
          <a:p>
            <a:endParaRPr lang="zh-CN" altLang="en-US">
              <a:latin typeface="Arial" panose="020B0604020202020204" pitchFamily="34" charset="0"/>
              <a:ea typeface="宋体" panose="02010600030101010101" pitchFamily="2" charset="-122"/>
            </a:endParaRPr>
          </a:p>
        </p:txBody>
      </p:sp>
      <p:sp>
        <p:nvSpPr>
          <p:cNvPr id="5" name="文本框 4"/>
          <p:cNvSpPr txBox="1"/>
          <p:nvPr/>
        </p:nvSpPr>
        <p:spPr>
          <a:xfrm>
            <a:off x="8169275" y="2281238"/>
            <a:ext cx="725488" cy="368300"/>
          </a:xfrm>
          <a:prstGeom prst="rect">
            <a:avLst/>
          </a:prstGeom>
          <a:noFill/>
          <a:ln w="28575" cap="flat" cmpd="sng">
            <a:solidFill>
              <a:srgbClr val="FF0000"/>
            </a:solidFill>
            <a:prstDash val="solid"/>
            <a:round/>
            <a:headEnd type="none" w="med" len="med"/>
            <a:tailEnd type="none" w="med" len="med"/>
          </a:ln>
        </p:spPr>
        <p:txBody>
          <a:bodyPr wrap="square" anchor="t">
            <a:spAutoFit/>
          </a:bodyPr>
          <a:p>
            <a:endParaRPr lang="zh-CN" altLang="en-US">
              <a:latin typeface="Arial" panose="020B0604020202020204" pitchFamily="34" charset="0"/>
              <a:ea typeface="宋体" panose="02010600030101010101" pitchFamily="2" charset="-122"/>
            </a:endParaRPr>
          </a:p>
        </p:txBody>
      </p:sp>
      <p:sp>
        <p:nvSpPr>
          <p:cNvPr id="6" name="矩形 5"/>
          <p:cNvSpPr/>
          <p:nvPr/>
        </p:nvSpPr>
        <p:spPr>
          <a:xfrm>
            <a:off x="2652237" y="2971800"/>
            <a:ext cx="691515" cy="922020"/>
          </a:xfrm>
          <a:prstGeom prst="rect">
            <a:avLst/>
          </a:prstGeom>
          <a:noFill/>
          <a:ln>
            <a:noFill/>
          </a:ln>
        </p:spPr>
        <p:txBody>
          <a:bodyPr wrap="none" rtlCol="0" anchor="t">
            <a:spAutoFit/>
          </a:bodyPr>
          <a:p>
            <a:pPr algn="ctr" fontAlgn="base"/>
            <a:r>
              <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cs typeface="+mn-ea"/>
              </a:rPr>
              <a:t>B</a:t>
            </a:r>
            <a:endParaRPr lang="en-US" altLang="zh-CN" sz="5400" b="1" strike="noStrike" noProof="1">
              <a:solidFill>
                <a:srgbClr val="FF0000"/>
              </a:solidFill>
              <a:effectLst>
                <a:outerShdw blurRad="38100" dist="19050" dir="2700000" algn="tl" rotWithShape="0">
                  <a:schemeClr val="dk1">
                    <a:alpha val="40000"/>
                  </a:schemeClr>
                </a:outerShdw>
              </a:effectLst>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ssolv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dissolv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2" grpId="0" bldLvl="0" animBg="1"/>
      <p:bldP spid="3" grpId="0"/>
      <p:bldP spid="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7276</Words>
  <Application>WPS 演示</Application>
  <PresentationFormat>宽屏</PresentationFormat>
  <Paragraphs>505</Paragraphs>
  <Slides>50</Slides>
  <Notes>0</Notes>
  <HiddenSlides>0</HiddenSlides>
  <MMClips>0</MMClips>
  <ScaleCrop>false</ScaleCrop>
  <HeadingPairs>
    <vt:vector size="6" baseType="variant">
      <vt:variant>
        <vt:lpstr>已用的字体</vt:lpstr>
      </vt:variant>
      <vt:variant>
        <vt:i4>25</vt:i4>
      </vt:variant>
      <vt:variant>
        <vt:lpstr>主题</vt:lpstr>
      </vt:variant>
      <vt:variant>
        <vt:i4>2</vt:i4>
      </vt:variant>
      <vt:variant>
        <vt:lpstr>幻灯片标题</vt:lpstr>
      </vt:variant>
      <vt:variant>
        <vt:i4>50</vt:i4>
      </vt:variant>
    </vt:vector>
  </HeadingPairs>
  <TitlesOfParts>
    <vt:vector size="77" baseType="lpstr">
      <vt:lpstr>Arial</vt:lpstr>
      <vt:lpstr>宋体</vt:lpstr>
      <vt:lpstr>Wingdings</vt:lpstr>
      <vt:lpstr>Arial Unicode MS</vt:lpstr>
      <vt:lpstr>Calibri Light</vt:lpstr>
      <vt:lpstr>Calibri</vt:lpstr>
      <vt:lpstr>微软雅黑</vt:lpstr>
      <vt:lpstr>隶书</vt:lpstr>
      <vt:lpstr>黑体</vt:lpstr>
      <vt:lpstr>华文琥珀</vt:lpstr>
      <vt:lpstr>华文中宋</vt:lpstr>
      <vt:lpstr>楷体</vt:lpstr>
      <vt:lpstr>仿宋</vt:lpstr>
      <vt:lpstr>Times New Roman</vt:lpstr>
      <vt:lpstr>楷体_GB2312</vt:lpstr>
      <vt:lpstr>新宋体</vt:lpstr>
      <vt:lpstr>华文宋体</vt:lpstr>
      <vt:lpstr>华文隶书</vt:lpstr>
      <vt:lpstr>方正兰亭超细黑简体</vt:lpstr>
      <vt:lpstr>方正姚体</vt:lpstr>
      <vt:lpstr>华文细黑</vt:lpstr>
      <vt:lpstr>华文行楷</vt:lpstr>
      <vt:lpstr>Verdana</vt:lpstr>
      <vt:lpstr>Wingdings 2</vt:lpstr>
      <vt:lpstr>Arial</vt:lpstr>
      <vt:lpstr>Office 主题</vt:lpstr>
      <vt:lpstr>默认设计模板</vt:lpstr>
      <vt:lpstr>PowerPoint 演示文稿</vt:lpstr>
      <vt:lpstr>PowerPoint 演示文稿</vt:lpstr>
      <vt:lpstr>PowerPoint 演示文稿</vt:lpstr>
      <vt:lpstr>一、选择题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二、材料题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不必深化的专题</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9</cp:revision>
  <dcterms:created xsi:type="dcterms:W3CDTF">2017-07-29T13:11:53Z</dcterms:created>
  <dcterms:modified xsi:type="dcterms:W3CDTF">2017-07-29T17:44:19Z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2052-10.1.0.6660</vt:lpwstr>
  </property>
</Properties>
</file>